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83E9C-65E6-4355-8035-06FBC2A76B18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E2CC2E-B798-4F38-9C7B-D0E0ED028F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345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EC4D9-E0FE-4C66-A279-E85AAA32272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510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2BE2-4266-4E3D-BAA8-772FA3AD5793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CE98-7DD1-4F31-910A-E4211F89A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08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2BE2-4266-4E3D-BAA8-772FA3AD5793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CE98-7DD1-4F31-910A-E4211F89A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437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2BE2-4266-4E3D-BAA8-772FA3AD5793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CE98-7DD1-4F31-910A-E4211F89A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430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26508" cy="1143000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003D7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rgbClr val="003D7D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rgbClr val="003D7D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003D7D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rgbClr val="003D7D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003D7D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8" name="Picture 7" descr="logo 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708" y="298370"/>
            <a:ext cx="194945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grpSp>
        <p:nvGrpSpPr>
          <p:cNvPr id="2" name="Group 1"/>
          <p:cNvGrpSpPr/>
          <p:nvPr userDrawn="1"/>
        </p:nvGrpSpPr>
        <p:grpSpPr>
          <a:xfrm>
            <a:off x="0" y="6255939"/>
            <a:ext cx="9144000" cy="602058"/>
            <a:chOff x="0" y="6255939"/>
            <a:chExt cx="9144000" cy="602058"/>
          </a:xfrm>
        </p:grpSpPr>
        <p:pic>
          <p:nvPicPr>
            <p:cNvPr id="11" name="Picture 2"/>
            <p:cNvPicPr>
              <a:picLocks noChangeAspect="1" noChangeArrowheads="1"/>
            </p:cNvPicPr>
            <p:nvPr userDrawn="1"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6341" l="864" r="100000">
                          <a14:foregroundMark x1="98100" y1="17073" x2="3800" y2="26829"/>
                          <a14:foregroundMark x1="99827" y1="3659" x2="99136" y2="6098"/>
                          <a14:foregroundMark x1="97409" y1="62195" x2="4145" y2="67073"/>
                          <a14:foregroundMark x1="98618" y1="81707" x2="4318" y2="93902"/>
                          <a14:foregroundMark x1="97237" y1="2439" x2="2073" y2="365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89" r="28890"/>
            <a:stretch/>
          </p:blipFill>
          <p:spPr bwMode="auto">
            <a:xfrm rot="10800000">
              <a:off x="6228184" y="6255939"/>
              <a:ext cx="2915816" cy="602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2" name="Picture 2"/>
            <p:cNvPicPr>
              <a:picLocks noChangeAspect="1" noChangeArrowheads="1"/>
            </p:cNvPicPr>
            <p:nvPr userDrawn="1"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6341" l="864" r="100000">
                          <a14:foregroundMark x1="98100" y1="17073" x2="3800" y2="26829"/>
                          <a14:foregroundMark x1="99827" y1="3659" x2="99136" y2="6098"/>
                          <a14:foregroundMark x1="97409" y1="62195" x2="4145" y2="67073"/>
                          <a14:foregroundMark x1="98618" y1="81707" x2="4318" y2="93902"/>
                          <a14:foregroundMark x1="97237" y1="2439" x2="2073" y2="365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89" r="28890"/>
            <a:stretch/>
          </p:blipFill>
          <p:spPr bwMode="auto">
            <a:xfrm rot="10800000" flipH="1">
              <a:off x="3312368" y="6255939"/>
              <a:ext cx="2915816" cy="602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6" name="Picture 2"/>
            <p:cNvPicPr>
              <a:picLocks noChangeAspect="1" noChangeArrowheads="1"/>
            </p:cNvPicPr>
            <p:nvPr userDrawn="1"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6341" l="864" r="100000">
                          <a14:foregroundMark x1="98100" y1="17073" x2="3800" y2="26829"/>
                          <a14:foregroundMark x1="99827" y1="3659" x2="99136" y2="6098"/>
                          <a14:foregroundMark x1="97409" y1="62195" x2="4145" y2="67073"/>
                          <a14:foregroundMark x1="98618" y1="81707" x2="4318" y2="93902"/>
                          <a14:foregroundMark x1="97237" y1="2439" x2="2073" y2="365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89" r="28890"/>
            <a:stretch/>
          </p:blipFill>
          <p:spPr bwMode="auto">
            <a:xfrm rot="10800000" flipH="1">
              <a:off x="539552" y="6255939"/>
              <a:ext cx="2915816" cy="602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7" name="Picture 2"/>
            <p:cNvPicPr>
              <a:picLocks noChangeAspect="1" noChangeArrowheads="1"/>
            </p:cNvPicPr>
            <p:nvPr userDrawn="1"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6341" l="864" r="100000">
                          <a14:foregroundMark x1="98100" y1="17073" x2="3800" y2="26829"/>
                          <a14:foregroundMark x1="99827" y1="3659" x2="99136" y2="6098"/>
                          <a14:foregroundMark x1="97409" y1="62195" x2="4145" y2="67073"/>
                          <a14:foregroundMark x1="98618" y1="81707" x2="4318" y2="93902"/>
                          <a14:foregroundMark x1="97237" y1="2439" x2="2073" y2="365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89" r="28890"/>
            <a:stretch/>
          </p:blipFill>
          <p:spPr bwMode="auto">
            <a:xfrm rot="10800000" flipH="1">
              <a:off x="0" y="6255939"/>
              <a:ext cx="2915816" cy="602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26669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2BE2-4266-4E3D-BAA8-772FA3AD5793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CE98-7DD1-4F31-910A-E4211F89A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362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2BE2-4266-4E3D-BAA8-772FA3AD5793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CE98-7DD1-4F31-910A-E4211F89A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780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2BE2-4266-4E3D-BAA8-772FA3AD5793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CE98-7DD1-4F31-910A-E4211F89A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92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2BE2-4266-4E3D-BAA8-772FA3AD5793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CE98-7DD1-4F31-910A-E4211F89A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720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2BE2-4266-4E3D-BAA8-772FA3AD5793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CE98-7DD1-4F31-910A-E4211F89A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075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2BE2-4266-4E3D-BAA8-772FA3AD5793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CE98-7DD1-4F31-910A-E4211F89A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105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2BE2-4266-4E3D-BAA8-772FA3AD5793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CE98-7DD1-4F31-910A-E4211F89A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633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2BE2-4266-4E3D-BAA8-772FA3AD5793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FCE98-7DD1-4F31-910A-E4211F89A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79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52BE2-4266-4E3D-BAA8-772FA3AD5793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FCE98-7DD1-4F31-910A-E4211F89A0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772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sb.org.uk/membership/organisational-membership/higher-education/biosoc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7544" y="332656"/>
            <a:ext cx="7632848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003D7D"/>
                </a:solidFill>
                <a:latin typeface="Helvetica 45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GB" sz="3200" b="1" dirty="0" smtClean="0">
                <a:solidFill>
                  <a:srgbClr val="48A942"/>
                </a:solidFill>
              </a:rPr>
              <a:t>Student </a:t>
            </a:r>
            <a:r>
              <a:rPr lang="en-GB" sz="3200" b="1" dirty="0" err="1" smtClean="0">
                <a:solidFill>
                  <a:srgbClr val="48A942"/>
                </a:solidFill>
              </a:rPr>
              <a:t>BioSoc</a:t>
            </a:r>
            <a:r>
              <a:rPr lang="en-GB" sz="3200" b="1" dirty="0" smtClean="0">
                <a:solidFill>
                  <a:srgbClr val="48A942"/>
                </a:solidFill>
              </a:rPr>
              <a:t> registration benefits</a:t>
            </a:r>
            <a:endParaRPr lang="en-GB" sz="3200" b="1" dirty="0">
              <a:solidFill>
                <a:srgbClr val="48A94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5635" y="1628800"/>
            <a:ext cx="8825993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3D7D"/>
                </a:solidFill>
                <a:latin typeface="Helvetica Neue" pitchFamily="2"/>
              </a:rPr>
              <a:t>Free </a:t>
            </a:r>
            <a:r>
              <a:rPr lang="en-GB" sz="2400" dirty="0">
                <a:solidFill>
                  <a:srgbClr val="003D7D"/>
                </a:solidFill>
                <a:latin typeface="Helvetica Neue" pitchFamily="2"/>
              </a:rPr>
              <a:t>student membership </a:t>
            </a:r>
            <a:r>
              <a:rPr lang="en-GB" sz="2400" dirty="0" smtClean="0">
                <a:solidFill>
                  <a:srgbClr val="003D7D"/>
                </a:solidFill>
                <a:latin typeface="Helvetica Neue" pitchFamily="2"/>
              </a:rPr>
              <a:t>for the President</a:t>
            </a:r>
            <a:endParaRPr lang="en-GB" sz="2400" dirty="0">
              <a:solidFill>
                <a:srgbClr val="003D7D"/>
              </a:solidFill>
              <a:latin typeface="Helvetica Neue" pitchFamily="2"/>
            </a:endParaRP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3D7D"/>
                </a:solidFill>
                <a:latin typeface="Helvetica Neue" pitchFamily="2"/>
              </a:rPr>
              <a:t>Reduced </a:t>
            </a:r>
            <a:r>
              <a:rPr lang="en-GB" sz="2400" dirty="0">
                <a:solidFill>
                  <a:srgbClr val="003D7D"/>
                </a:solidFill>
                <a:latin typeface="Helvetica Neue" pitchFamily="2"/>
              </a:rPr>
              <a:t>membership rates for </a:t>
            </a:r>
            <a:r>
              <a:rPr lang="en-GB" sz="2400" dirty="0" smtClean="0">
                <a:solidFill>
                  <a:srgbClr val="003D7D"/>
                </a:solidFill>
                <a:latin typeface="Helvetica Neue" pitchFamily="2"/>
              </a:rPr>
              <a:t>members</a:t>
            </a:r>
            <a:endParaRPr lang="en-GB" sz="2400" dirty="0">
              <a:solidFill>
                <a:srgbClr val="003D7D"/>
              </a:solidFill>
              <a:latin typeface="Helvetica Neue" pitchFamily="2"/>
            </a:endParaRP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3D7D"/>
                </a:solidFill>
                <a:latin typeface="Helvetica Neue" pitchFamily="2"/>
              </a:rPr>
              <a:t>Free </a:t>
            </a:r>
            <a:r>
              <a:rPr lang="en-GB" sz="2400" dirty="0">
                <a:solidFill>
                  <a:srgbClr val="003D7D"/>
                </a:solidFill>
                <a:latin typeface="Helvetica Neue" pitchFamily="2"/>
              </a:rPr>
              <a:t>resources &amp; merchandise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3D7D"/>
                </a:solidFill>
                <a:latin typeface="Helvetica Neue" pitchFamily="2"/>
              </a:rPr>
              <a:t>E-alerts </a:t>
            </a:r>
            <a:r>
              <a:rPr lang="en-GB" sz="2400" dirty="0">
                <a:solidFill>
                  <a:srgbClr val="003D7D"/>
                </a:solidFill>
                <a:latin typeface="Helvetica Neue" pitchFamily="2"/>
              </a:rPr>
              <a:t>- news about the Society and relevant opportunities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3D7D"/>
                </a:solidFill>
                <a:latin typeface="Helvetica Neue" pitchFamily="2"/>
              </a:rPr>
              <a:t>Networking </a:t>
            </a:r>
            <a:r>
              <a:rPr lang="en-GB" sz="2400" dirty="0">
                <a:solidFill>
                  <a:srgbClr val="003D7D"/>
                </a:solidFill>
                <a:latin typeface="Helvetica Neue" pitchFamily="2"/>
              </a:rPr>
              <a:t>- </a:t>
            </a:r>
            <a:r>
              <a:rPr lang="en-GB" sz="2400" dirty="0" smtClean="0">
                <a:solidFill>
                  <a:srgbClr val="003D7D"/>
                </a:solidFill>
                <a:latin typeface="Helvetica Neue" pitchFamily="2"/>
              </a:rPr>
              <a:t>interaction </a:t>
            </a:r>
            <a:r>
              <a:rPr lang="en-GB" sz="2400" dirty="0">
                <a:solidFill>
                  <a:srgbClr val="003D7D"/>
                </a:solidFill>
                <a:latin typeface="Helvetica Neue" pitchFamily="2"/>
              </a:rPr>
              <a:t>with our members, local branches, and other student societies </a:t>
            </a:r>
            <a:endParaRPr lang="en-GB" sz="2400" dirty="0" smtClean="0">
              <a:solidFill>
                <a:srgbClr val="003D7D"/>
              </a:solidFill>
              <a:latin typeface="Helvetica Neue" pitchFamily="2"/>
            </a:endParaRP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3D7D"/>
                </a:solidFill>
                <a:latin typeface="Helvetica Neue" pitchFamily="2"/>
              </a:rPr>
              <a:t>Event </a:t>
            </a:r>
            <a:r>
              <a:rPr lang="en-GB" sz="2400" dirty="0">
                <a:solidFill>
                  <a:srgbClr val="003D7D"/>
                </a:solidFill>
                <a:latin typeface="Helvetica Neue" pitchFamily="2"/>
              </a:rPr>
              <a:t>support including sponsorship opportunities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3D7D"/>
                </a:solidFill>
                <a:latin typeface="Helvetica Neue" pitchFamily="2"/>
              </a:rPr>
              <a:t>Help </a:t>
            </a:r>
            <a:r>
              <a:rPr lang="en-GB" sz="2400" dirty="0">
                <a:solidFill>
                  <a:srgbClr val="003D7D"/>
                </a:solidFill>
                <a:latin typeface="Helvetica Neue" pitchFamily="2"/>
              </a:rPr>
              <a:t>and advice on running </a:t>
            </a:r>
            <a:r>
              <a:rPr lang="en-GB" sz="2400" dirty="0" smtClean="0">
                <a:solidFill>
                  <a:srgbClr val="003D7D"/>
                </a:solidFill>
                <a:latin typeface="Helvetica Neue" pitchFamily="2"/>
              </a:rPr>
              <a:t>the society</a:t>
            </a:r>
            <a:endParaRPr lang="en-GB" sz="2800" dirty="0" smtClean="0">
              <a:solidFill>
                <a:srgbClr val="003D7D"/>
              </a:solidFill>
              <a:latin typeface="Helvetica Neue" pitchFamily="2"/>
            </a:endParaRPr>
          </a:p>
          <a:p>
            <a:r>
              <a:rPr lang="en-GB" sz="2800" dirty="0" smtClean="0">
                <a:solidFill>
                  <a:srgbClr val="003D7D"/>
                </a:solidFill>
                <a:latin typeface="Helvetica Neue" pitchFamily="2"/>
              </a:rPr>
              <a:t>                                </a:t>
            </a:r>
            <a:r>
              <a:rPr lang="en-GB" sz="2800" dirty="0" smtClean="0">
                <a:solidFill>
                  <a:schemeClr val="accent1"/>
                </a:solidFill>
                <a:latin typeface="Helvetica Neue" pitchFamily="2"/>
                <a:hlinkClick r:id="rId3"/>
              </a:rPr>
              <a:t>RSB BioSocs      </a:t>
            </a:r>
            <a:endParaRPr lang="en-GB" sz="2800" dirty="0" smtClean="0">
              <a:solidFill>
                <a:schemeClr val="accent1"/>
              </a:solidFill>
              <a:latin typeface="Helvetica Neue" pitchFamily="2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sz="2800" dirty="0" smtClean="0">
              <a:solidFill>
                <a:srgbClr val="003D7D"/>
              </a:solidFill>
              <a:latin typeface="Helvetica Neue" pitchFamily="2"/>
            </a:endParaRPr>
          </a:p>
          <a:p>
            <a:endParaRPr lang="en-GB" sz="2800" dirty="0" smtClean="0">
              <a:solidFill>
                <a:srgbClr val="003D7D"/>
              </a:solidFill>
              <a:latin typeface="Helvetica Neue" pitchFamily="2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dirty="0" smtClean="0">
              <a:solidFill>
                <a:srgbClr val="003D7D"/>
              </a:solidFill>
              <a:latin typeface="Helvetica Neue" pitchFamily="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78"/>
          <a:stretch/>
        </p:blipFill>
        <p:spPr>
          <a:xfrm>
            <a:off x="6743369" y="146036"/>
            <a:ext cx="2278259" cy="862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57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58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Zoe Martin</dc:creator>
  <cp:lastModifiedBy>Sophia McCully</cp:lastModifiedBy>
  <cp:revision>6</cp:revision>
  <dcterms:created xsi:type="dcterms:W3CDTF">2012-11-01T16:03:38Z</dcterms:created>
  <dcterms:modified xsi:type="dcterms:W3CDTF">2015-08-17T10:14:45Z</dcterms:modified>
</cp:coreProperties>
</file>