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handoutMasterIdLst>
    <p:handoutMasterId r:id="rId63"/>
  </p:handoutMasterIdLst>
  <p:sldIdLst>
    <p:sldId id="256" r:id="rId2"/>
    <p:sldId id="257" r:id="rId3"/>
    <p:sldId id="270" r:id="rId4"/>
    <p:sldId id="263" r:id="rId5"/>
    <p:sldId id="258" r:id="rId6"/>
    <p:sldId id="259" r:id="rId7"/>
    <p:sldId id="264" r:id="rId8"/>
    <p:sldId id="265" r:id="rId9"/>
    <p:sldId id="341" r:id="rId10"/>
    <p:sldId id="266" r:id="rId11"/>
    <p:sldId id="336" r:id="rId12"/>
    <p:sldId id="342" r:id="rId13"/>
    <p:sldId id="267" r:id="rId14"/>
    <p:sldId id="268" r:id="rId15"/>
    <p:sldId id="337" r:id="rId16"/>
    <p:sldId id="340" r:id="rId17"/>
    <p:sldId id="343" r:id="rId18"/>
    <p:sldId id="344" r:id="rId19"/>
    <p:sldId id="338" r:id="rId20"/>
    <p:sldId id="346" r:id="rId21"/>
    <p:sldId id="279" r:id="rId22"/>
    <p:sldId id="307" r:id="rId23"/>
    <p:sldId id="308" r:id="rId24"/>
    <p:sldId id="313" r:id="rId25"/>
    <p:sldId id="312" r:id="rId26"/>
    <p:sldId id="311" r:id="rId27"/>
    <p:sldId id="309" r:id="rId28"/>
    <p:sldId id="310" r:id="rId29"/>
    <p:sldId id="314" r:id="rId30"/>
    <p:sldId id="280" r:id="rId31"/>
    <p:sldId id="315" r:id="rId32"/>
    <p:sldId id="281" r:id="rId33"/>
    <p:sldId id="317" r:id="rId34"/>
    <p:sldId id="318" r:id="rId35"/>
    <p:sldId id="319" r:id="rId36"/>
    <p:sldId id="320" r:id="rId37"/>
    <p:sldId id="321" r:id="rId38"/>
    <p:sldId id="322" r:id="rId39"/>
    <p:sldId id="305" r:id="rId40"/>
    <p:sldId id="323" r:id="rId41"/>
    <p:sldId id="326" r:id="rId42"/>
    <p:sldId id="327" r:id="rId43"/>
    <p:sldId id="324" r:id="rId44"/>
    <p:sldId id="328" r:id="rId45"/>
    <p:sldId id="293" r:id="rId46"/>
    <p:sldId id="345" r:id="rId47"/>
    <p:sldId id="294" r:id="rId48"/>
    <p:sldId id="295" r:id="rId49"/>
    <p:sldId id="347" r:id="rId50"/>
    <p:sldId id="348" r:id="rId51"/>
    <p:sldId id="349" r:id="rId52"/>
    <p:sldId id="350" r:id="rId53"/>
    <p:sldId id="351" r:id="rId54"/>
    <p:sldId id="352" r:id="rId55"/>
    <p:sldId id="353" r:id="rId56"/>
    <p:sldId id="354" r:id="rId57"/>
    <p:sldId id="300" r:id="rId58"/>
    <p:sldId id="355" r:id="rId59"/>
    <p:sldId id="302" r:id="rId60"/>
    <p:sldId id="304" r:id="rId61"/>
  </p:sldIdLst>
  <p:sldSz cx="17791113" cy="10007600"/>
  <p:notesSz cx="6858000" cy="9144000"/>
  <p:defaultTextStyle>
    <a:defPPr>
      <a:defRPr lang="en-US"/>
    </a:defPPr>
    <a:lvl1pPr marL="0" algn="l" defTabSz="455654" rtl="0" eaLnBrk="1" latinLnBrk="0" hangingPunct="1">
      <a:defRPr sz="1800" kern="1200">
        <a:solidFill>
          <a:schemeClr val="tx1"/>
        </a:solidFill>
        <a:latin typeface="+mn-lt"/>
        <a:ea typeface="+mn-ea"/>
        <a:cs typeface="+mn-cs"/>
      </a:defRPr>
    </a:lvl1pPr>
    <a:lvl2pPr marL="455654" algn="l" defTabSz="455654" rtl="0" eaLnBrk="1" latinLnBrk="0" hangingPunct="1">
      <a:defRPr sz="1800" kern="1200">
        <a:solidFill>
          <a:schemeClr val="tx1"/>
        </a:solidFill>
        <a:latin typeface="+mn-lt"/>
        <a:ea typeface="+mn-ea"/>
        <a:cs typeface="+mn-cs"/>
      </a:defRPr>
    </a:lvl2pPr>
    <a:lvl3pPr marL="911311" algn="l" defTabSz="455654" rtl="0" eaLnBrk="1" latinLnBrk="0" hangingPunct="1">
      <a:defRPr sz="1800" kern="1200">
        <a:solidFill>
          <a:schemeClr val="tx1"/>
        </a:solidFill>
        <a:latin typeface="+mn-lt"/>
        <a:ea typeface="+mn-ea"/>
        <a:cs typeface="+mn-cs"/>
      </a:defRPr>
    </a:lvl3pPr>
    <a:lvl4pPr marL="1366979" algn="l" defTabSz="455654" rtl="0" eaLnBrk="1" latinLnBrk="0" hangingPunct="1">
      <a:defRPr sz="1800" kern="1200">
        <a:solidFill>
          <a:schemeClr val="tx1"/>
        </a:solidFill>
        <a:latin typeface="+mn-lt"/>
        <a:ea typeface="+mn-ea"/>
        <a:cs typeface="+mn-cs"/>
      </a:defRPr>
    </a:lvl4pPr>
    <a:lvl5pPr marL="1822631" algn="l" defTabSz="455654" rtl="0" eaLnBrk="1" latinLnBrk="0" hangingPunct="1">
      <a:defRPr sz="1800" kern="1200">
        <a:solidFill>
          <a:schemeClr val="tx1"/>
        </a:solidFill>
        <a:latin typeface="+mn-lt"/>
        <a:ea typeface="+mn-ea"/>
        <a:cs typeface="+mn-cs"/>
      </a:defRPr>
    </a:lvl5pPr>
    <a:lvl6pPr marL="2278299" algn="l" defTabSz="455654" rtl="0" eaLnBrk="1" latinLnBrk="0" hangingPunct="1">
      <a:defRPr sz="1800" kern="1200">
        <a:solidFill>
          <a:schemeClr val="tx1"/>
        </a:solidFill>
        <a:latin typeface="+mn-lt"/>
        <a:ea typeface="+mn-ea"/>
        <a:cs typeface="+mn-cs"/>
      </a:defRPr>
    </a:lvl6pPr>
    <a:lvl7pPr marL="2733950" algn="l" defTabSz="455654" rtl="0" eaLnBrk="1" latinLnBrk="0" hangingPunct="1">
      <a:defRPr sz="1800" kern="1200">
        <a:solidFill>
          <a:schemeClr val="tx1"/>
        </a:solidFill>
        <a:latin typeface="+mn-lt"/>
        <a:ea typeface="+mn-ea"/>
        <a:cs typeface="+mn-cs"/>
      </a:defRPr>
    </a:lvl7pPr>
    <a:lvl8pPr marL="3189614" algn="l" defTabSz="455654" rtl="0" eaLnBrk="1" latinLnBrk="0" hangingPunct="1">
      <a:defRPr sz="1800" kern="1200">
        <a:solidFill>
          <a:schemeClr val="tx1"/>
        </a:solidFill>
        <a:latin typeface="+mn-lt"/>
        <a:ea typeface="+mn-ea"/>
        <a:cs typeface="+mn-cs"/>
      </a:defRPr>
    </a:lvl8pPr>
    <a:lvl9pPr marL="3645273" algn="l" defTabSz="455654"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A942"/>
    <a:srgbClr val="003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p:scale>
          <a:sx n="75" d="100"/>
          <a:sy n="75" d="100"/>
        </p:scale>
        <p:origin x="-592" y="-192"/>
      </p:cViewPr>
      <p:guideLst>
        <p:guide orient="horz" pos="3152"/>
        <p:guide pos="5604"/>
      </p:guideLst>
    </p:cSldViewPr>
  </p:slideViewPr>
  <p:notesTextViewPr>
    <p:cViewPr>
      <p:scale>
        <a:sx n="1" d="1"/>
        <a:sy n="1" d="1"/>
      </p:scale>
      <p:origin x="0" y="0"/>
    </p:cViewPr>
  </p:notesTextViewPr>
  <p:notesViewPr>
    <p:cSldViewPr snapToGrid="0">
      <p:cViewPr varScale="1">
        <p:scale>
          <a:sx n="87" d="100"/>
          <a:sy n="87" d="100"/>
        </p:scale>
        <p:origin x="269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handoutMaster" Target="handoutMasters/handout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18912E-1586-429D-B3D0-C2E310E55105}" type="datetimeFigureOut">
              <a:rPr lang="en-GB" smtClean="0"/>
              <a:t>18/11/20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47D1A1-250B-4879-A26E-217BA59C48C3}" type="slidenum">
              <a:rPr lang="en-GB" smtClean="0"/>
              <a:t>‹#›</a:t>
            </a:fld>
            <a:endParaRPr lang="en-GB"/>
          </a:p>
        </p:txBody>
      </p:sp>
    </p:spTree>
    <p:extLst>
      <p:ext uri="{BB962C8B-B14F-4D97-AF65-F5344CB8AC3E}">
        <p14:creationId xmlns:p14="http://schemas.microsoft.com/office/powerpoint/2010/main" val="2002198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E61C2C-9DE7-46B5-A344-F13108813137}" type="datetimeFigureOut">
              <a:rPr lang="en-GB" smtClean="0"/>
              <a:t>18/11/20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3FD957-0C9C-4EB4-BCF7-C065A91C0326}" type="slidenum">
              <a:rPr lang="en-GB" smtClean="0"/>
              <a:t>‹#›</a:t>
            </a:fld>
            <a:endParaRPr lang="en-GB"/>
          </a:p>
        </p:txBody>
      </p:sp>
    </p:spTree>
    <p:extLst>
      <p:ext uri="{BB962C8B-B14F-4D97-AF65-F5344CB8AC3E}">
        <p14:creationId xmlns:p14="http://schemas.microsoft.com/office/powerpoint/2010/main" val="2869065779"/>
      </p:ext>
    </p:extLst>
  </p:cSld>
  <p:clrMap bg1="lt1" tx1="dk1" bg2="lt2" tx2="dk2" accent1="accent1" accent2="accent2" accent3="accent3" accent4="accent4" accent5="accent5" accent6="accent6" hlink="hlink" folHlink="folHlink"/>
  <p:notesStyle>
    <a:lvl1pPr marL="0" algn="l" defTabSz="911311" rtl="0" eaLnBrk="1" latinLnBrk="0" hangingPunct="1">
      <a:defRPr sz="1200" kern="1200">
        <a:solidFill>
          <a:schemeClr val="tx1"/>
        </a:solidFill>
        <a:latin typeface="+mn-lt"/>
        <a:ea typeface="+mn-ea"/>
        <a:cs typeface="+mn-cs"/>
      </a:defRPr>
    </a:lvl1pPr>
    <a:lvl2pPr marL="455654" algn="l" defTabSz="911311" rtl="0" eaLnBrk="1" latinLnBrk="0" hangingPunct="1">
      <a:defRPr sz="1200" kern="1200">
        <a:solidFill>
          <a:schemeClr val="tx1"/>
        </a:solidFill>
        <a:latin typeface="+mn-lt"/>
        <a:ea typeface="+mn-ea"/>
        <a:cs typeface="+mn-cs"/>
      </a:defRPr>
    </a:lvl2pPr>
    <a:lvl3pPr marL="911311" algn="l" defTabSz="911311" rtl="0" eaLnBrk="1" latinLnBrk="0" hangingPunct="1">
      <a:defRPr sz="1200" kern="1200">
        <a:solidFill>
          <a:schemeClr val="tx1"/>
        </a:solidFill>
        <a:latin typeface="+mn-lt"/>
        <a:ea typeface="+mn-ea"/>
        <a:cs typeface="+mn-cs"/>
      </a:defRPr>
    </a:lvl3pPr>
    <a:lvl4pPr marL="1366979" algn="l" defTabSz="911311" rtl="0" eaLnBrk="1" latinLnBrk="0" hangingPunct="1">
      <a:defRPr sz="1200" kern="1200">
        <a:solidFill>
          <a:schemeClr val="tx1"/>
        </a:solidFill>
        <a:latin typeface="+mn-lt"/>
        <a:ea typeface="+mn-ea"/>
        <a:cs typeface="+mn-cs"/>
      </a:defRPr>
    </a:lvl4pPr>
    <a:lvl5pPr marL="1822631" algn="l" defTabSz="911311" rtl="0" eaLnBrk="1" latinLnBrk="0" hangingPunct="1">
      <a:defRPr sz="1200" kern="1200">
        <a:solidFill>
          <a:schemeClr val="tx1"/>
        </a:solidFill>
        <a:latin typeface="+mn-lt"/>
        <a:ea typeface="+mn-ea"/>
        <a:cs typeface="+mn-cs"/>
      </a:defRPr>
    </a:lvl5pPr>
    <a:lvl6pPr marL="2278299" algn="l" defTabSz="911311" rtl="0" eaLnBrk="1" latinLnBrk="0" hangingPunct="1">
      <a:defRPr sz="1200" kern="1200">
        <a:solidFill>
          <a:schemeClr val="tx1"/>
        </a:solidFill>
        <a:latin typeface="+mn-lt"/>
        <a:ea typeface="+mn-ea"/>
        <a:cs typeface="+mn-cs"/>
      </a:defRPr>
    </a:lvl6pPr>
    <a:lvl7pPr marL="2733950" algn="l" defTabSz="911311" rtl="0" eaLnBrk="1" latinLnBrk="0" hangingPunct="1">
      <a:defRPr sz="1200" kern="1200">
        <a:solidFill>
          <a:schemeClr val="tx1"/>
        </a:solidFill>
        <a:latin typeface="+mn-lt"/>
        <a:ea typeface="+mn-ea"/>
        <a:cs typeface="+mn-cs"/>
      </a:defRPr>
    </a:lvl7pPr>
    <a:lvl8pPr marL="3189614" algn="l" defTabSz="911311" rtl="0" eaLnBrk="1" latinLnBrk="0" hangingPunct="1">
      <a:defRPr sz="1200" kern="1200">
        <a:solidFill>
          <a:schemeClr val="tx1"/>
        </a:solidFill>
        <a:latin typeface="+mn-lt"/>
        <a:ea typeface="+mn-ea"/>
        <a:cs typeface="+mn-cs"/>
      </a:defRPr>
    </a:lvl8pPr>
    <a:lvl9pPr marL="3645273" algn="l" defTabSz="91131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-Overview of when the</a:t>
            </a:r>
            <a:r>
              <a:rPr lang="en-GB" baseline="0" dirty="0" smtClean="0"/>
              <a:t> events were/are</a:t>
            </a:r>
          </a:p>
          <a:p>
            <a:r>
              <a:rPr lang="en-GB" baseline="0" dirty="0" smtClean="0"/>
              <a:t>-Success of the first in the series (Northern Ireland) </a:t>
            </a:r>
          </a:p>
          <a:p>
            <a:r>
              <a:rPr lang="en-GB" baseline="0" dirty="0" smtClean="0"/>
              <a:t>-Upcoming (Yorkshire and Wessex but more TBC) </a:t>
            </a:r>
            <a:endParaRPr lang="en-GB" dirty="0"/>
          </a:p>
        </p:txBody>
      </p:sp>
      <p:sp>
        <p:nvSpPr>
          <p:cNvPr id="4" name="Slide Number Placeholder 3"/>
          <p:cNvSpPr>
            <a:spLocks noGrp="1"/>
          </p:cNvSpPr>
          <p:nvPr>
            <p:ph type="sldNum" sz="quarter" idx="10"/>
          </p:nvPr>
        </p:nvSpPr>
        <p:spPr/>
        <p:txBody>
          <a:bodyPr/>
          <a:lstStyle/>
          <a:p>
            <a:pPr marL="0" marR="0" lvl="0" indent="0" algn="r" defTabSz="457156" rtl="0" eaLnBrk="1" fontAlgn="auto" latinLnBrk="0" hangingPunct="1">
              <a:lnSpc>
                <a:spcPct val="100000"/>
              </a:lnSpc>
              <a:spcBef>
                <a:spcPts val="0"/>
              </a:spcBef>
              <a:spcAft>
                <a:spcPts val="0"/>
              </a:spcAft>
              <a:buClrTx/>
              <a:buSzTx/>
              <a:buFontTx/>
              <a:buNone/>
              <a:tabLst/>
              <a:defRPr/>
            </a:pPr>
            <a:fld id="{C33FD957-0C9C-4EB4-BCF7-C065A91C032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56"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8649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-Overview of when the</a:t>
            </a:r>
            <a:r>
              <a:rPr lang="en-GB" baseline="0" dirty="0" smtClean="0"/>
              <a:t> events were/are</a:t>
            </a:r>
          </a:p>
          <a:p>
            <a:r>
              <a:rPr lang="en-GB" baseline="0" dirty="0" smtClean="0"/>
              <a:t>-Success of the first in the series (Northern Ireland) </a:t>
            </a:r>
          </a:p>
          <a:p>
            <a:r>
              <a:rPr lang="en-GB" baseline="0" dirty="0" smtClean="0"/>
              <a:t>-Upcoming (Yorkshire and Wessex but more TBC) </a:t>
            </a:r>
            <a:endParaRPr lang="en-GB" dirty="0"/>
          </a:p>
        </p:txBody>
      </p:sp>
      <p:sp>
        <p:nvSpPr>
          <p:cNvPr id="4" name="Slide Number Placeholder 3"/>
          <p:cNvSpPr>
            <a:spLocks noGrp="1"/>
          </p:cNvSpPr>
          <p:nvPr>
            <p:ph type="sldNum" sz="quarter" idx="10"/>
          </p:nvPr>
        </p:nvSpPr>
        <p:spPr/>
        <p:txBody>
          <a:bodyPr/>
          <a:lstStyle/>
          <a:p>
            <a:pPr marL="0" marR="0" lvl="0" indent="0" algn="r" defTabSz="457156" rtl="0" eaLnBrk="1" fontAlgn="auto" latinLnBrk="0" hangingPunct="1">
              <a:lnSpc>
                <a:spcPct val="100000"/>
              </a:lnSpc>
              <a:spcBef>
                <a:spcPts val="0"/>
              </a:spcBef>
              <a:spcAft>
                <a:spcPts val="0"/>
              </a:spcAft>
              <a:buClrTx/>
              <a:buSzTx/>
              <a:buFontTx/>
              <a:buNone/>
              <a:tabLst/>
              <a:defRPr/>
            </a:pPr>
            <a:fld id="{C33FD957-0C9C-4EB4-BCF7-C065A91C032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56"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8649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93306" y="1637823"/>
            <a:ext cx="9673918" cy="3484127"/>
          </a:xfrm>
        </p:spPr>
        <p:txBody>
          <a:bodyPr anchor="b">
            <a:normAutofit/>
          </a:bodyPr>
          <a:lstStyle>
            <a:lvl1pPr algn="l">
              <a:defRPr sz="8000">
                <a:solidFill>
                  <a:srgbClr val="003D7D"/>
                </a:solidFill>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p:nvPr>
        </p:nvSpPr>
        <p:spPr>
          <a:xfrm>
            <a:off x="5893306" y="5256340"/>
            <a:ext cx="9673918" cy="2416185"/>
          </a:xfrm>
        </p:spPr>
        <p:txBody>
          <a:bodyPr/>
          <a:lstStyle>
            <a:lvl1pPr marL="0" indent="0" algn="l">
              <a:buNone/>
              <a:defRPr sz="3500">
                <a:solidFill>
                  <a:srgbClr val="48A942"/>
                </a:solidFill>
                <a:latin typeface="Arial" panose="020B0604020202020204" pitchFamily="34" charset="0"/>
                <a:cs typeface="Arial" panose="020B0604020202020204" pitchFamily="34" charset="0"/>
              </a:defRPr>
            </a:lvl1pPr>
            <a:lvl2pPr marL="664965" indent="0" algn="ctr">
              <a:buNone/>
              <a:defRPr sz="2900"/>
            </a:lvl2pPr>
            <a:lvl3pPr marL="1329937" indent="0" algn="ctr">
              <a:buNone/>
              <a:defRPr sz="2600"/>
            </a:lvl3pPr>
            <a:lvl4pPr marL="1994906" indent="0" algn="ctr">
              <a:buNone/>
              <a:defRPr sz="2300"/>
            </a:lvl4pPr>
            <a:lvl5pPr marL="2659874" indent="0" algn="ctr">
              <a:buNone/>
              <a:defRPr sz="2300"/>
            </a:lvl5pPr>
            <a:lvl6pPr marL="3324838" indent="0" algn="ctr">
              <a:buNone/>
              <a:defRPr sz="2300"/>
            </a:lvl6pPr>
            <a:lvl7pPr marL="3989813" indent="0" algn="ctr">
              <a:buNone/>
              <a:defRPr sz="2300"/>
            </a:lvl7pPr>
            <a:lvl8pPr marL="4654781" indent="0" algn="ctr">
              <a:buNone/>
              <a:defRPr sz="2300"/>
            </a:lvl8pPr>
            <a:lvl9pPr marL="5319746" indent="0" algn="ctr">
              <a:buNone/>
              <a:defRPr sz="23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86C856D-FB1E-4A8A-B731-1D296D90E550}" type="datetimeFigureOut">
              <a:rPr lang="en-GB" smtClean="0"/>
              <a:t>18/11/20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61DEB3-3CAF-4255-B6C0-8EB2E7769851}" type="slidenum">
              <a:rPr lang="en-GB" smtClean="0"/>
              <a:t>‹#›</a:t>
            </a:fld>
            <a:endParaRPr lang="en-GB"/>
          </a:p>
        </p:txBody>
      </p:sp>
      <p:pic>
        <p:nvPicPr>
          <p:cNvPr id="8" name="Picture 7"/>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8558" t="14109" r="42891"/>
          <a:stretch/>
        </p:blipFill>
        <p:spPr>
          <a:xfrm>
            <a:off x="185324" y="1238252"/>
            <a:ext cx="5782112" cy="7886218"/>
          </a:xfrm>
          <a:prstGeom prst="rect">
            <a:avLst/>
          </a:prstGeom>
        </p:spPr>
      </p:pic>
      <p:sp>
        <p:nvSpPr>
          <p:cNvPr id="9" name="TextBox 8"/>
          <p:cNvSpPr txBox="1"/>
          <p:nvPr userDrawn="1"/>
        </p:nvSpPr>
        <p:spPr>
          <a:xfrm>
            <a:off x="463340" y="438148"/>
            <a:ext cx="3692615" cy="707887"/>
          </a:xfrm>
          <a:prstGeom prst="rect">
            <a:avLst/>
          </a:prstGeom>
          <a:noFill/>
        </p:spPr>
        <p:txBody>
          <a:bodyPr wrap="none" lIns="91137" tIns="45566" rIns="91137" bIns="45566" rtlCol="0">
            <a:spAutoFit/>
          </a:bodyPr>
          <a:lstStyle/>
          <a:p>
            <a:r>
              <a:rPr lang="en-GB" sz="3900" dirty="0" smtClean="0">
                <a:solidFill>
                  <a:srgbClr val="003D7D"/>
                </a:solidFill>
                <a:latin typeface="Arial" panose="020B0604020202020204" pitchFamily="34" charset="0"/>
                <a:cs typeface="Arial" panose="020B0604020202020204" pitchFamily="34" charset="0"/>
              </a:rPr>
              <a:t>www.rsb.org.uk</a:t>
            </a:r>
            <a:endParaRPr lang="en-GB" sz="3900" dirty="0">
              <a:solidFill>
                <a:srgbClr val="003D7D"/>
              </a:solidFill>
              <a:latin typeface="Arial" panose="020B0604020202020204" pitchFamily="34" charset="0"/>
              <a:cs typeface="Arial" panose="020B0604020202020204" pitchFamily="34" charset="0"/>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919759" y="500293"/>
            <a:ext cx="3406128" cy="1291498"/>
          </a:xfrm>
          <a:prstGeom prst="rect">
            <a:avLst/>
          </a:prstGeom>
        </p:spPr>
      </p:pic>
      <p:sp>
        <p:nvSpPr>
          <p:cNvPr id="7" name="Rectangle 6"/>
          <p:cNvSpPr/>
          <p:nvPr userDrawn="1"/>
        </p:nvSpPr>
        <p:spPr>
          <a:xfrm>
            <a:off x="3" y="9099070"/>
            <a:ext cx="17791113" cy="914400"/>
          </a:xfrm>
          <a:prstGeom prst="rect">
            <a:avLst/>
          </a:prstGeom>
          <a:solidFill>
            <a:srgbClr val="003D7D"/>
          </a:solidFill>
          <a:ln>
            <a:noFill/>
          </a:ln>
        </p:spPr>
        <p:style>
          <a:lnRef idx="2">
            <a:schemeClr val="accent1">
              <a:shade val="50000"/>
            </a:schemeClr>
          </a:lnRef>
          <a:fillRef idx="1">
            <a:schemeClr val="accent1"/>
          </a:fillRef>
          <a:effectRef idx="0">
            <a:schemeClr val="accent1"/>
          </a:effectRef>
          <a:fontRef idx="minor">
            <a:schemeClr val="lt1"/>
          </a:fontRef>
        </p:style>
        <p:txBody>
          <a:bodyPr lIns="91137" tIns="45566" rIns="91137" bIns="45566" rtlCol="0" anchor="ctr"/>
          <a:lstStyle/>
          <a:p>
            <a:pPr algn="ctr"/>
            <a:endParaRPr lang="en-GB" sz="1800"/>
          </a:p>
        </p:txBody>
      </p:sp>
    </p:spTree>
    <p:extLst>
      <p:ext uri="{BB962C8B-B14F-4D97-AF65-F5344CB8AC3E}">
        <p14:creationId xmlns:p14="http://schemas.microsoft.com/office/powerpoint/2010/main" val="40923998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731768" y="532845"/>
            <a:ext cx="3836209" cy="848097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23142" y="532845"/>
            <a:ext cx="11286237" cy="848097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6C856D-FB1E-4A8A-B731-1D296D90E550}" type="datetimeFigureOut">
              <a:rPr lang="en-GB" smtClean="0"/>
              <a:t>18/11/20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61DEB3-3CAF-4255-B6C0-8EB2E7769851}" type="slidenum">
              <a:rPr lang="en-GB" smtClean="0"/>
              <a:t>‹#›</a:t>
            </a:fld>
            <a:endParaRPr lang="en-GB"/>
          </a:p>
        </p:txBody>
      </p:sp>
    </p:spTree>
    <p:extLst>
      <p:ext uri="{BB962C8B-B14F-4D97-AF65-F5344CB8AC3E}">
        <p14:creationId xmlns:p14="http://schemas.microsoft.com/office/powerpoint/2010/main" val="329237274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D7D"/>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86C856D-FB1E-4A8A-B731-1D296D90E550}" type="datetimeFigureOut">
              <a:rPr lang="en-GB" smtClean="0"/>
              <a:t>18/11/20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61DEB3-3CAF-4255-B6C0-8EB2E7769851}"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19759" y="500293"/>
            <a:ext cx="3406128" cy="1291498"/>
          </a:xfrm>
          <a:prstGeom prst="rect">
            <a:avLst/>
          </a:prstGeom>
        </p:spPr>
      </p:pic>
      <p:sp>
        <p:nvSpPr>
          <p:cNvPr id="8" name="Rectangle 7"/>
          <p:cNvSpPr/>
          <p:nvPr userDrawn="1"/>
        </p:nvSpPr>
        <p:spPr>
          <a:xfrm>
            <a:off x="3" y="9099070"/>
            <a:ext cx="17791113" cy="914400"/>
          </a:xfrm>
          <a:prstGeom prst="rect">
            <a:avLst/>
          </a:prstGeom>
          <a:solidFill>
            <a:srgbClr val="003D7D"/>
          </a:solidFill>
          <a:ln>
            <a:noFill/>
          </a:ln>
        </p:spPr>
        <p:style>
          <a:lnRef idx="2">
            <a:schemeClr val="accent1">
              <a:shade val="50000"/>
            </a:schemeClr>
          </a:lnRef>
          <a:fillRef idx="1">
            <a:schemeClr val="accent1"/>
          </a:fillRef>
          <a:effectRef idx="0">
            <a:schemeClr val="accent1"/>
          </a:effectRef>
          <a:fontRef idx="minor">
            <a:schemeClr val="lt1"/>
          </a:fontRef>
        </p:style>
        <p:txBody>
          <a:bodyPr lIns="91137" tIns="45566" rIns="91137" bIns="45566" rtlCol="0" anchor="ctr"/>
          <a:lstStyle/>
          <a:p>
            <a:pPr algn="ctr"/>
            <a:endParaRPr lang="en-GB" sz="1800"/>
          </a:p>
        </p:txBody>
      </p:sp>
    </p:spTree>
    <p:extLst>
      <p:ext uri="{BB962C8B-B14F-4D97-AF65-F5344CB8AC3E}">
        <p14:creationId xmlns:p14="http://schemas.microsoft.com/office/powerpoint/2010/main" val="417171847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3874" y="2494987"/>
            <a:ext cx="15344835" cy="4162883"/>
          </a:xfrm>
        </p:spPr>
        <p:txBody>
          <a:bodyPr anchor="b"/>
          <a:lstStyle>
            <a:lvl1pPr>
              <a:defRPr sz="8800">
                <a:solidFill>
                  <a:srgbClr val="003D7D"/>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13874" y="6697219"/>
            <a:ext cx="15344835" cy="2189160"/>
          </a:xfrm>
        </p:spPr>
        <p:txBody>
          <a:bodyPr/>
          <a:lstStyle>
            <a:lvl1pPr marL="0" indent="0">
              <a:buNone/>
              <a:defRPr sz="3500">
                <a:solidFill>
                  <a:srgbClr val="48A942"/>
                </a:solidFill>
                <a:latin typeface="Arial" panose="020B0604020202020204" pitchFamily="34" charset="0"/>
                <a:cs typeface="Arial" panose="020B0604020202020204" pitchFamily="34" charset="0"/>
              </a:defRPr>
            </a:lvl1pPr>
            <a:lvl2pPr marL="664965" indent="0">
              <a:buNone/>
              <a:defRPr sz="2900">
                <a:solidFill>
                  <a:schemeClr val="tx1">
                    <a:tint val="75000"/>
                  </a:schemeClr>
                </a:solidFill>
              </a:defRPr>
            </a:lvl2pPr>
            <a:lvl3pPr marL="1329937" indent="0">
              <a:buNone/>
              <a:defRPr sz="2600">
                <a:solidFill>
                  <a:schemeClr val="tx1">
                    <a:tint val="75000"/>
                  </a:schemeClr>
                </a:solidFill>
              </a:defRPr>
            </a:lvl3pPr>
            <a:lvl4pPr marL="1994906" indent="0">
              <a:buNone/>
              <a:defRPr sz="2300">
                <a:solidFill>
                  <a:schemeClr val="tx1">
                    <a:tint val="75000"/>
                  </a:schemeClr>
                </a:solidFill>
              </a:defRPr>
            </a:lvl4pPr>
            <a:lvl5pPr marL="2659874" indent="0">
              <a:buNone/>
              <a:defRPr sz="2300">
                <a:solidFill>
                  <a:schemeClr val="tx1">
                    <a:tint val="75000"/>
                  </a:schemeClr>
                </a:solidFill>
              </a:defRPr>
            </a:lvl5pPr>
            <a:lvl6pPr marL="3324838" indent="0">
              <a:buNone/>
              <a:defRPr sz="2300">
                <a:solidFill>
                  <a:schemeClr val="tx1">
                    <a:tint val="75000"/>
                  </a:schemeClr>
                </a:solidFill>
              </a:defRPr>
            </a:lvl6pPr>
            <a:lvl7pPr marL="3989813" indent="0">
              <a:buNone/>
              <a:defRPr sz="2300">
                <a:solidFill>
                  <a:schemeClr val="tx1">
                    <a:tint val="75000"/>
                  </a:schemeClr>
                </a:solidFill>
              </a:defRPr>
            </a:lvl7pPr>
            <a:lvl8pPr marL="4654781" indent="0">
              <a:buNone/>
              <a:defRPr sz="2300">
                <a:solidFill>
                  <a:schemeClr val="tx1">
                    <a:tint val="75000"/>
                  </a:schemeClr>
                </a:solidFill>
              </a:defRPr>
            </a:lvl8pPr>
            <a:lvl9pPr marL="5319746" indent="0">
              <a:buNone/>
              <a:defRPr sz="2300">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p:txBody>
          <a:bodyPr/>
          <a:lstStyle/>
          <a:p>
            <a:fld id="{D86C856D-FB1E-4A8A-B731-1D296D90E550}" type="datetimeFigureOut">
              <a:rPr lang="en-GB" smtClean="0"/>
              <a:t>18/11/20</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61DEB3-3CAF-4255-B6C0-8EB2E7769851}"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19759" y="500293"/>
            <a:ext cx="3406128" cy="1291498"/>
          </a:xfrm>
          <a:prstGeom prst="rect">
            <a:avLst/>
          </a:prstGeom>
        </p:spPr>
      </p:pic>
      <p:sp>
        <p:nvSpPr>
          <p:cNvPr id="8" name="Rectangle 7"/>
          <p:cNvSpPr/>
          <p:nvPr userDrawn="1"/>
        </p:nvSpPr>
        <p:spPr>
          <a:xfrm>
            <a:off x="3" y="9099070"/>
            <a:ext cx="17791113" cy="914400"/>
          </a:xfrm>
          <a:prstGeom prst="rect">
            <a:avLst/>
          </a:prstGeom>
          <a:solidFill>
            <a:srgbClr val="003D7D"/>
          </a:solidFill>
          <a:ln>
            <a:noFill/>
          </a:ln>
        </p:spPr>
        <p:style>
          <a:lnRef idx="2">
            <a:schemeClr val="accent1">
              <a:shade val="50000"/>
            </a:schemeClr>
          </a:lnRef>
          <a:fillRef idx="1">
            <a:schemeClr val="accent1"/>
          </a:fillRef>
          <a:effectRef idx="0">
            <a:schemeClr val="accent1"/>
          </a:effectRef>
          <a:fontRef idx="minor">
            <a:schemeClr val="lt1"/>
          </a:fontRef>
        </p:style>
        <p:txBody>
          <a:bodyPr lIns="91137" tIns="45566" rIns="91137" bIns="45566" rtlCol="0" anchor="ctr"/>
          <a:lstStyle/>
          <a:p>
            <a:pPr algn="ctr"/>
            <a:endParaRPr lang="en-GB" sz="1800"/>
          </a:p>
        </p:txBody>
      </p:sp>
    </p:spTree>
    <p:extLst>
      <p:ext uri="{BB962C8B-B14F-4D97-AF65-F5344CB8AC3E}">
        <p14:creationId xmlns:p14="http://schemas.microsoft.com/office/powerpoint/2010/main" val="1753933648"/>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D7D"/>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223139" y="2664093"/>
            <a:ext cx="7561223" cy="6349729"/>
          </a:xfrm>
        </p:spPr>
        <p:txBody>
          <a:bodyPr/>
          <a:lstStyle>
            <a:lvl1pPr>
              <a:defRPr>
                <a:solidFill>
                  <a:srgbClr val="003D7D"/>
                </a:solidFill>
                <a:latin typeface="Arial" panose="020B0604020202020204" pitchFamily="34" charset="0"/>
                <a:cs typeface="Arial" panose="020B0604020202020204" pitchFamily="34" charset="0"/>
              </a:defRPr>
            </a:lvl1pPr>
            <a:lvl2pPr>
              <a:defRPr>
                <a:solidFill>
                  <a:srgbClr val="003D7D"/>
                </a:solidFill>
                <a:latin typeface="Arial" panose="020B0604020202020204" pitchFamily="34" charset="0"/>
                <a:cs typeface="Arial" panose="020B0604020202020204" pitchFamily="34" charset="0"/>
              </a:defRPr>
            </a:lvl2pPr>
            <a:lvl3pPr>
              <a:defRPr>
                <a:solidFill>
                  <a:srgbClr val="003D7D"/>
                </a:solidFill>
                <a:latin typeface="Arial" panose="020B0604020202020204" pitchFamily="34" charset="0"/>
                <a:cs typeface="Arial" panose="020B0604020202020204" pitchFamily="34" charset="0"/>
              </a:defRPr>
            </a:lvl3pPr>
            <a:lvl4pPr>
              <a:defRPr>
                <a:solidFill>
                  <a:srgbClr val="003D7D"/>
                </a:solidFill>
                <a:latin typeface="Arial" panose="020B0604020202020204" pitchFamily="34" charset="0"/>
                <a:cs typeface="Arial" panose="020B0604020202020204" pitchFamily="34" charset="0"/>
              </a:defRPr>
            </a:lvl4pPr>
            <a:lvl5pPr>
              <a:defRPr>
                <a:solidFill>
                  <a:srgbClr val="003D7D"/>
                </a:solidFill>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9006754" y="2664093"/>
            <a:ext cx="7561223" cy="6349729"/>
          </a:xfrm>
        </p:spPr>
        <p:txBody>
          <a:bodyPr/>
          <a:lstStyle>
            <a:lvl1pPr>
              <a:defRPr>
                <a:solidFill>
                  <a:srgbClr val="48A942"/>
                </a:solidFill>
                <a:latin typeface="Arial" panose="020B0604020202020204" pitchFamily="34" charset="0"/>
                <a:cs typeface="Arial" panose="020B0604020202020204" pitchFamily="34" charset="0"/>
              </a:defRPr>
            </a:lvl1pPr>
            <a:lvl2pPr>
              <a:defRPr>
                <a:solidFill>
                  <a:srgbClr val="48A942"/>
                </a:solidFill>
                <a:latin typeface="Arial" panose="020B0604020202020204" pitchFamily="34" charset="0"/>
                <a:cs typeface="Arial" panose="020B0604020202020204" pitchFamily="34" charset="0"/>
              </a:defRPr>
            </a:lvl2pPr>
            <a:lvl3pPr>
              <a:defRPr>
                <a:solidFill>
                  <a:srgbClr val="48A942"/>
                </a:solidFill>
                <a:latin typeface="Arial" panose="020B0604020202020204" pitchFamily="34" charset="0"/>
                <a:cs typeface="Arial" panose="020B0604020202020204" pitchFamily="34" charset="0"/>
              </a:defRPr>
            </a:lvl3pPr>
            <a:lvl4pPr>
              <a:defRPr>
                <a:solidFill>
                  <a:srgbClr val="48A942"/>
                </a:solidFill>
                <a:latin typeface="Arial" panose="020B0604020202020204" pitchFamily="34" charset="0"/>
                <a:cs typeface="Arial" panose="020B0604020202020204" pitchFamily="34" charset="0"/>
              </a:defRPr>
            </a:lvl4pPr>
            <a:lvl5pPr>
              <a:defRPr>
                <a:solidFill>
                  <a:srgbClr val="48A942"/>
                </a:solidFill>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D86C856D-FB1E-4A8A-B731-1D296D90E550}" type="datetimeFigureOut">
              <a:rPr lang="en-GB" smtClean="0"/>
              <a:t>18/11/20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61DEB3-3CAF-4255-B6C0-8EB2E7769851}"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19759" y="500293"/>
            <a:ext cx="3406128" cy="1291498"/>
          </a:xfrm>
          <a:prstGeom prst="rect">
            <a:avLst/>
          </a:prstGeom>
        </p:spPr>
      </p:pic>
      <p:sp>
        <p:nvSpPr>
          <p:cNvPr id="9" name="Rectangle 8"/>
          <p:cNvSpPr/>
          <p:nvPr userDrawn="1"/>
        </p:nvSpPr>
        <p:spPr>
          <a:xfrm>
            <a:off x="3" y="9099070"/>
            <a:ext cx="17791113" cy="914400"/>
          </a:xfrm>
          <a:prstGeom prst="rect">
            <a:avLst/>
          </a:prstGeom>
          <a:solidFill>
            <a:srgbClr val="003D7D"/>
          </a:solidFill>
          <a:ln>
            <a:noFill/>
          </a:ln>
        </p:spPr>
        <p:style>
          <a:lnRef idx="2">
            <a:schemeClr val="accent1">
              <a:shade val="50000"/>
            </a:schemeClr>
          </a:lnRef>
          <a:fillRef idx="1">
            <a:schemeClr val="accent1"/>
          </a:fillRef>
          <a:effectRef idx="0">
            <a:schemeClr val="accent1"/>
          </a:effectRef>
          <a:fontRef idx="minor">
            <a:schemeClr val="lt1"/>
          </a:fontRef>
        </p:style>
        <p:txBody>
          <a:bodyPr lIns="91137" tIns="45566" rIns="91137" bIns="45566" rtlCol="0" anchor="ctr"/>
          <a:lstStyle/>
          <a:p>
            <a:pPr algn="ctr"/>
            <a:endParaRPr lang="en-GB" sz="1800"/>
          </a:p>
        </p:txBody>
      </p:sp>
    </p:spTree>
    <p:extLst>
      <p:ext uri="{BB962C8B-B14F-4D97-AF65-F5344CB8AC3E}">
        <p14:creationId xmlns:p14="http://schemas.microsoft.com/office/powerpoint/2010/main" val="1707961029"/>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D7D"/>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19759" y="500293"/>
            <a:ext cx="3406128" cy="1291498"/>
          </a:xfrm>
          <a:prstGeom prst="rect">
            <a:avLst/>
          </a:prstGeom>
        </p:spPr>
      </p:pic>
      <p:sp>
        <p:nvSpPr>
          <p:cNvPr id="7" name="Rectangle 6"/>
          <p:cNvSpPr/>
          <p:nvPr userDrawn="1"/>
        </p:nvSpPr>
        <p:spPr>
          <a:xfrm>
            <a:off x="3" y="9099070"/>
            <a:ext cx="17791113" cy="914400"/>
          </a:xfrm>
          <a:prstGeom prst="rect">
            <a:avLst/>
          </a:prstGeom>
          <a:solidFill>
            <a:srgbClr val="003D7D"/>
          </a:solidFill>
          <a:ln>
            <a:noFill/>
          </a:ln>
        </p:spPr>
        <p:style>
          <a:lnRef idx="2">
            <a:schemeClr val="accent1">
              <a:shade val="50000"/>
            </a:schemeClr>
          </a:lnRef>
          <a:fillRef idx="1">
            <a:schemeClr val="accent1"/>
          </a:fillRef>
          <a:effectRef idx="0">
            <a:schemeClr val="accent1"/>
          </a:effectRef>
          <a:fontRef idx="minor">
            <a:schemeClr val="lt1"/>
          </a:fontRef>
        </p:style>
        <p:txBody>
          <a:bodyPr lIns="91137" tIns="45566" rIns="91137" bIns="45566" rtlCol="0" anchor="ctr"/>
          <a:lstStyle/>
          <a:p>
            <a:pPr algn="ctr"/>
            <a:endParaRPr lang="en-GB" sz="1800"/>
          </a:p>
        </p:txBody>
      </p:sp>
    </p:spTree>
    <p:extLst>
      <p:ext uri="{BB962C8B-B14F-4D97-AF65-F5344CB8AC3E}">
        <p14:creationId xmlns:p14="http://schemas.microsoft.com/office/powerpoint/2010/main" val="2448671935"/>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6C856D-FB1E-4A8A-B731-1D296D90E550}" type="datetimeFigureOut">
              <a:rPr lang="en-GB" smtClean="0"/>
              <a:t>18/11/20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61DEB3-3CAF-4255-B6C0-8EB2E7769851}" type="slidenum">
              <a:rPr lang="en-GB" smtClean="0"/>
              <a:t>‹#›</a:t>
            </a:fld>
            <a:endParaRPr lang="en-GB"/>
          </a:p>
        </p:txBody>
      </p:sp>
      <p:sp>
        <p:nvSpPr>
          <p:cNvPr id="5" name="Rectangle 4"/>
          <p:cNvSpPr/>
          <p:nvPr userDrawn="1"/>
        </p:nvSpPr>
        <p:spPr>
          <a:xfrm>
            <a:off x="3" y="9099070"/>
            <a:ext cx="17791113" cy="914400"/>
          </a:xfrm>
          <a:prstGeom prst="rect">
            <a:avLst/>
          </a:prstGeom>
          <a:solidFill>
            <a:srgbClr val="003D7D"/>
          </a:solidFill>
          <a:ln>
            <a:noFill/>
          </a:ln>
        </p:spPr>
        <p:style>
          <a:lnRef idx="2">
            <a:schemeClr val="accent1">
              <a:shade val="50000"/>
            </a:schemeClr>
          </a:lnRef>
          <a:fillRef idx="1">
            <a:schemeClr val="accent1"/>
          </a:fillRef>
          <a:effectRef idx="0">
            <a:schemeClr val="accent1"/>
          </a:effectRef>
          <a:fontRef idx="minor">
            <a:schemeClr val="lt1"/>
          </a:fontRef>
        </p:style>
        <p:txBody>
          <a:bodyPr lIns="91137" tIns="45566" rIns="91137" bIns="45566" rtlCol="0" anchor="ctr"/>
          <a:lstStyle/>
          <a:p>
            <a:pPr algn="ctr"/>
            <a:endParaRPr lang="en-GB" sz="180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19759" y="500293"/>
            <a:ext cx="3406128" cy="1291498"/>
          </a:xfrm>
          <a:prstGeom prst="rect">
            <a:avLst/>
          </a:prstGeom>
        </p:spPr>
      </p:pic>
    </p:spTree>
    <p:extLst>
      <p:ext uri="{BB962C8B-B14F-4D97-AF65-F5344CB8AC3E}">
        <p14:creationId xmlns:p14="http://schemas.microsoft.com/office/powerpoint/2010/main" val="589586218"/>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25489" y="667176"/>
            <a:ext cx="5738097" cy="2335107"/>
          </a:xfrm>
        </p:spPr>
        <p:txBody>
          <a:bodyPr anchor="b"/>
          <a:lstStyle>
            <a:lvl1pPr>
              <a:defRPr sz="4700">
                <a:solidFill>
                  <a:srgbClr val="003D7D"/>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7563540" y="1440914"/>
            <a:ext cx="9006751" cy="7111882"/>
          </a:xfrm>
        </p:spPr>
        <p:txBody>
          <a:bodyPr/>
          <a:lstStyle>
            <a:lvl1pPr>
              <a:defRPr sz="4700">
                <a:latin typeface="Arial" panose="020B0604020202020204" pitchFamily="34" charset="0"/>
                <a:cs typeface="Arial" panose="020B0604020202020204" pitchFamily="34" charset="0"/>
              </a:defRPr>
            </a:lvl1pPr>
            <a:lvl2pPr>
              <a:defRPr sz="4100">
                <a:solidFill>
                  <a:srgbClr val="003D7D"/>
                </a:solidFill>
                <a:latin typeface="Arial" panose="020B0604020202020204" pitchFamily="34" charset="0"/>
                <a:cs typeface="Arial" panose="020B0604020202020204" pitchFamily="34" charset="0"/>
              </a:defRPr>
            </a:lvl2pPr>
            <a:lvl3pPr>
              <a:defRPr sz="3500">
                <a:latin typeface="Arial" panose="020B0604020202020204" pitchFamily="34" charset="0"/>
                <a:cs typeface="Arial" panose="020B0604020202020204" pitchFamily="34" charset="0"/>
              </a:defRPr>
            </a:lvl3pPr>
            <a:lvl4pPr>
              <a:defRPr sz="2900">
                <a:latin typeface="Arial" panose="020B0604020202020204" pitchFamily="34" charset="0"/>
                <a:cs typeface="Arial" panose="020B0604020202020204" pitchFamily="34" charset="0"/>
              </a:defRPr>
            </a:lvl4pPr>
            <a:lvl5pPr>
              <a:defRPr sz="2900">
                <a:latin typeface="Arial" panose="020B0604020202020204" pitchFamily="34" charset="0"/>
                <a:cs typeface="Arial" panose="020B0604020202020204" pitchFamily="34" charset="0"/>
              </a:defRPr>
            </a:lvl5pPr>
            <a:lvl6pPr>
              <a:defRPr sz="2900"/>
            </a:lvl6pPr>
            <a:lvl7pPr>
              <a:defRPr sz="2900"/>
            </a:lvl7pPr>
            <a:lvl8pPr>
              <a:defRPr sz="2900"/>
            </a:lvl8pPr>
            <a:lvl9pPr>
              <a:defRPr sz="29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225489" y="3002284"/>
            <a:ext cx="5738097" cy="5562095"/>
          </a:xfrm>
        </p:spPr>
        <p:txBody>
          <a:bodyPr/>
          <a:lstStyle>
            <a:lvl1pPr marL="0" indent="0">
              <a:buNone/>
              <a:defRPr sz="2300">
                <a:solidFill>
                  <a:srgbClr val="003D7D"/>
                </a:solidFill>
                <a:latin typeface="Arial" panose="020B0604020202020204" pitchFamily="34" charset="0"/>
                <a:cs typeface="Arial" panose="020B0604020202020204" pitchFamily="34" charset="0"/>
              </a:defRPr>
            </a:lvl1pPr>
            <a:lvl2pPr marL="664965" indent="0">
              <a:buNone/>
              <a:defRPr sz="2000"/>
            </a:lvl2pPr>
            <a:lvl3pPr marL="1329937" indent="0">
              <a:buNone/>
              <a:defRPr sz="1800"/>
            </a:lvl3pPr>
            <a:lvl4pPr marL="1994906" indent="0">
              <a:buNone/>
              <a:defRPr sz="1500"/>
            </a:lvl4pPr>
            <a:lvl5pPr marL="2659874" indent="0">
              <a:buNone/>
              <a:defRPr sz="1500"/>
            </a:lvl5pPr>
            <a:lvl6pPr marL="3324838" indent="0">
              <a:buNone/>
              <a:defRPr sz="1500"/>
            </a:lvl6pPr>
            <a:lvl7pPr marL="3989813" indent="0">
              <a:buNone/>
              <a:defRPr sz="1500"/>
            </a:lvl7pPr>
            <a:lvl8pPr marL="4654781" indent="0">
              <a:buNone/>
              <a:defRPr sz="1500"/>
            </a:lvl8pPr>
            <a:lvl9pPr marL="5319746" indent="0">
              <a:buNone/>
              <a:defRPr sz="1500"/>
            </a:lvl9pPr>
          </a:lstStyle>
          <a:p>
            <a:pPr lvl="0"/>
            <a:r>
              <a:rPr lang="en-US" dirty="0" smtClean="0"/>
              <a:t>Edit Master text styles</a:t>
            </a:r>
          </a:p>
        </p:txBody>
      </p:sp>
      <p:sp>
        <p:nvSpPr>
          <p:cNvPr id="5" name="Date Placeholder 4"/>
          <p:cNvSpPr>
            <a:spLocks noGrp="1"/>
          </p:cNvSpPr>
          <p:nvPr>
            <p:ph type="dt" sz="half" idx="10"/>
          </p:nvPr>
        </p:nvSpPr>
        <p:spPr/>
        <p:txBody>
          <a:bodyPr/>
          <a:lstStyle/>
          <a:p>
            <a:fld id="{D86C856D-FB1E-4A8A-B731-1D296D90E550}" type="datetimeFigureOut">
              <a:rPr lang="en-GB" smtClean="0"/>
              <a:t>18/11/20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61DEB3-3CAF-4255-B6C0-8EB2E7769851}" type="slidenum">
              <a:rPr lang="en-GB" smtClean="0"/>
              <a:t>‹#›</a:t>
            </a:fld>
            <a:endParaRPr lang="en-GB"/>
          </a:p>
        </p:txBody>
      </p:sp>
      <p:sp>
        <p:nvSpPr>
          <p:cNvPr id="8" name="Rectangle 7"/>
          <p:cNvSpPr/>
          <p:nvPr userDrawn="1"/>
        </p:nvSpPr>
        <p:spPr>
          <a:xfrm>
            <a:off x="3" y="9099070"/>
            <a:ext cx="17791113" cy="914400"/>
          </a:xfrm>
          <a:prstGeom prst="rect">
            <a:avLst/>
          </a:prstGeom>
          <a:solidFill>
            <a:srgbClr val="003D7D"/>
          </a:solidFill>
          <a:ln>
            <a:noFill/>
          </a:ln>
        </p:spPr>
        <p:style>
          <a:lnRef idx="2">
            <a:schemeClr val="accent1">
              <a:shade val="50000"/>
            </a:schemeClr>
          </a:lnRef>
          <a:fillRef idx="1">
            <a:schemeClr val="accent1"/>
          </a:fillRef>
          <a:effectRef idx="0">
            <a:schemeClr val="accent1"/>
          </a:effectRef>
          <a:fontRef idx="minor">
            <a:schemeClr val="lt1"/>
          </a:fontRef>
        </p:style>
        <p:txBody>
          <a:bodyPr lIns="91137" tIns="45566" rIns="91137" bIns="45566" rtlCol="0" anchor="ctr"/>
          <a:lstStyle/>
          <a:p>
            <a:pPr algn="ctr"/>
            <a:endParaRPr lang="en-GB"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19759" y="500293"/>
            <a:ext cx="3406128" cy="1291498"/>
          </a:xfrm>
          <a:prstGeom prst="rect">
            <a:avLst/>
          </a:prstGeom>
        </p:spPr>
      </p:pic>
    </p:spTree>
    <p:extLst>
      <p:ext uri="{BB962C8B-B14F-4D97-AF65-F5344CB8AC3E}">
        <p14:creationId xmlns:p14="http://schemas.microsoft.com/office/powerpoint/2010/main" val="3162850410"/>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25489" y="667176"/>
            <a:ext cx="5738097" cy="2335107"/>
          </a:xfrm>
        </p:spPr>
        <p:txBody>
          <a:bodyPr anchor="b"/>
          <a:lstStyle>
            <a:lvl1pPr>
              <a:defRPr sz="47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563540" y="1440914"/>
            <a:ext cx="9006751" cy="7111882"/>
          </a:xfrm>
        </p:spPr>
        <p:txBody>
          <a:bodyPr anchor="t"/>
          <a:lstStyle>
            <a:lvl1pPr marL="0" indent="0">
              <a:buNone/>
              <a:defRPr sz="4700"/>
            </a:lvl1pPr>
            <a:lvl2pPr marL="664965" indent="0">
              <a:buNone/>
              <a:defRPr sz="4100"/>
            </a:lvl2pPr>
            <a:lvl3pPr marL="1329937" indent="0">
              <a:buNone/>
              <a:defRPr sz="3500"/>
            </a:lvl3pPr>
            <a:lvl4pPr marL="1994906" indent="0">
              <a:buNone/>
              <a:defRPr sz="2900"/>
            </a:lvl4pPr>
            <a:lvl5pPr marL="2659874" indent="0">
              <a:buNone/>
              <a:defRPr sz="2900"/>
            </a:lvl5pPr>
            <a:lvl6pPr marL="3324838" indent="0">
              <a:buNone/>
              <a:defRPr sz="2900"/>
            </a:lvl6pPr>
            <a:lvl7pPr marL="3989813" indent="0">
              <a:buNone/>
              <a:defRPr sz="2900"/>
            </a:lvl7pPr>
            <a:lvl8pPr marL="4654781" indent="0">
              <a:buNone/>
              <a:defRPr sz="2900"/>
            </a:lvl8pPr>
            <a:lvl9pPr marL="5319746" indent="0">
              <a:buNone/>
              <a:defRPr sz="2900"/>
            </a:lvl9pPr>
          </a:lstStyle>
          <a:p>
            <a:r>
              <a:rPr lang="en-US" smtClean="0"/>
              <a:t>Click icon to add picture</a:t>
            </a:r>
            <a:endParaRPr lang="en-US" dirty="0"/>
          </a:p>
        </p:txBody>
      </p:sp>
      <p:sp>
        <p:nvSpPr>
          <p:cNvPr id="4" name="Text Placeholder 3"/>
          <p:cNvSpPr>
            <a:spLocks noGrp="1"/>
          </p:cNvSpPr>
          <p:nvPr>
            <p:ph type="body" sz="half" idx="2"/>
          </p:nvPr>
        </p:nvSpPr>
        <p:spPr>
          <a:xfrm>
            <a:off x="1225489" y="3002284"/>
            <a:ext cx="5738097" cy="5562095"/>
          </a:xfrm>
        </p:spPr>
        <p:txBody>
          <a:bodyPr/>
          <a:lstStyle>
            <a:lvl1pPr marL="0" indent="0">
              <a:buNone/>
              <a:defRPr sz="2300"/>
            </a:lvl1pPr>
            <a:lvl2pPr marL="664965" indent="0">
              <a:buNone/>
              <a:defRPr sz="2000"/>
            </a:lvl2pPr>
            <a:lvl3pPr marL="1329937" indent="0">
              <a:buNone/>
              <a:defRPr sz="1800"/>
            </a:lvl3pPr>
            <a:lvl4pPr marL="1994906" indent="0">
              <a:buNone/>
              <a:defRPr sz="1500"/>
            </a:lvl4pPr>
            <a:lvl5pPr marL="2659874" indent="0">
              <a:buNone/>
              <a:defRPr sz="1500"/>
            </a:lvl5pPr>
            <a:lvl6pPr marL="3324838" indent="0">
              <a:buNone/>
              <a:defRPr sz="1500"/>
            </a:lvl6pPr>
            <a:lvl7pPr marL="3989813" indent="0">
              <a:buNone/>
              <a:defRPr sz="1500"/>
            </a:lvl7pPr>
            <a:lvl8pPr marL="4654781" indent="0">
              <a:buNone/>
              <a:defRPr sz="1500"/>
            </a:lvl8pPr>
            <a:lvl9pPr marL="5319746" indent="0">
              <a:buNone/>
              <a:defRPr sz="1500"/>
            </a:lvl9pPr>
          </a:lstStyle>
          <a:p>
            <a:pPr lvl="0"/>
            <a:r>
              <a:rPr lang="en-US" smtClean="0"/>
              <a:t>Edit Master text styles</a:t>
            </a:r>
          </a:p>
        </p:txBody>
      </p:sp>
      <p:sp>
        <p:nvSpPr>
          <p:cNvPr id="5" name="Date Placeholder 4"/>
          <p:cNvSpPr>
            <a:spLocks noGrp="1"/>
          </p:cNvSpPr>
          <p:nvPr>
            <p:ph type="dt" sz="half" idx="10"/>
          </p:nvPr>
        </p:nvSpPr>
        <p:spPr/>
        <p:txBody>
          <a:bodyPr/>
          <a:lstStyle/>
          <a:p>
            <a:fld id="{D86C856D-FB1E-4A8A-B731-1D296D90E550}" type="datetimeFigureOut">
              <a:rPr lang="en-GB" smtClean="0"/>
              <a:t>18/11/20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61DEB3-3CAF-4255-B6C0-8EB2E7769851}" type="slidenum">
              <a:rPr lang="en-GB" smtClean="0"/>
              <a:t>‹#›</a:t>
            </a:fld>
            <a:endParaRPr lang="en-GB"/>
          </a:p>
        </p:txBody>
      </p:sp>
    </p:spTree>
    <p:extLst>
      <p:ext uri="{BB962C8B-B14F-4D97-AF65-F5344CB8AC3E}">
        <p14:creationId xmlns:p14="http://schemas.microsoft.com/office/powerpoint/2010/main" val="2091812257"/>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6C856D-FB1E-4A8A-B731-1D296D90E550}" type="datetimeFigureOut">
              <a:rPr lang="en-GB" smtClean="0"/>
              <a:t>18/11/20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61DEB3-3CAF-4255-B6C0-8EB2E7769851}" type="slidenum">
              <a:rPr lang="en-GB" smtClean="0"/>
              <a:t>‹#›</a:t>
            </a:fld>
            <a:endParaRPr lang="en-GB"/>
          </a:p>
        </p:txBody>
      </p:sp>
    </p:spTree>
    <p:extLst>
      <p:ext uri="{BB962C8B-B14F-4D97-AF65-F5344CB8AC3E}">
        <p14:creationId xmlns:p14="http://schemas.microsoft.com/office/powerpoint/2010/main" val="60343136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23142" y="532814"/>
            <a:ext cx="15344835" cy="1934340"/>
          </a:xfrm>
          <a:prstGeom prst="rect">
            <a:avLst/>
          </a:prstGeom>
        </p:spPr>
        <p:txBody>
          <a:bodyPr vert="horz" lIns="91137" tIns="45566" rIns="91137" bIns="45566"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23142" y="2664093"/>
            <a:ext cx="15344835" cy="6349729"/>
          </a:xfrm>
          <a:prstGeom prst="rect">
            <a:avLst/>
          </a:prstGeom>
        </p:spPr>
        <p:txBody>
          <a:bodyPr vert="horz" lIns="91137" tIns="45566" rIns="91137" bIns="45566"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23139" y="9275564"/>
            <a:ext cx="4003000" cy="532813"/>
          </a:xfrm>
          <a:prstGeom prst="rect">
            <a:avLst/>
          </a:prstGeom>
        </p:spPr>
        <p:txBody>
          <a:bodyPr vert="horz" lIns="91137" tIns="45566" rIns="91137" bIns="45566" rtlCol="0" anchor="ctr"/>
          <a:lstStyle>
            <a:lvl1pPr algn="l">
              <a:defRPr sz="1800">
                <a:solidFill>
                  <a:schemeClr val="tx1">
                    <a:tint val="75000"/>
                  </a:schemeClr>
                </a:solidFill>
                <a:latin typeface="Arial" panose="020B0604020202020204" pitchFamily="34" charset="0"/>
                <a:cs typeface="Arial" panose="020B0604020202020204" pitchFamily="34" charset="0"/>
              </a:defRPr>
            </a:lvl1pPr>
          </a:lstStyle>
          <a:p>
            <a:fld id="{D86C856D-FB1E-4A8A-B731-1D296D90E550}" type="datetimeFigureOut">
              <a:rPr lang="en-GB" smtClean="0"/>
              <a:pPr/>
              <a:t>18/11/20</a:t>
            </a:fld>
            <a:endParaRPr lang="en-GB" dirty="0"/>
          </a:p>
        </p:txBody>
      </p:sp>
      <p:sp>
        <p:nvSpPr>
          <p:cNvPr id="5" name="Footer Placeholder 4"/>
          <p:cNvSpPr>
            <a:spLocks noGrp="1"/>
          </p:cNvSpPr>
          <p:nvPr>
            <p:ph type="ftr" sz="quarter" idx="3"/>
          </p:nvPr>
        </p:nvSpPr>
        <p:spPr>
          <a:xfrm>
            <a:off x="5893309" y="9275564"/>
            <a:ext cx="6004501" cy="532813"/>
          </a:xfrm>
          <a:prstGeom prst="rect">
            <a:avLst/>
          </a:prstGeom>
        </p:spPr>
        <p:txBody>
          <a:bodyPr vert="horz" lIns="91137" tIns="45566" rIns="91137" bIns="45566" rtlCol="0" anchor="ctr"/>
          <a:lstStyle>
            <a:lvl1pPr algn="ctr">
              <a:defRPr sz="1800">
                <a:solidFill>
                  <a:schemeClr val="tx1">
                    <a:tint val="75000"/>
                  </a:schemeClr>
                </a:solidFill>
                <a:latin typeface="Arial" panose="020B0604020202020204" pitchFamily="34" charset="0"/>
                <a:cs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12564974" y="9275564"/>
            <a:ext cx="4003000" cy="532813"/>
          </a:xfrm>
          <a:prstGeom prst="rect">
            <a:avLst/>
          </a:prstGeom>
        </p:spPr>
        <p:txBody>
          <a:bodyPr vert="horz" lIns="91137" tIns="45566" rIns="91137" bIns="45566" rtlCol="0" anchor="ctr"/>
          <a:lstStyle>
            <a:lvl1pPr algn="r">
              <a:defRPr sz="1800">
                <a:solidFill>
                  <a:schemeClr val="tx1">
                    <a:tint val="75000"/>
                  </a:schemeClr>
                </a:solidFill>
                <a:latin typeface="Arial" panose="020B0604020202020204" pitchFamily="34" charset="0"/>
                <a:cs typeface="Arial" panose="020B0604020202020204" pitchFamily="34" charset="0"/>
              </a:defRPr>
            </a:lvl1pPr>
          </a:lstStyle>
          <a:p>
            <a:fld id="{EF61DEB3-3CAF-4255-B6C0-8EB2E7769851}" type="slidenum">
              <a:rPr lang="en-GB" smtClean="0"/>
              <a:pPr/>
              <a:t>‹#›</a:t>
            </a:fld>
            <a:endParaRPr lang="en-GB"/>
          </a:p>
        </p:txBody>
      </p:sp>
    </p:spTree>
    <p:extLst>
      <p:ext uri="{BB962C8B-B14F-4D97-AF65-F5344CB8AC3E}">
        <p14:creationId xmlns:p14="http://schemas.microsoft.com/office/powerpoint/2010/main" val="3231855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 id="2147483670" r:id="rId9"/>
    <p:sldLayoutId id="2147483671" r:id="rId10"/>
  </p:sldLayoutIdLst>
  <p:timing>
    <p:tnLst>
      <p:par>
        <p:cTn xmlns:p14="http://schemas.microsoft.com/office/powerpoint/2010/main" id="1" dur="indefinite" restart="never" nodeType="tmRoot"/>
      </p:par>
    </p:tnLst>
  </p:timing>
  <p:txStyles>
    <p:titleStyle>
      <a:lvl1pPr algn="l" defTabSz="1329937" rtl="0" eaLnBrk="1" latinLnBrk="0" hangingPunct="1">
        <a:lnSpc>
          <a:spcPct val="90000"/>
        </a:lnSpc>
        <a:spcBef>
          <a:spcPct val="0"/>
        </a:spcBef>
        <a:buNone/>
        <a:defRPr sz="6400" kern="1200">
          <a:solidFill>
            <a:srgbClr val="003D7D"/>
          </a:solidFill>
          <a:latin typeface="Arial" panose="020B0604020202020204" pitchFamily="34" charset="0"/>
          <a:ea typeface="+mj-ea"/>
          <a:cs typeface="Arial" panose="020B0604020202020204" pitchFamily="34" charset="0"/>
        </a:defRPr>
      </a:lvl1pPr>
    </p:titleStyle>
    <p:bodyStyle>
      <a:lvl1pPr marL="332487" indent="-332487" algn="l" defTabSz="1329937" rtl="0" eaLnBrk="1" latinLnBrk="0" hangingPunct="1">
        <a:lnSpc>
          <a:spcPct val="90000"/>
        </a:lnSpc>
        <a:spcBef>
          <a:spcPts val="1459"/>
        </a:spcBef>
        <a:buFont typeface="Arial" panose="020B0604020202020204" pitchFamily="34" charset="0"/>
        <a:buChar char="•"/>
        <a:defRPr sz="4100" kern="1200">
          <a:solidFill>
            <a:srgbClr val="003D7D"/>
          </a:solidFill>
          <a:latin typeface="Arial" panose="020B0604020202020204" pitchFamily="34" charset="0"/>
          <a:ea typeface="+mn-ea"/>
          <a:cs typeface="Arial" panose="020B0604020202020204" pitchFamily="34" charset="0"/>
        </a:defRPr>
      </a:lvl1pPr>
      <a:lvl2pPr marL="997451" indent="-332487" algn="l" defTabSz="1329937" rtl="0" eaLnBrk="1" latinLnBrk="0" hangingPunct="1">
        <a:lnSpc>
          <a:spcPct val="90000"/>
        </a:lnSpc>
        <a:spcBef>
          <a:spcPts val="730"/>
        </a:spcBef>
        <a:buFont typeface="Arial" panose="020B0604020202020204" pitchFamily="34" charset="0"/>
        <a:buChar char="•"/>
        <a:defRPr sz="3500" kern="1200">
          <a:solidFill>
            <a:srgbClr val="003D7D"/>
          </a:solidFill>
          <a:latin typeface="Arial" panose="020B0604020202020204" pitchFamily="34" charset="0"/>
          <a:ea typeface="+mn-ea"/>
          <a:cs typeface="Arial" panose="020B0604020202020204" pitchFamily="34" charset="0"/>
        </a:defRPr>
      </a:lvl2pPr>
      <a:lvl3pPr marL="1662420" indent="-332487" algn="l" defTabSz="1329937" rtl="0" eaLnBrk="1" latinLnBrk="0" hangingPunct="1">
        <a:lnSpc>
          <a:spcPct val="90000"/>
        </a:lnSpc>
        <a:spcBef>
          <a:spcPts val="730"/>
        </a:spcBef>
        <a:buFont typeface="Arial" panose="020B0604020202020204" pitchFamily="34" charset="0"/>
        <a:buChar char="•"/>
        <a:defRPr sz="2900" kern="1200">
          <a:solidFill>
            <a:srgbClr val="003D7D"/>
          </a:solidFill>
          <a:latin typeface="Arial" panose="020B0604020202020204" pitchFamily="34" charset="0"/>
          <a:ea typeface="+mn-ea"/>
          <a:cs typeface="Arial" panose="020B0604020202020204" pitchFamily="34" charset="0"/>
        </a:defRPr>
      </a:lvl3pPr>
      <a:lvl4pPr marL="2327389" indent="-332487" algn="l" defTabSz="1329937" rtl="0" eaLnBrk="1" latinLnBrk="0" hangingPunct="1">
        <a:lnSpc>
          <a:spcPct val="90000"/>
        </a:lnSpc>
        <a:spcBef>
          <a:spcPts val="730"/>
        </a:spcBef>
        <a:buFont typeface="Arial" panose="020B0604020202020204" pitchFamily="34" charset="0"/>
        <a:buChar char="•"/>
        <a:defRPr sz="2600" kern="1200">
          <a:solidFill>
            <a:srgbClr val="003D7D"/>
          </a:solidFill>
          <a:latin typeface="Arial" panose="020B0604020202020204" pitchFamily="34" charset="0"/>
          <a:ea typeface="+mn-ea"/>
          <a:cs typeface="Arial" panose="020B0604020202020204" pitchFamily="34" charset="0"/>
        </a:defRPr>
      </a:lvl4pPr>
      <a:lvl5pPr marL="2992361" indent="-332487" algn="l" defTabSz="1329937" rtl="0" eaLnBrk="1" latinLnBrk="0" hangingPunct="1">
        <a:lnSpc>
          <a:spcPct val="90000"/>
        </a:lnSpc>
        <a:spcBef>
          <a:spcPts val="730"/>
        </a:spcBef>
        <a:buFont typeface="Arial" panose="020B0604020202020204" pitchFamily="34" charset="0"/>
        <a:buChar char="•"/>
        <a:defRPr sz="2600" kern="1200">
          <a:solidFill>
            <a:srgbClr val="003D7D"/>
          </a:solidFill>
          <a:latin typeface="Arial" panose="020B0604020202020204" pitchFamily="34" charset="0"/>
          <a:ea typeface="+mn-ea"/>
          <a:cs typeface="Arial" panose="020B0604020202020204" pitchFamily="34" charset="0"/>
        </a:defRPr>
      </a:lvl5pPr>
      <a:lvl6pPr marL="3657327" indent="-332487" algn="l" defTabSz="1329937" rtl="0" eaLnBrk="1" latinLnBrk="0" hangingPunct="1">
        <a:lnSpc>
          <a:spcPct val="90000"/>
        </a:lnSpc>
        <a:spcBef>
          <a:spcPts val="730"/>
        </a:spcBef>
        <a:buFont typeface="Arial" panose="020B0604020202020204" pitchFamily="34" charset="0"/>
        <a:buChar char="•"/>
        <a:defRPr sz="2600" kern="1200">
          <a:solidFill>
            <a:schemeClr val="tx1"/>
          </a:solidFill>
          <a:latin typeface="+mn-lt"/>
          <a:ea typeface="+mn-ea"/>
          <a:cs typeface="+mn-cs"/>
        </a:defRPr>
      </a:lvl6pPr>
      <a:lvl7pPr marL="4322290" indent="-332487" algn="l" defTabSz="1329937" rtl="0" eaLnBrk="1" latinLnBrk="0" hangingPunct="1">
        <a:lnSpc>
          <a:spcPct val="90000"/>
        </a:lnSpc>
        <a:spcBef>
          <a:spcPts val="730"/>
        </a:spcBef>
        <a:buFont typeface="Arial" panose="020B0604020202020204" pitchFamily="34" charset="0"/>
        <a:buChar char="•"/>
        <a:defRPr sz="2600" kern="1200">
          <a:solidFill>
            <a:schemeClr val="tx1"/>
          </a:solidFill>
          <a:latin typeface="+mn-lt"/>
          <a:ea typeface="+mn-ea"/>
          <a:cs typeface="+mn-cs"/>
        </a:defRPr>
      </a:lvl7pPr>
      <a:lvl8pPr marL="4987261" indent="-332487" algn="l" defTabSz="1329937" rtl="0" eaLnBrk="1" latinLnBrk="0" hangingPunct="1">
        <a:lnSpc>
          <a:spcPct val="90000"/>
        </a:lnSpc>
        <a:spcBef>
          <a:spcPts val="730"/>
        </a:spcBef>
        <a:buFont typeface="Arial" panose="020B0604020202020204" pitchFamily="34" charset="0"/>
        <a:buChar char="•"/>
        <a:defRPr sz="2600" kern="1200">
          <a:solidFill>
            <a:schemeClr val="tx1"/>
          </a:solidFill>
          <a:latin typeface="+mn-lt"/>
          <a:ea typeface="+mn-ea"/>
          <a:cs typeface="+mn-cs"/>
        </a:defRPr>
      </a:lvl8pPr>
      <a:lvl9pPr marL="5652232" indent="-332487" algn="l" defTabSz="1329937" rtl="0" eaLnBrk="1" latinLnBrk="0" hangingPunct="1">
        <a:lnSpc>
          <a:spcPct val="90000"/>
        </a:lnSpc>
        <a:spcBef>
          <a:spcPts val="730"/>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329937" rtl="0" eaLnBrk="1" latinLnBrk="0" hangingPunct="1">
        <a:defRPr sz="2600" kern="1200">
          <a:solidFill>
            <a:schemeClr val="tx1"/>
          </a:solidFill>
          <a:latin typeface="+mn-lt"/>
          <a:ea typeface="+mn-ea"/>
          <a:cs typeface="+mn-cs"/>
        </a:defRPr>
      </a:lvl1pPr>
      <a:lvl2pPr marL="664965" algn="l" defTabSz="1329937" rtl="0" eaLnBrk="1" latinLnBrk="0" hangingPunct="1">
        <a:defRPr sz="2600" kern="1200">
          <a:solidFill>
            <a:schemeClr val="tx1"/>
          </a:solidFill>
          <a:latin typeface="+mn-lt"/>
          <a:ea typeface="+mn-ea"/>
          <a:cs typeface="+mn-cs"/>
        </a:defRPr>
      </a:lvl2pPr>
      <a:lvl3pPr marL="1329937" algn="l" defTabSz="1329937" rtl="0" eaLnBrk="1" latinLnBrk="0" hangingPunct="1">
        <a:defRPr sz="2600" kern="1200">
          <a:solidFill>
            <a:schemeClr val="tx1"/>
          </a:solidFill>
          <a:latin typeface="+mn-lt"/>
          <a:ea typeface="+mn-ea"/>
          <a:cs typeface="+mn-cs"/>
        </a:defRPr>
      </a:lvl3pPr>
      <a:lvl4pPr marL="1994906" algn="l" defTabSz="1329937" rtl="0" eaLnBrk="1" latinLnBrk="0" hangingPunct="1">
        <a:defRPr sz="2600" kern="1200">
          <a:solidFill>
            <a:schemeClr val="tx1"/>
          </a:solidFill>
          <a:latin typeface="+mn-lt"/>
          <a:ea typeface="+mn-ea"/>
          <a:cs typeface="+mn-cs"/>
        </a:defRPr>
      </a:lvl4pPr>
      <a:lvl5pPr marL="2659874" algn="l" defTabSz="1329937" rtl="0" eaLnBrk="1" latinLnBrk="0" hangingPunct="1">
        <a:defRPr sz="2600" kern="1200">
          <a:solidFill>
            <a:schemeClr val="tx1"/>
          </a:solidFill>
          <a:latin typeface="+mn-lt"/>
          <a:ea typeface="+mn-ea"/>
          <a:cs typeface="+mn-cs"/>
        </a:defRPr>
      </a:lvl5pPr>
      <a:lvl6pPr marL="3324838" algn="l" defTabSz="1329937" rtl="0" eaLnBrk="1" latinLnBrk="0" hangingPunct="1">
        <a:defRPr sz="2600" kern="1200">
          <a:solidFill>
            <a:schemeClr val="tx1"/>
          </a:solidFill>
          <a:latin typeface="+mn-lt"/>
          <a:ea typeface="+mn-ea"/>
          <a:cs typeface="+mn-cs"/>
        </a:defRPr>
      </a:lvl6pPr>
      <a:lvl7pPr marL="3989813" algn="l" defTabSz="1329937" rtl="0" eaLnBrk="1" latinLnBrk="0" hangingPunct="1">
        <a:defRPr sz="2600" kern="1200">
          <a:solidFill>
            <a:schemeClr val="tx1"/>
          </a:solidFill>
          <a:latin typeface="+mn-lt"/>
          <a:ea typeface="+mn-ea"/>
          <a:cs typeface="+mn-cs"/>
        </a:defRPr>
      </a:lvl7pPr>
      <a:lvl8pPr marL="4654781" algn="l" defTabSz="1329937" rtl="0" eaLnBrk="1" latinLnBrk="0" hangingPunct="1">
        <a:defRPr sz="2600" kern="1200">
          <a:solidFill>
            <a:schemeClr val="tx1"/>
          </a:solidFill>
          <a:latin typeface="+mn-lt"/>
          <a:ea typeface="+mn-ea"/>
          <a:cs typeface="+mn-cs"/>
        </a:defRPr>
      </a:lvl8pPr>
      <a:lvl9pPr marL="5319746" algn="l" defTabSz="1329937"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hyperlink" Target="https://www.rsb.org.uk/regional-activity/england/west-midlands" TargetMode="External"/><Relationship Id="rId4" Type="http://schemas.openxmlformats.org/officeDocument/2006/relationships/hyperlink" Target="mailto:westmidlands@rsb.org.uk" TargetMode="External"/><Relationship Id="rId5"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hyperlink" Target="https://www.instagram.com/rsb_west_midland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70713" y="2386963"/>
            <a:ext cx="11897807" cy="1202125"/>
          </a:xfrm>
        </p:spPr>
        <p:txBody>
          <a:bodyPr>
            <a:normAutofit fontScale="90000"/>
          </a:bodyPr>
          <a:lstStyle/>
          <a:p>
            <a:pPr algn="ctr"/>
            <a:r>
              <a:rPr lang="en-GB" sz="6600" dirty="0"/>
              <a:t/>
            </a:r>
            <a:br>
              <a:rPr lang="en-GB" sz="6600" dirty="0"/>
            </a:br>
            <a:r>
              <a:rPr lang="en-GB" sz="7200" dirty="0"/>
              <a:t>West Midlands branch</a:t>
            </a:r>
          </a:p>
        </p:txBody>
      </p:sp>
      <p:sp>
        <p:nvSpPr>
          <p:cNvPr id="3" name="Subtitle 2"/>
          <p:cNvSpPr>
            <a:spLocks noGrp="1"/>
          </p:cNvSpPr>
          <p:nvPr>
            <p:ph type="subTitle" idx="1"/>
          </p:nvPr>
        </p:nvSpPr>
        <p:spPr>
          <a:xfrm>
            <a:off x="6375036" y="4030027"/>
            <a:ext cx="9673918" cy="2416185"/>
          </a:xfrm>
        </p:spPr>
        <p:txBody>
          <a:bodyPr>
            <a:normAutofit lnSpcReduction="10000"/>
          </a:bodyPr>
          <a:lstStyle/>
          <a:p>
            <a:pPr algn="ctr"/>
            <a:r>
              <a:rPr lang="en-GB" sz="8000" b="1" dirty="0"/>
              <a:t>AGM</a:t>
            </a:r>
          </a:p>
          <a:p>
            <a:pPr algn="ctr"/>
            <a:r>
              <a:rPr lang="en-GB" sz="8000" dirty="0"/>
              <a:t>17</a:t>
            </a:r>
            <a:r>
              <a:rPr lang="en-GB" sz="8000" baseline="30000" dirty="0"/>
              <a:t>th</a:t>
            </a:r>
            <a:r>
              <a:rPr lang="en-GB" sz="8000" dirty="0"/>
              <a:t> November 2020</a:t>
            </a:r>
          </a:p>
        </p:txBody>
      </p:sp>
    </p:spTree>
    <p:extLst>
      <p:ext uri="{BB962C8B-B14F-4D97-AF65-F5344CB8AC3E}">
        <p14:creationId xmlns:p14="http://schemas.microsoft.com/office/powerpoint/2010/main" val="33962410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1643" y="1746367"/>
            <a:ext cx="4004207" cy="3220576"/>
          </a:xfrm>
        </p:spPr>
        <p:txBody>
          <a:bodyPr>
            <a:normAutofit/>
          </a:bodyPr>
          <a:lstStyle/>
          <a:p>
            <a:pPr algn="ctr"/>
            <a:r>
              <a:rPr lang="en-US" dirty="0" smtClean="0"/>
              <a:t>Minutes of the 2019 AGM</a:t>
            </a:r>
            <a:endParaRPr lang="en-US" dirty="0"/>
          </a:p>
        </p:txBody>
      </p:sp>
      <p:sp>
        <p:nvSpPr>
          <p:cNvPr id="3" name="TextBox 2"/>
          <p:cNvSpPr txBox="1"/>
          <p:nvPr/>
        </p:nvSpPr>
        <p:spPr>
          <a:xfrm>
            <a:off x="680348" y="2653572"/>
            <a:ext cx="12790552" cy="369333"/>
          </a:xfrm>
          <a:prstGeom prst="rect">
            <a:avLst/>
          </a:prstGeom>
          <a:noFill/>
        </p:spPr>
        <p:txBody>
          <a:bodyPr wrap="square" lIns="91137" tIns="45566" rIns="91137" bIns="45566" rtlCol="0">
            <a:spAutoFit/>
          </a:bodyPr>
          <a:lstStyle/>
          <a:p>
            <a:endParaRPr lang="en-US" dirty="0"/>
          </a:p>
        </p:txBody>
      </p:sp>
      <p:sp>
        <p:nvSpPr>
          <p:cNvPr id="4" name="Rectangle 3"/>
          <p:cNvSpPr/>
          <p:nvPr/>
        </p:nvSpPr>
        <p:spPr>
          <a:xfrm>
            <a:off x="181426" y="307021"/>
            <a:ext cx="13416445" cy="8063434"/>
          </a:xfrm>
          <a:prstGeom prst="rect">
            <a:avLst/>
          </a:prstGeom>
        </p:spPr>
        <p:txBody>
          <a:bodyPr wrap="square" lIns="91137" tIns="45566" rIns="91137" bIns="45566">
            <a:spAutoFit/>
          </a:bodyPr>
          <a:lstStyle/>
          <a:p>
            <a:r>
              <a:rPr lang="en-GB" sz="2000" b="1" dirty="0"/>
              <a:t>Royal Society of Biology West Midlands Branch</a:t>
            </a:r>
            <a:endParaRPr lang="en-GB" sz="2000" dirty="0"/>
          </a:p>
          <a:p>
            <a:r>
              <a:rPr lang="en-GB" sz="2000" b="1" dirty="0"/>
              <a:t>Annual General Meeting    05.11.2019    18.40 – 19.15</a:t>
            </a:r>
            <a:endParaRPr lang="en-GB" sz="2000" dirty="0"/>
          </a:p>
          <a:p>
            <a:r>
              <a:rPr lang="en-GB" sz="2000" dirty="0"/>
              <a:t>                   Room BSR1, Gibbet Hill Campus, University of Warwick CV4 7AL</a:t>
            </a:r>
          </a:p>
          <a:p>
            <a:r>
              <a:rPr lang="en-GB" sz="2000" dirty="0"/>
              <a:t>Recorded by Sue Howarth with help from Norma Broadbridge.</a:t>
            </a:r>
          </a:p>
          <a:p>
            <a:r>
              <a:rPr lang="en-GB" sz="2000" b="1" dirty="0"/>
              <a:t> </a:t>
            </a:r>
            <a:endParaRPr lang="en-GB" sz="2000" dirty="0"/>
          </a:p>
          <a:p>
            <a:r>
              <a:rPr lang="en-GB" sz="2000" b="1" u="sng" dirty="0"/>
              <a:t>Draft Minutes</a:t>
            </a:r>
            <a:endParaRPr lang="en-GB" sz="2000" dirty="0"/>
          </a:p>
          <a:p>
            <a:pPr lvl="0"/>
            <a:r>
              <a:rPr lang="en-GB" sz="2000" dirty="0"/>
              <a:t>The purpose of the AGM was explained and members and guests welcomed. </a:t>
            </a:r>
          </a:p>
          <a:p>
            <a:r>
              <a:rPr lang="en-GB" sz="2000" dirty="0"/>
              <a:t> </a:t>
            </a:r>
          </a:p>
          <a:p>
            <a:pPr lvl="0"/>
            <a:r>
              <a:rPr lang="en-GB" sz="2000" dirty="0"/>
              <a:t>a. Attendees: Norma Broadbridge, David </a:t>
            </a:r>
            <a:r>
              <a:rPr lang="en-GB" sz="2000" dirty="0" err="1"/>
              <a:t>Elsy</a:t>
            </a:r>
            <a:r>
              <a:rPr lang="en-GB" sz="2000" dirty="0"/>
              <a:t>, Daniel Franklin, Ben Glover, Sue Howarth, , </a:t>
            </a:r>
            <a:r>
              <a:rPr lang="en-GB" sz="2000" dirty="0" err="1"/>
              <a:t>Annora</a:t>
            </a:r>
            <a:r>
              <a:rPr lang="en-GB" sz="2000" dirty="0"/>
              <a:t> Johnson, Richard Johnson (non-member), Kevin </a:t>
            </a:r>
            <a:r>
              <a:rPr lang="en-GB" sz="2000" dirty="0" err="1"/>
              <a:t>Moffat</a:t>
            </a:r>
            <a:r>
              <a:rPr lang="en-GB" sz="2000" dirty="0"/>
              <a:t> (from 18.55), Harriet Nolan, Lesley Payne, John Payne (non-member), Robert Savage, Phil Young.</a:t>
            </a:r>
          </a:p>
          <a:p>
            <a:r>
              <a:rPr lang="en-GB" sz="2000" dirty="0"/>
              <a:t>b. Apologies: Jess Andrews, Carl </a:t>
            </a:r>
            <a:r>
              <a:rPr lang="en-GB" sz="2000" dirty="0" err="1"/>
              <a:t>Bethell</a:t>
            </a:r>
            <a:r>
              <a:rPr lang="en-GB" sz="2000" dirty="0"/>
              <a:t>, Caroline Day, Amelia Lakin, Jill Johnson</a:t>
            </a:r>
          </a:p>
          <a:p>
            <a:r>
              <a:rPr lang="en-GB" sz="2000" dirty="0"/>
              <a:t> </a:t>
            </a:r>
          </a:p>
          <a:p>
            <a:pPr lvl="0"/>
            <a:r>
              <a:rPr lang="en-GB" sz="2000" dirty="0"/>
              <a:t>Minutes of the AGM of 21.11.2018 were circulated and approved.  Proposer: N. Broadbridge. Seconder: L. Payne</a:t>
            </a:r>
          </a:p>
          <a:p>
            <a:r>
              <a:rPr lang="en-GB" sz="2000" dirty="0"/>
              <a:t> </a:t>
            </a:r>
          </a:p>
          <a:p>
            <a:pPr lvl="0"/>
            <a:r>
              <a:rPr lang="en-GB" sz="2000" dirty="0"/>
              <a:t>Review of committee roles: this was discussed and agreed that the committee could be flexible over changes in roles over the coming year.  It would be helpful to have a Vice Chair.</a:t>
            </a:r>
          </a:p>
          <a:p>
            <a:r>
              <a:rPr lang="en-GB" sz="2000" dirty="0"/>
              <a:t> </a:t>
            </a:r>
          </a:p>
          <a:p>
            <a:pPr lvl="0"/>
            <a:r>
              <a:rPr lang="en-GB" sz="2000" dirty="0"/>
              <a:t>Election of Committee for 2019/20 – no new names had been submitted and no-one in the room wanted to put their names forward apart from the existing committee.  All committee members apart from Elisha </a:t>
            </a:r>
            <a:r>
              <a:rPr lang="en-GB" sz="2000" dirty="0" err="1"/>
              <a:t>Zadok</a:t>
            </a:r>
            <a:r>
              <a:rPr lang="en-GB" sz="2000" dirty="0"/>
              <a:t> had agreed to stay on the committee in their current roles and this was voted on.         Proposer: P. Young; Seconder: A. Johnson.                                                      Those members who had been co-opted (D. Franklin, B. Glover and A. Lakin) were now properly elected members of the committee.  It was agreed to try to contact Elisha again to check what he wants to do. </a:t>
            </a:r>
          </a:p>
          <a:p>
            <a:r>
              <a:rPr lang="en-GB" sz="2000" dirty="0"/>
              <a:t> </a:t>
            </a:r>
          </a:p>
          <a:p>
            <a:pPr lvl="0"/>
            <a:r>
              <a:rPr lang="en-GB" sz="2000" dirty="0"/>
              <a:t>The Branch Annual Report including events 2018/19 was presented. The PowerPoint is attached to these Minutes.  No questions.</a:t>
            </a:r>
          </a:p>
          <a:p>
            <a:r>
              <a:rPr lang="en-GB" dirty="0"/>
              <a:t> </a:t>
            </a:r>
          </a:p>
        </p:txBody>
      </p:sp>
    </p:spTree>
    <p:extLst>
      <p:ext uri="{BB962C8B-B14F-4D97-AF65-F5344CB8AC3E}">
        <p14:creationId xmlns:p14="http://schemas.microsoft.com/office/powerpoint/2010/main" val="27889102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1643" y="1746367"/>
            <a:ext cx="4004207" cy="3220576"/>
          </a:xfrm>
        </p:spPr>
        <p:txBody>
          <a:bodyPr>
            <a:normAutofit/>
          </a:bodyPr>
          <a:lstStyle/>
          <a:p>
            <a:pPr algn="ctr"/>
            <a:r>
              <a:rPr lang="en-US" dirty="0" smtClean="0"/>
              <a:t>Minutes of </a:t>
            </a:r>
            <a:r>
              <a:rPr lang="en-US" smtClean="0"/>
              <a:t>the 2019 </a:t>
            </a:r>
            <a:r>
              <a:rPr lang="en-US" dirty="0" smtClean="0"/>
              <a:t>AGM</a:t>
            </a:r>
            <a:endParaRPr lang="en-US" dirty="0"/>
          </a:p>
        </p:txBody>
      </p:sp>
      <p:sp>
        <p:nvSpPr>
          <p:cNvPr id="3" name="TextBox 2"/>
          <p:cNvSpPr txBox="1"/>
          <p:nvPr/>
        </p:nvSpPr>
        <p:spPr>
          <a:xfrm>
            <a:off x="680348" y="2653572"/>
            <a:ext cx="12790552" cy="369333"/>
          </a:xfrm>
          <a:prstGeom prst="rect">
            <a:avLst/>
          </a:prstGeom>
          <a:noFill/>
        </p:spPr>
        <p:txBody>
          <a:bodyPr wrap="square" lIns="91137" tIns="45566" rIns="91137" bIns="45566" rtlCol="0">
            <a:spAutoFit/>
          </a:bodyPr>
          <a:lstStyle/>
          <a:p>
            <a:endParaRPr lang="en-US" dirty="0"/>
          </a:p>
        </p:txBody>
      </p:sp>
      <p:sp>
        <p:nvSpPr>
          <p:cNvPr id="4" name="Rectangle 3"/>
          <p:cNvSpPr/>
          <p:nvPr/>
        </p:nvSpPr>
        <p:spPr>
          <a:xfrm>
            <a:off x="418499" y="1390754"/>
            <a:ext cx="13094702" cy="6247553"/>
          </a:xfrm>
          <a:prstGeom prst="rect">
            <a:avLst/>
          </a:prstGeom>
        </p:spPr>
        <p:txBody>
          <a:bodyPr wrap="square" lIns="91137" tIns="45566" rIns="91137" bIns="45566">
            <a:spAutoFit/>
          </a:bodyPr>
          <a:lstStyle/>
          <a:p>
            <a:r>
              <a:rPr lang="en-GB" sz="2000" dirty="0"/>
              <a:t> </a:t>
            </a:r>
          </a:p>
          <a:p>
            <a:pPr lvl="0"/>
            <a:r>
              <a:rPr lang="en-GB" sz="2000" dirty="0"/>
              <a:t>The Branch Treasurer’s Report was presented; questions included whether this year’s events were more in number than last years; some of the detail was clarified about how funds are ‘carried over’.  The report was accepted.  Proposer: N. Broadbridge;  Seconder: P. Young.</a:t>
            </a:r>
          </a:p>
          <a:p>
            <a:r>
              <a:rPr lang="en-GB" sz="2000" dirty="0"/>
              <a:t> </a:t>
            </a:r>
          </a:p>
          <a:p>
            <a:pPr lvl="0"/>
            <a:r>
              <a:rPr lang="en-GB" sz="2000" dirty="0"/>
              <a:t>Future events were discussed.  The distance from the train station to BCU for the Christmas Social event was discussed and this need clarifying on the booking information. Support was given for going forward with a forestry talk and visit.  Additional future events were discussed including using Tudor Grange School, Solihull, as a venue for talks.</a:t>
            </a:r>
          </a:p>
          <a:p>
            <a:r>
              <a:rPr lang="en-GB" sz="2000" dirty="0"/>
              <a:t> </a:t>
            </a:r>
          </a:p>
          <a:p>
            <a:pPr lvl="0"/>
            <a:r>
              <a:rPr lang="en-GB" sz="2000" dirty="0"/>
              <a:t>There was no AOB</a:t>
            </a:r>
          </a:p>
          <a:p>
            <a:r>
              <a:rPr lang="en-GB" sz="2000" dirty="0"/>
              <a:t> </a:t>
            </a:r>
          </a:p>
          <a:p>
            <a:pPr lvl="0"/>
            <a:r>
              <a:rPr lang="en-GB" sz="2000" dirty="0"/>
              <a:t>Thanks were given to Warwick University for hosting the event and Dr Phil Young for organising rooms, speaker and refreshments.</a:t>
            </a:r>
          </a:p>
          <a:p>
            <a:r>
              <a:rPr lang="en-GB" sz="2000" dirty="0"/>
              <a:t> </a:t>
            </a:r>
          </a:p>
          <a:p>
            <a:r>
              <a:rPr lang="en-GB" sz="2000" dirty="0"/>
              <a:t>The AGM was followed by an adjournment to the central campus for light refreshments in the Oculus atrium and a talk at </a:t>
            </a:r>
            <a:r>
              <a:rPr lang="en-GB" sz="2000" b="1" dirty="0"/>
              <a:t>20.00</a:t>
            </a:r>
            <a:r>
              <a:rPr lang="en-GB" sz="2000" dirty="0"/>
              <a:t>, in Lecture Theatre 3 given by Professor Kevin </a:t>
            </a:r>
            <a:r>
              <a:rPr lang="en-GB" sz="2000" dirty="0" err="1"/>
              <a:t>Moffat</a:t>
            </a:r>
            <a:r>
              <a:rPr lang="en-GB" sz="2000" dirty="0"/>
              <a:t> of Warwick University, titled “</a:t>
            </a:r>
            <a:r>
              <a:rPr lang="en-GB" sz="2000" b="1" i="1" dirty="0"/>
              <a:t>Drosophila - Not just a fly, rather a genetic hero</a:t>
            </a:r>
            <a:r>
              <a:rPr lang="en-GB" sz="2000" dirty="0"/>
              <a:t>" which paid homage to 2019 being the Year of the Fly.  A good number of undergraduate students, non-members and RSB members joined us for the talk.</a:t>
            </a:r>
          </a:p>
          <a:p>
            <a:r>
              <a:rPr lang="en-GB" sz="2000" dirty="0"/>
              <a:t> </a:t>
            </a:r>
          </a:p>
          <a:p>
            <a:r>
              <a:rPr lang="en-GB" sz="2000" dirty="0"/>
              <a:t>Branch Report 2018-2019 can be found on the separate PowerPoint</a:t>
            </a:r>
          </a:p>
        </p:txBody>
      </p:sp>
    </p:spTree>
    <p:extLst>
      <p:ext uri="{BB962C8B-B14F-4D97-AF65-F5344CB8AC3E}">
        <p14:creationId xmlns:p14="http://schemas.microsoft.com/office/powerpoint/2010/main" val="40410720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Agenda</a:t>
            </a:r>
            <a:endParaRPr lang="en-GB" dirty="0"/>
          </a:p>
        </p:txBody>
      </p:sp>
      <p:sp>
        <p:nvSpPr>
          <p:cNvPr id="3" name="TextBox 2"/>
          <p:cNvSpPr txBox="1"/>
          <p:nvPr/>
        </p:nvSpPr>
        <p:spPr>
          <a:xfrm>
            <a:off x="884452" y="2676284"/>
            <a:ext cx="16532468" cy="6185999"/>
          </a:xfrm>
          <a:prstGeom prst="rect">
            <a:avLst/>
          </a:prstGeom>
          <a:noFill/>
        </p:spPr>
        <p:txBody>
          <a:bodyPr wrap="square" lIns="91137" tIns="45566" rIns="91137" bIns="45566" rtlCol="0">
            <a:spAutoFit/>
          </a:bodyPr>
          <a:lstStyle/>
          <a:p>
            <a:r>
              <a:rPr lang="en-US" sz="3600" dirty="0">
                <a:solidFill>
                  <a:srgbClr val="2E75B6"/>
                </a:solidFill>
              </a:rPr>
              <a:t>1.Introduction </a:t>
            </a:r>
            <a:r>
              <a:rPr lang="en-US" sz="3600" dirty="0">
                <a:solidFill>
                  <a:schemeClr val="accent1">
                    <a:lumMod val="75000"/>
                  </a:schemeClr>
                </a:solidFill>
              </a:rPr>
              <a:t>and welcome</a:t>
            </a:r>
          </a:p>
          <a:p>
            <a:r>
              <a:rPr lang="en-US" sz="3600" dirty="0">
                <a:solidFill>
                  <a:srgbClr val="2E75B6"/>
                </a:solidFill>
              </a:rPr>
              <a:t>2.Attendance and apologies for absence</a:t>
            </a:r>
          </a:p>
          <a:p>
            <a:r>
              <a:rPr lang="en-US" sz="3600" dirty="0">
                <a:solidFill>
                  <a:srgbClr val="2E75B6"/>
                </a:solidFill>
              </a:rPr>
              <a:t>3.Minutes of the AGM of 05.11.19</a:t>
            </a:r>
          </a:p>
          <a:p>
            <a:r>
              <a:rPr lang="en-US" sz="3600" b="1" dirty="0">
                <a:solidFill>
                  <a:srgbClr val="003D7D"/>
                </a:solidFill>
              </a:rPr>
              <a:t>4.Review of committee roles</a:t>
            </a:r>
          </a:p>
          <a:p>
            <a:r>
              <a:rPr lang="en-US" sz="3600" b="1" dirty="0">
                <a:solidFill>
                  <a:srgbClr val="003D7D"/>
                </a:solidFill>
              </a:rPr>
              <a:t>5.Election of Committee for 2020/21</a:t>
            </a:r>
          </a:p>
          <a:p>
            <a:r>
              <a:rPr lang="en-US" sz="3600" dirty="0">
                <a:solidFill>
                  <a:srgbClr val="003D7D"/>
                </a:solidFill>
              </a:rPr>
              <a:t>6.Branch Annual Report, including events 2019/20; questions</a:t>
            </a:r>
          </a:p>
          <a:p>
            <a:r>
              <a:rPr lang="en-US" sz="3600" dirty="0">
                <a:solidFill>
                  <a:srgbClr val="003D7D"/>
                </a:solidFill>
              </a:rPr>
              <a:t>7.Branch Treasurer’s Report; questions</a:t>
            </a:r>
          </a:p>
          <a:p>
            <a:r>
              <a:rPr lang="en-US" sz="3600" dirty="0">
                <a:solidFill>
                  <a:srgbClr val="003D7D"/>
                </a:solidFill>
              </a:rPr>
              <a:t>8.Future </a:t>
            </a:r>
            <a:r>
              <a:rPr lang="en-US" sz="3600" dirty="0" smtClean="0">
                <a:solidFill>
                  <a:srgbClr val="003D7D"/>
                </a:solidFill>
              </a:rPr>
              <a:t>events</a:t>
            </a:r>
          </a:p>
          <a:p>
            <a:r>
              <a:rPr lang="en-US" sz="3600" dirty="0" smtClean="0">
                <a:solidFill>
                  <a:srgbClr val="003D7D"/>
                </a:solidFill>
              </a:rPr>
              <a:t>9. Prof. Nigel Brown (5 min)</a:t>
            </a:r>
            <a:endParaRPr lang="en-US" sz="3600" dirty="0">
              <a:solidFill>
                <a:srgbClr val="003D7D"/>
              </a:solidFill>
            </a:endParaRPr>
          </a:p>
          <a:p>
            <a:endParaRPr lang="en-US" sz="3600" dirty="0">
              <a:solidFill>
                <a:srgbClr val="003D7D"/>
              </a:solidFill>
            </a:endParaRPr>
          </a:p>
          <a:p>
            <a:r>
              <a:rPr lang="en-US" sz="3600" dirty="0">
                <a:solidFill>
                  <a:srgbClr val="003D7D"/>
                </a:solidFill>
              </a:rPr>
              <a:t>AOB</a:t>
            </a:r>
          </a:p>
        </p:txBody>
      </p:sp>
    </p:spTree>
    <p:extLst>
      <p:ext uri="{BB962C8B-B14F-4D97-AF65-F5344CB8AC3E}">
        <p14:creationId xmlns:p14="http://schemas.microsoft.com/office/powerpoint/2010/main" val="10268892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Review of Committee Roles</a:t>
            </a:r>
            <a:endParaRPr lang="en-GB" dirty="0"/>
          </a:p>
        </p:txBody>
      </p:sp>
      <p:sp>
        <p:nvSpPr>
          <p:cNvPr id="8" name="Content Placeholder 7"/>
          <p:cNvSpPr>
            <a:spLocks noGrp="1"/>
          </p:cNvSpPr>
          <p:nvPr>
            <p:ph idx="1"/>
          </p:nvPr>
        </p:nvSpPr>
        <p:spPr/>
        <p:txBody>
          <a:bodyPr/>
          <a:lstStyle/>
          <a:p>
            <a:pPr marL="0" indent="0">
              <a:buNone/>
            </a:pPr>
            <a:r>
              <a:rPr lang="en-GB" sz="3200" b="1" dirty="0"/>
              <a:t>Chair</a:t>
            </a:r>
          </a:p>
          <a:p>
            <a:pPr marL="0" indent="0">
              <a:buNone/>
            </a:pPr>
            <a:r>
              <a:rPr lang="en-GB" sz="3200" b="1" dirty="0">
                <a:solidFill>
                  <a:srgbClr val="FF0000"/>
                </a:solidFill>
              </a:rPr>
              <a:t>Vice Chair</a:t>
            </a:r>
          </a:p>
          <a:p>
            <a:pPr marL="0" indent="0">
              <a:buNone/>
            </a:pPr>
            <a:r>
              <a:rPr lang="en-GB" sz="3200" b="1" dirty="0"/>
              <a:t>Treasurer</a:t>
            </a:r>
          </a:p>
          <a:p>
            <a:pPr marL="0" indent="0">
              <a:buNone/>
            </a:pPr>
            <a:r>
              <a:rPr lang="en-GB" sz="3200" b="1" dirty="0"/>
              <a:t>External Communication Secretary</a:t>
            </a:r>
          </a:p>
          <a:p>
            <a:pPr marL="0" indent="0">
              <a:buNone/>
            </a:pPr>
            <a:r>
              <a:rPr lang="en-GB" sz="3200" b="1" dirty="0"/>
              <a:t>Meetings Secretary</a:t>
            </a:r>
          </a:p>
          <a:p>
            <a:pPr marL="0" indent="0">
              <a:buNone/>
            </a:pPr>
            <a:r>
              <a:rPr lang="en-GB" sz="3200" b="1" dirty="0"/>
              <a:t>Student Engagement Coordinator</a:t>
            </a:r>
          </a:p>
          <a:p>
            <a:pPr marL="0" indent="0">
              <a:buNone/>
            </a:pPr>
            <a:r>
              <a:rPr lang="en-GB" sz="3200" b="1" dirty="0"/>
              <a:t>Events </a:t>
            </a:r>
            <a:r>
              <a:rPr lang="en-GB" sz="3200" b="1" dirty="0" smtClean="0"/>
              <a:t>Coordinators </a:t>
            </a:r>
            <a:r>
              <a:rPr lang="en-GB" sz="3200" b="1" dirty="0" smtClean="0">
                <a:solidFill>
                  <a:srgbClr val="FF0000"/>
                </a:solidFill>
              </a:rPr>
              <a:t>4 vacancies</a:t>
            </a:r>
            <a:endParaRPr lang="en-GB" sz="3200" b="1" dirty="0"/>
          </a:p>
        </p:txBody>
      </p:sp>
    </p:spTree>
    <p:extLst>
      <p:ext uri="{BB962C8B-B14F-4D97-AF65-F5344CB8AC3E}">
        <p14:creationId xmlns:p14="http://schemas.microsoft.com/office/powerpoint/2010/main" val="56878546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2080" y="283333"/>
            <a:ext cx="15344835" cy="1417678"/>
          </a:xfrm>
        </p:spPr>
        <p:txBody>
          <a:bodyPr/>
          <a:lstStyle/>
          <a:p>
            <a:r>
              <a:rPr lang="en-GB" dirty="0" smtClean="0"/>
              <a:t>Election of Committee 2020-2021</a:t>
            </a:r>
            <a:endParaRPr lang="en-GB" dirty="0"/>
          </a:p>
        </p:txBody>
      </p:sp>
      <p:sp>
        <p:nvSpPr>
          <p:cNvPr id="8" name="Content Placeholder 7"/>
          <p:cNvSpPr>
            <a:spLocks noGrp="1"/>
          </p:cNvSpPr>
          <p:nvPr>
            <p:ph idx="1"/>
          </p:nvPr>
        </p:nvSpPr>
        <p:spPr>
          <a:xfrm>
            <a:off x="1223142" y="1723689"/>
            <a:ext cx="15344835" cy="7290103"/>
          </a:xfrm>
        </p:spPr>
        <p:txBody>
          <a:bodyPr>
            <a:normAutofit/>
          </a:bodyPr>
          <a:lstStyle/>
          <a:p>
            <a:pPr marL="0" indent="0">
              <a:buNone/>
            </a:pPr>
            <a:r>
              <a:rPr lang="en-GB" sz="3200" b="1" dirty="0">
                <a:solidFill>
                  <a:srgbClr val="008000"/>
                </a:solidFill>
              </a:rPr>
              <a:t>Chair: </a:t>
            </a:r>
            <a:r>
              <a:rPr lang="en-GB" sz="3200" dirty="0">
                <a:solidFill>
                  <a:srgbClr val="008000"/>
                </a:solidFill>
              </a:rPr>
              <a:t>Dr </a:t>
            </a:r>
            <a:r>
              <a:rPr lang="en-GB" sz="3200" dirty="0" smtClean="0">
                <a:solidFill>
                  <a:srgbClr val="008000"/>
                </a:solidFill>
              </a:rPr>
              <a:t>Jill Johnson MRSB</a:t>
            </a:r>
          </a:p>
          <a:p>
            <a:pPr marL="0" indent="0">
              <a:buNone/>
            </a:pPr>
            <a:r>
              <a:rPr lang="en-GB" sz="3200" b="1" dirty="0" smtClean="0">
                <a:solidFill>
                  <a:srgbClr val="008000"/>
                </a:solidFill>
              </a:rPr>
              <a:t>Vice Chair: </a:t>
            </a:r>
            <a:r>
              <a:rPr lang="en-GB" sz="3200" dirty="0" smtClean="0">
                <a:solidFill>
                  <a:srgbClr val="008000"/>
                </a:solidFill>
              </a:rPr>
              <a:t>Dr Sue Howarth CBiol FRSB</a:t>
            </a:r>
            <a:endParaRPr lang="en-GB" sz="3200" dirty="0">
              <a:solidFill>
                <a:srgbClr val="008000"/>
              </a:solidFill>
            </a:endParaRPr>
          </a:p>
          <a:p>
            <a:pPr marL="0" indent="0">
              <a:buNone/>
            </a:pPr>
            <a:r>
              <a:rPr lang="en-GB" sz="3200" b="1" dirty="0"/>
              <a:t>Treasurer: </a:t>
            </a:r>
            <a:r>
              <a:rPr lang="en-GB" sz="3200" dirty="0"/>
              <a:t>Lesley Payne </a:t>
            </a:r>
            <a:r>
              <a:rPr lang="en-GB" sz="3200" dirty="0" err="1"/>
              <a:t>CBiol</a:t>
            </a:r>
            <a:r>
              <a:rPr lang="en-GB" sz="3200" dirty="0"/>
              <a:t> MRSB</a:t>
            </a:r>
            <a:endParaRPr lang="en-GB" sz="3200" b="1" dirty="0"/>
          </a:p>
          <a:p>
            <a:pPr marL="0" indent="0">
              <a:buNone/>
            </a:pPr>
            <a:r>
              <a:rPr lang="en-GB" sz="3200" b="1" dirty="0"/>
              <a:t>External Communication Secretary: </a:t>
            </a:r>
            <a:r>
              <a:rPr lang="en-GB" sz="3200" dirty="0"/>
              <a:t>Lesley Payne </a:t>
            </a:r>
            <a:r>
              <a:rPr lang="en-GB" sz="3200" dirty="0" err="1"/>
              <a:t>CBiol</a:t>
            </a:r>
            <a:r>
              <a:rPr lang="en-GB" sz="3200" dirty="0"/>
              <a:t> MRSB</a:t>
            </a:r>
          </a:p>
          <a:p>
            <a:pPr marL="0" indent="0">
              <a:buNone/>
            </a:pPr>
            <a:r>
              <a:rPr lang="en-GB" sz="3200" b="1" dirty="0"/>
              <a:t>Meetings Secretary: </a:t>
            </a:r>
            <a:r>
              <a:rPr lang="en-GB" sz="3200" dirty="0"/>
              <a:t>Amelia </a:t>
            </a:r>
            <a:r>
              <a:rPr lang="en-GB" sz="3200" dirty="0" smtClean="0"/>
              <a:t>Lakin AMRSB</a:t>
            </a:r>
            <a:endParaRPr lang="en-GB" sz="3200" dirty="0"/>
          </a:p>
          <a:p>
            <a:pPr marL="0" indent="0">
              <a:buNone/>
            </a:pPr>
            <a:r>
              <a:rPr lang="en-GB" sz="3200" b="1" dirty="0"/>
              <a:t>Student Engagement Coordinator: </a:t>
            </a:r>
            <a:r>
              <a:rPr lang="en-GB" sz="3200" dirty="0"/>
              <a:t>Dr Phillip Young FRSB</a:t>
            </a:r>
          </a:p>
          <a:p>
            <a:pPr marL="0" indent="0">
              <a:buNone/>
            </a:pPr>
            <a:r>
              <a:rPr lang="en-GB" sz="3200" b="1" dirty="0"/>
              <a:t>Events Coordinators</a:t>
            </a:r>
            <a:r>
              <a:rPr lang="en-GB" sz="3200" b="1" dirty="0" smtClean="0"/>
              <a:t>:</a:t>
            </a:r>
            <a:r>
              <a:rPr lang="en-GB" sz="3200" dirty="0" smtClean="0"/>
              <a:t> </a:t>
            </a:r>
            <a:endParaRPr lang="en-GB" sz="3200" dirty="0"/>
          </a:p>
          <a:p>
            <a:pPr marL="0" indent="0">
              <a:buNone/>
            </a:pPr>
            <a:r>
              <a:rPr lang="en-GB" sz="3200" dirty="0"/>
              <a:t>Dr Caroline Day CBiol </a:t>
            </a:r>
            <a:r>
              <a:rPr lang="en-GB" sz="3200" dirty="0" smtClean="0"/>
              <a:t>FRSB; </a:t>
            </a:r>
            <a:r>
              <a:rPr lang="en-GB" sz="3200" i="1" dirty="0" smtClean="0"/>
              <a:t>Dr Patricia </a:t>
            </a:r>
            <a:r>
              <a:rPr lang="en-GB" sz="3200" i="1" dirty="0" err="1" smtClean="0"/>
              <a:t>Estaban</a:t>
            </a:r>
            <a:r>
              <a:rPr lang="en-GB" sz="3200" dirty="0" smtClean="0"/>
              <a:t>; Dr </a:t>
            </a:r>
            <a:r>
              <a:rPr lang="en-GB" sz="3200" dirty="0"/>
              <a:t>Daniel Franklin MRSB </a:t>
            </a:r>
          </a:p>
          <a:p>
            <a:pPr marL="0" indent="0">
              <a:buNone/>
            </a:pPr>
            <a:r>
              <a:rPr lang="en-GB" sz="3200" dirty="0"/>
              <a:t>Ben </a:t>
            </a:r>
            <a:r>
              <a:rPr lang="en-GB" sz="3200" dirty="0" smtClean="0"/>
              <a:t>Glover;  </a:t>
            </a:r>
            <a:r>
              <a:rPr lang="en-GB" sz="3200" i="1" dirty="0" smtClean="0"/>
              <a:t>Laura Guest</a:t>
            </a:r>
            <a:endParaRPr lang="en-GB" sz="3200" i="1" dirty="0"/>
          </a:p>
          <a:p>
            <a:pPr marL="0" indent="0">
              <a:buNone/>
            </a:pPr>
            <a:r>
              <a:rPr lang="en-GB" sz="3200" b="1" dirty="0" smtClean="0">
                <a:solidFill>
                  <a:srgbClr val="008000"/>
                </a:solidFill>
              </a:rPr>
              <a:t>Honorary Consultant: </a:t>
            </a:r>
            <a:r>
              <a:rPr lang="en-GB" sz="3200" dirty="0">
                <a:solidFill>
                  <a:srgbClr val="008000"/>
                </a:solidFill>
              </a:rPr>
              <a:t>Norma Broadbridge MBE FRSB</a:t>
            </a:r>
          </a:p>
        </p:txBody>
      </p:sp>
    </p:spTree>
    <p:extLst>
      <p:ext uri="{BB962C8B-B14F-4D97-AF65-F5344CB8AC3E}">
        <p14:creationId xmlns:p14="http://schemas.microsoft.com/office/powerpoint/2010/main" val="5687854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Voting</a:t>
            </a:r>
            <a:endParaRPr lang="en-US" dirty="0"/>
          </a:p>
        </p:txBody>
      </p:sp>
      <p:sp>
        <p:nvSpPr>
          <p:cNvPr id="3" name="Content Placeholder 2"/>
          <p:cNvSpPr>
            <a:spLocks noGrp="1"/>
          </p:cNvSpPr>
          <p:nvPr>
            <p:ph idx="1"/>
          </p:nvPr>
        </p:nvSpPr>
        <p:spPr/>
        <p:txBody>
          <a:bodyPr/>
          <a:lstStyle/>
          <a:p>
            <a:pPr marL="742950" indent="-742950">
              <a:buAutoNum type="arabicPeriod"/>
            </a:pPr>
            <a:r>
              <a:rPr lang="en-US" dirty="0" smtClean="0"/>
              <a:t>Current committee members staying in same role</a:t>
            </a:r>
          </a:p>
          <a:p>
            <a:pPr marL="742950" indent="-742950">
              <a:buAutoNum type="arabicPeriod"/>
            </a:pPr>
            <a:r>
              <a:rPr lang="en-US" dirty="0" smtClean="0">
                <a:solidFill>
                  <a:srgbClr val="008000"/>
                </a:solidFill>
              </a:rPr>
              <a:t>Current committee members changing role</a:t>
            </a:r>
          </a:p>
          <a:p>
            <a:pPr marL="742950" indent="-742950">
              <a:buAutoNum type="arabicPeriod"/>
            </a:pPr>
            <a:r>
              <a:rPr lang="en-US" i="1" dirty="0" smtClean="0"/>
              <a:t>Nomination forms received for new committee members</a:t>
            </a:r>
            <a:endParaRPr lang="en-US" i="1" dirty="0"/>
          </a:p>
        </p:txBody>
      </p:sp>
    </p:spTree>
    <p:extLst>
      <p:ext uri="{BB962C8B-B14F-4D97-AF65-F5344CB8AC3E}">
        <p14:creationId xmlns:p14="http://schemas.microsoft.com/office/powerpoint/2010/main" val="16427943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Voting via Zoom</a:t>
            </a:r>
            <a:endParaRPr lang="en-US" dirty="0"/>
          </a:p>
        </p:txBody>
      </p:sp>
      <p:sp>
        <p:nvSpPr>
          <p:cNvPr id="3" name="Content Placeholder 2"/>
          <p:cNvSpPr>
            <a:spLocks noGrp="1"/>
          </p:cNvSpPr>
          <p:nvPr>
            <p:ph idx="1"/>
          </p:nvPr>
        </p:nvSpPr>
        <p:spPr/>
        <p:txBody>
          <a:bodyPr/>
          <a:lstStyle/>
          <a:p>
            <a:pPr marL="0" indent="0">
              <a:buNone/>
            </a:pPr>
            <a:r>
              <a:rPr lang="en-US" dirty="0" smtClean="0"/>
              <a:t>Proposer; seconder.</a:t>
            </a:r>
          </a:p>
          <a:p>
            <a:pPr marL="0" indent="0">
              <a:buNone/>
            </a:pPr>
            <a:endParaRPr lang="en-US" dirty="0"/>
          </a:p>
          <a:p>
            <a:pPr marL="0" indent="0">
              <a:buNone/>
            </a:pPr>
            <a:r>
              <a:rPr lang="en-US" dirty="0" smtClean="0"/>
              <a:t>Have </a:t>
            </a:r>
            <a:r>
              <a:rPr lang="en-US" dirty="0"/>
              <a:t>a blanket approval of resolutions or election of committee </a:t>
            </a:r>
            <a:r>
              <a:rPr lang="en-US" dirty="0" smtClean="0"/>
              <a:t>members</a:t>
            </a:r>
          </a:p>
          <a:p>
            <a:pPr marL="0" indent="0">
              <a:buNone/>
            </a:pPr>
            <a:endParaRPr lang="en-US" dirty="0" smtClean="0"/>
          </a:p>
          <a:p>
            <a:pPr marL="0" indent="0">
              <a:buNone/>
            </a:pPr>
            <a:r>
              <a:rPr lang="en-US" dirty="0" smtClean="0"/>
              <a:t>Attendees have the </a:t>
            </a:r>
            <a:r>
              <a:rPr lang="en-US" dirty="0"/>
              <a:t>opportunity to voice any </a:t>
            </a:r>
            <a:r>
              <a:rPr lang="en-US" dirty="0" smtClean="0"/>
              <a:t>objections</a:t>
            </a:r>
            <a:r>
              <a:rPr lang="en-US" dirty="0"/>
              <a:t> </a:t>
            </a:r>
            <a:r>
              <a:rPr lang="en-US" dirty="0" smtClean="0"/>
              <a:t>via </a:t>
            </a:r>
          </a:p>
          <a:p>
            <a:pPr marL="0" indent="0">
              <a:buNone/>
            </a:pPr>
            <a:r>
              <a:rPr lang="en-US" dirty="0" smtClean="0"/>
              <a:t>Zoom </a:t>
            </a:r>
            <a:r>
              <a:rPr lang="en-US" dirty="0"/>
              <a:t>chat or the raise hand function.</a:t>
            </a:r>
          </a:p>
          <a:p>
            <a:endParaRPr lang="en-US" dirty="0"/>
          </a:p>
        </p:txBody>
      </p:sp>
    </p:spTree>
    <p:extLst>
      <p:ext uri="{BB962C8B-B14F-4D97-AF65-F5344CB8AC3E}">
        <p14:creationId xmlns:p14="http://schemas.microsoft.com/office/powerpoint/2010/main" val="292335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2080" y="283333"/>
            <a:ext cx="15344835" cy="1417678"/>
          </a:xfrm>
        </p:spPr>
        <p:txBody>
          <a:bodyPr/>
          <a:lstStyle/>
          <a:p>
            <a:r>
              <a:rPr lang="en-GB" dirty="0" smtClean="0"/>
              <a:t>Election of Committee 2020-2021</a:t>
            </a:r>
            <a:endParaRPr lang="en-GB" dirty="0"/>
          </a:p>
        </p:txBody>
      </p:sp>
      <p:sp>
        <p:nvSpPr>
          <p:cNvPr id="8" name="Content Placeholder 7"/>
          <p:cNvSpPr>
            <a:spLocks noGrp="1"/>
          </p:cNvSpPr>
          <p:nvPr>
            <p:ph idx="1"/>
          </p:nvPr>
        </p:nvSpPr>
        <p:spPr>
          <a:xfrm>
            <a:off x="1223142" y="1723689"/>
            <a:ext cx="15344835" cy="7290103"/>
          </a:xfrm>
        </p:spPr>
        <p:txBody>
          <a:bodyPr>
            <a:normAutofit/>
          </a:bodyPr>
          <a:lstStyle/>
          <a:p>
            <a:pPr marL="0" indent="0">
              <a:buNone/>
            </a:pPr>
            <a:r>
              <a:rPr lang="en-GB" sz="3200" b="1" dirty="0">
                <a:solidFill>
                  <a:srgbClr val="008000"/>
                </a:solidFill>
              </a:rPr>
              <a:t>Chair: </a:t>
            </a:r>
            <a:r>
              <a:rPr lang="en-GB" sz="3200" dirty="0">
                <a:solidFill>
                  <a:srgbClr val="008000"/>
                </a:solidFill>
              </a:rPr>
              <a:t>Dr </a:t>
            </a:r>
            <a:r>
              <a:rPr lang="en-GB" sz="3200" dirty="0" smtClean="0">
                <a:solidFill>
                  <a:srgbClr val="008000"/>
                </a:solidFill>
              </a:rPr>
              <a:t>Jill Johnson MRSB</a:t>
            </a:r>
          </a:p>
          <a:p>
            <a:pPr marL="0" indent="0">
              <a:buNone/>
            </a:pPr>
            <a:r>
              <a:rPr lang="en-GB" sz="3200" b="1" dirty="0" smtClean="0">
                <a:solidFill>
                  <a:srgbClr val="008000"/>
                </a:solidFill>
              </a:rPr>
              <a:t>Vice Chair: </a:t>
            </a:r>
            <a:r>
              <a:rPr lang="en-GB" sz="3200" dirty="0" smtClean="0">
                <a:solidFill>
                  <a:srgbClr val="008000"/>
                </a:solidFill>
              </a:rPr>
              <a:t>Dr Sue Howarth CBiol FRSB</a:t>
            </a:r>
            <a:endParaRPr lang="en-GB" sz="3200" dirty="0">
              <a:solidFill>
                <a:srgbClr val="008000"/>
              </a:solidFill>
            </a:endParaRPr>
          </a:p>
          <a:p>
            <a:pPr marL="0" indent="0">
              <a:buNone/>
            </a:pPr>
            <a:r>
              <a:rPr lang="en-GB" sz="3200" b="1" dirty="0"/>
              <a:t>Treasurer: </a:t>
            </a:r>
            <a:r>
              <a:rPr lang="en-GB" sz="3200" dirty="0"/>
              <a:t>Lesley Payne </a:t>
            </a:r>
            <a:r>
              <a:rPr lang="en-GB" sz="3200" dirty="0" err="1"/>
              <a:t>CBiol</a:t>
            </a:r>
            <a:r>
              <a:rPr lang="en-GB" sz="3200" dirty="0"/>
              <a:t> MRSB</a:t>
            </a:r>
            <a:endParaRPr lang="en-GB" sz="3200" b="1" dirty="0"/>
          </a:p>
          <a:p>
            <a:pPr marL="0" indent="0">
              <a:buNone/>
            </a:pPr>
            <a:r>
              <a:rPr lang="en-GB" sz="3200" b="1" dirty="0"/>
              <a:t>External Communication Secretary: </a:t>
            </a:r>
            <a:r>
              <a:rPr lang="en-GB" sz="3200" dirty="0"/>
              <a:t>Lesley Payne </a:t>
            </a:r>
            <a:r>
              <a:rPr lang="en-GB" sz="3200" dirty="0" err="1"/>
              <a:t>CBiol</a:t>
            </a:r>
            <a:r>
              <a:rPr lang="en-GB" sz="3200" dirty="0"/>
              <a:t> MRSB</a:t>
            </a:r>
          </a:p>
          <a:p>
            <a:pPr marL="0" indent="0">
              <a:buNone/>
            </a:pPr>
            <a:r>
              <a:rPr lang="en-GB" sz="3200" b="1" dirty="0"/>
              <a:t>Meetings Secretary: </a:t>
            </a:r>
            <a:r>
              <a:rPr lang="en-GB" sz="3200" dirty="0"/>
              <a:t>Amelia </a:t>
            </a:r>
            <a:r>
              <a:rPr lang="en-GB" sz="3200" dirty="0" smtClean="0"/>
              <a:t>Lakin AMRSB</a:t>
            </a:r>
            <a:endParaRPr lang="en-GB" sz="3200" dirty="0"/>
          </a:p>
          <a:p>
            <a:pPr marL="0" indent="0">
              <a:buNone/>
            </a:pPr>
            <a:r>
              <a:rPr lang="en-GB" sz="3200" b="1" dirty="0"/>
              <a:t>Student Engagement Coordinator: </a:t>
            </a:r>
            <a:r>
              <a:rPr lang="en-GB" sz="3200" dirty="0"/>
              <a:t>Dr Phillip Young FRSB</a:t>
            </a:r>
          </a:p>
          <a:p>
            <a:pPr marL="0" indent="0">
              <a:buNone/>
            </a:pPr>
            <a:r>
              <a:rPr lang="en-GB" sz="3200" b="1" dirty="0"/>
              <a:t>Events Coordinators</a:t>
            </a:r>
            <a:r>
              <a:rPr lang="en-GB" sz="3200" b="1" dirty="0" smtClean="0"/>
              <a:t>:</a:t>
            </a:r>
            <a:r>
              <a:rPr lang="en-GB" sz="3200" dirty="0" smtClean="0"/>
              <a:t> </a:t>
            </a:r>
            <a:endParaRPr lang="en-GB" sz="3200" dirty="0"/>
          </a:p>
          <a:p>
            <a:pPr marL="0" indent="0">
              <a:buNone/>
            </a:pPr>
            <a:r>
              <a:rPr lang="en-GB" sz="3200" dirty="0"/>
              <a:t>Dr Caroline Day CBiol </a:t>
            </a:r>
            <a:r>
              <a:rPr lang="en-GB" sz="3200" dirty="0" smtClean="0"/>
              <a:t>FRSB; </a:t>
            </a:r>
            <a:r>
              <a:rPr lang="en-GB" sz="3200" i="1" dirty="0" smtClean="0"/>
              <a:t>Dr Patricia </a:t>
            </a:r>
            <a:r>
              <a:rPr lang="en-GB" sz="3200" i="1" dirty="0" err="1" smtClean="0"/>
              <a:t>Estaban</a:t>
            </a:r>
            <a:r>
              <a:rPr lang="en-GB" sz="3200" dirty="0" smtClean="0"/>
              <a:t>; Dr </a:t>
            </a:r>
            <a:r>
              <a:rPr lang="en-GB" sz="3200" dirty="0"/>
              <a:t>Daniel Franklin MRSB </a:t>
            </a:r>
          </a:p>
          <a:p>
            <a:pPr marL="0" indent="0">
              <a:buNone/>
            </a:pPr>
            <a:r>
              <a:rPr lang="en-GB" sz="3200" dirty="0"/>
              <a:t>Ben </a:t>
            </a:r>
            <a:r>
              <a:rPr lang="en-GB" sz="3200" dirty="0" smtClean="0"/>
              <a:t>Glover;  </a:t>
            </a:r>
            <a:r>
              <a:rPr lang="en-GB" sz="3200" i="1" dirty="0" smtClean="0"/>
              <a:t>Laura Guest</a:t>
            </a:r>
            <a:endParaRPr lang="en-GB" sz="3200" i="1" dirty="0"/>
          </a:p>
          <a:p>
            <a:pPr marL="0" indent="0">
              <a:buNone/>
            </a:pPr>
            <a:r>
              <a:rPr lang="en-GB" sz="3200" b="1" dirty="0" smtClean="0">
                <a:solidFill>
                  <a:srgbClr val="008000"/>
                </a:solidFill>
              </a:rPr>
              <a:t>Honorary Consultant: </a:t>
            </a:r>
            <a:r>
              <a:rPr lang="en-GB" sz="3200" dirty="0">
                <a:solidFill>
                  <a:srgbClr val="008000"/>
                </a:solidFill>
              </a:rPr>
              <a:t>Norma Broadbridge MBE FRSB</a:t>
            </a:r>
          </a:p>
        </p:txBody>
      </p:sp>
    </p:spTree>
    <p:extLst>
      <p:ext uri="{BB962C8B-B14F-4D97-AF65-F5344CB8AC3E}">
        <p14:creationId xmlns:p14="http://schemas.microsoft.com/office/powerpoint/2010/main" val="22527195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753890" y="3302000"/>
            <a:ext cx="7298484" cy="2862322"/>
          </a:xfrm>
          <a:prstGeom prst="rect">
            <a:avLst/>
          </a:prstGeom>
          <a:noFill/>
        </p:spPr>
        <p:txBody>
          <a:bodyPr wrap="square" rtlCol="0">
            <a:spAutoFit/>
          </a:bodyPr>
          <a:lstStyle/>
          <a:p>
            <a:r>
              <a:rPr lang="en-US" sz="5400" dirty="0" smtClean="0">
                <a:solidFill>
                  <a:srgbClr val="003D7D"/>
                </a:solidFill>
                <a:latin typeface="Arial"/>
                <a:cs typeface="Arial"/>
              </a:rPr>
              <a:t>Laura and Patricia</a:t>
            </a:r>
          </a:p>
          <a:p>
            <a:endParaRPr lang="en-US" sz="5400" dirty="0">
              <a:solidFill>
                <a:srgbClr val="003D7D"/>
              </a:solidFill>
              <a:latin typeface="Arial"/>
              <a:cs typeface="Arial"/>
            </a:endParaRPr>
          </a:p>
          <a:p>
            <a:r>
              <a:rPr lang="en-US" sz="3600" dirty="0" smtClean="0">
                <a:solidFill>
                  <a:srgbClr val="003D7D"/>
                </a:solidFill>
                <a:latin typeface="Arial"/>
                <a:cs typeface="Arial"/>
              </a:rPr>
              <a:t>New West Midlands branch committee members</a:t>
            </a:r>
            <a:endParaRPr lang="en-US" sz="3600" dirty="0">
              <a:solidFill>
                <a:srgbClr val="003D7D"/>
              </a:solidFill>
              <a:latin typeface="Arial"/>
              <a:cs typeface="Arial"/>
            </a:endParaRPr>
          </a:p>
        </p:txBody>
      </p:sp>
      <p:pic>
        <p:nvPicPr>
          <p:cNvPr id="7" name="Picture 6"/>
          <p:cNvPicPr>
            <a:picLocks noChangeAspect="1"/>
          </p:cNvPicPr>
          <p:nvPr/>
        </p:nvPicPr>
        <p:blipFill>
          <a:blip r:embed="rId2"/>
          <a:stretch>
            <a:fillRect/>
          </a:stretch>
        </p:blipFill>
        <p:spPr>
          <a:xfrm>
            <a:off x="1059580" y="1930401"/>
            <a:ext cx="7559743" cy="5143743"/>
          </a:xfrm>
          <a:prstGeom prst="rect">
            <a:avLst/>
          </a:prstGeom>
        </p:spPr>
      </p:pic>
    </p:spTree>
    <p:extLst>
      <p:ext uri="{BB962C8B-B14F-4D97-AF65-F5344CB8AC3E}">
        <p14:creationId xmlns:p14="http://schemas.microsoft.com/office/powerpoint/2010/main" val="18476309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6148" r="6148"/>
          <a:stretch>
            <a:fillRect/>
          </a:stretch>
        </p:blipFill>
        <p:spPr>
          <a:xfrm>
            <a:off x="359517" y="291051"/>
            <a:ext cx="13339957" cy="5520105"/>
          </a:xfrm>
        </p:spPr>
      </p:pic>
      <p:sp>
        <p:nvSpPr>
          <p:cNvPr id="5" name="TextBox 4"/>
          <p:cNvSpPr txBox="1"/>
          <p:nvPr/>
        </p:nvSpPr>
        <p:spPr>
          <a:xfrm>
            <a:off x="2150598" y="6451600"/>
            <a:ext cx="12886650" cy="1692771"/>
          </a:xfrm>
          <a:prstGeom prst="rect">
            <a:avLst/>
          </a:prstGeom>
          <a:noFill/>
        </p:spPr>
        <p:txBody>
          <a:bodyPr wrap="square" rtlCol="0">
            <a:spAutoFit/>
          </a:bodyPr>
          <a:lstStyle/>
          <a:p>
            <a:r>
              <a:rPr lang="en-US" sz="4000" dirty="0" err="1" smtClean="0"/>
              <a:t>Dr</a:t>
            </a:r>
            <a:r>
              <a:rPr lang="en-US" sz="4000" dirty="0" smtClean="0"/>
              <a:t> Luisa Orsini and </a:t>
            </a:r>
            <a:r>
              <a:rPr lang="en-US" sz="4000" dirty="0" err="1" smtClean="0"/>
              <a:t>Dr</a:t>
            </a:r>
            <a:r>
              <a:rPr lang="en-US" sz="4000" dirty="0" smtClean="0"/>
              <a:t> Sarah Williams</a:t>
            </a:r>
          </a:p>
          <a:p>
            <a:endParaRPr lang="en-US" sz="2400" dirty="0" smtClean="0"/>
          </a:p>
          <a:p>
            <a:r>
              <a:rPr lang="en-US" sz="4000" dirty="0" smtClean="0"/>
              <a:t>Committee members 2019- 2020</a:t>
            </a:r>
            <a:endParaRPr lang="en-US" sz="4000" dirty="0"/>
          </a:p>
        </p:txBody>
      </p:sp>
    </p:spTree>
    <p:extLst>
      <p:ext uri="{BB962C8B-B14F-4D97-AF65-F5344CB8AC3E}">
        <p14:creationId xmlns:p14="http://schemas.microsoft.com/office/powerpoint/2010/main" val="28070061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Welcome</a:t>
            </a:r>
            <a:endParaRPr lang="en-GB" dirty="0"/>
          </a:p>
        </p:txBody>
      </p:sp>
      <p:sp>
        <p:nvSpPr>
          <p:cNvPr id="8" name="Content Placeholder 7"/>
          <p:cNvSpPr>
            <a:spLocks noGrp="1"/>
          </p:cNvSpPr>
          <p:nvPr>
            <p:ph idx="1"/>
          </p:nvPr>
        </p:nvSpPr>
        <p:spPr/>
        <p:txBody>
          <a:bodyPr/>
          <a:lstStyle/>
          <a:p>
            <a:pPr marL="0" indent="0">
              <a:buNone/>
            </a:pPr>
            <a:endParaRPr lang="en-GB" sz="3200" dirty="0"/>
          </a:p>
        </p:txBody>
      </p:sp>
    </p:spTree>
    <p:extLst>
      <p:ext uri="{BB962C8B-B14F-4D97-AF65-F5344CB8AC3E}">
        <p14:creationId xmlns:p14="http://schemas.microsoft.com/office/powerpoint/2010/main" val="275390025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Agenda</a:t>
            </a:r>
            <a:endParaRPr lang="en-GB" dirty="0"/>
          </a:p>
        </p:txBody>
      </p:sp>
      <p:sp>
        <p:nvSpPr>
          <p:cNvPr id="3" name="TextBox 2"/>
          <p:cNvSpPr txBox="1"/>
          <p:nvPr/>
        </p:nvSpPr>
        <p:spPr>
          <a:xfrm>
            <a:off x="816717" y="2693218"/>
            <a:ext cx="16532468" cy="6185999"/>
          </a:xfrm>
          <a:prstGeom prst="rect">
            <a:avLst/>
          </a:prstGeom>
          <a:noFill/>
        </p:spPr>
        <p:txBody>
          <a:bodyPr wrap="square" lIns="91137" tIns="45566" rIns="91137" bIns="45566" rtlCol="0">
            <a:spAutoFit/>
          </a:bodyPr>
          <a:lstStyle/>
          <a:p>
            <a:r>
              <a:rPr lang="en-US" sz="3600" dirty="0">
                <a:solidFill>
                  <a:srgbClr val="2E75B6"/>
                </a:solidFill>
              </a:rPr>
              <a:t>1.Introduction </a:t>
            </a:r>
            <a:r>
              <a:rPr lang="en-US" sz="3600" dirty="0">
                <a:solidFill>
                  <a:schemeClr val="accent1">
                    <a:lumMod val="75000"/>
                  </a:schemeClr>
                </a:solidFill>
              </a:rPr>
              <a:t>and welcome</a:t>
            </a:r>
          </a:p>
          <a:p>
            <a:r>
              <a:rPr lang="en-US" sz="3600" dirty="0">
                <a:solidFill>
                  <a:srgbClr val="2E75B6"/>
                </a:solidFill>
              </a:rPr>
              <a:t>2.Attendance and apologies for absence</a:t>
            </a:r>
          </a:p>
          <a:p>
            <a:r>
              <a:rPr lang="en-US" sz="3600" dirty="0">
                <a:solidFill>
                  <a:srgbClr val="2E75B6"/>
                </a:solidFill>
              </a:rPr>
              <a:t>3.Minutes of the AGM of 05.11.19</a:t>
            </a:r>
          </a:p>
          <a:p>
            <a:r>
              <a:rPr lang="en-US" sz="3600" dirty="0">
                <a:solidFill>
                  <a:schemeClr val="accent1">
                    <a:lumMod val="75000"/>
                  </a:schemeClr>
                </a:solidFill>
              </a:rPr>
              <a:t>4.Review of committee roles</a:t>
            </a:r>
          </a:p>
          <a:p>
            <a:r>
              <a:rPr lang="en-US" sz="3600" dirty="0">
                <a:solidFill>
                  <a:schemeClr val="accent1">
                    <a:lumMod val="75000"/>
                  </a:schemeClr>
                </a:solidFill>
              </a:rPr>
              <a:t>5.Election of Committee for 2020/21</a:t>
            </a:r>
          </a:p>
          <a:p>
            <a:r>
              <a:rPr lang="en-US" sz="3600" b="1" dirty="0">
                <a:solidFill>
                  <a:srgbClr val="003D7D"/>
                </a:solidFill>
              </a:rPr>
              <a:t>6.Branch Annual Report, including events 2019/20; questions</a:t>
            </a:r>
          </a:p>
          <a:p>
            <a:r>
              <a:rPr lang="en-US" sz="3600" dirty="0">
                <a:solidFill>
                  <a:srgbClr val="003D7D"/>
                </a:solidFill>
              </a:rPr>
              <a:t>7.Branch Treasurer’s Report; questions</a:t>
            </a:r>
          </a:p>
          <a:p>
            <a:r>
              <a:rPr lang="en-US" sz="3600" dirty="0">
                <a:solidFill>
                  <a:srgbClr val="003D7D"/>
                </a:solidFill>
              </a:rPr>
              <a:t>8.Future </a:t>
            </a:r>
            <a:r>
              <a:rPr lang="en-US" sz="3600" dirty="0" smtClean="0">
                <a:solidFill>
                  <a:srgbClr val="003D7D"/>
                </a:solidFill>
              </a:rPr>
              <a:t>events</a:t>
            </a:r>
          </a:p>
          <a:p>
            <a:r>
              <a:rPr lang="en-US" sz="3600" dirty="0" smtClean="0">
                <a:solidFill>
                  <a:srgbClr val="003D7D"/>
                </a:solidFill>
              </a:rPr>
              <a:t>9. Prof. Nigel Brown (5 min)</a:t>
            </a:r>
            <a:endParaRPr lang="en-US" sz="3600" dirty="0">
              <a:solidFill>
                <a:srgbClr val="003D7D"/>
              </a:solidFill>
            </a:endParaRPr>
          </a:p>
          <a:p>
            <a:endParaRPr lang="en-US" sz="3600" dirty="0">
              <a:solidFill>
                <a:srgbClr val="003D7D"/>
              </a:solidFill>
            </a:endParaRPr>
          </a:p>
          <a:p>
            <a:r>
              <a:rPr lang="en-US" sz="3600" dirty="0">
                <a:solidFill>
                  <a:srgbClr val="003D7D"/>
                </a:solidFill>
              </a:rPr>
              <a:t>AOB</a:t>
            </a:r>
          </a:p>
        </p:txBody>
      </p:sp>
    </p:spTree>
    <p:extLst>
      <p:ext uri="{BB962C8B-B14F-4D97-AF65-F5344CB8AC3E}">
        <p14:creationId xmlns:p14="http://schemas.microsoft.com/office/powerpoint/2010/main" val="262358457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03" y="532814"/>
            <a:ext cx="15344835" cy="1934340"/>
          </a:xfrm>
        </p:spPr>
        <p:txBody>
          <a:bodyPr/>
          <a:lstStyle/>
          <a:p>
            <a:r>
              <a:rPr lang="en-US" dirty="0" smtClean="0"/>
              <a:t>Branch Annual Report </a:t>
            </a:r>
            <a:r>
              <a:rPr lang="mr-IN" dirty="0" smtClean="0"/>
              <a:t>–</a:t>
            </a:r>
            <a:r>
              <a:rPr lang="en-US" dirty="0" smtClean="0"/>
              <a:t> by numbers</a:t>
            </a:r>
            <a:endParaRPr lang="en-US" dirty="0"/>
          </a:p>
        </p:txBody>
      </p:sp>
      <p:sp>
        <p:nvSpPr>
          <p:cNvPr id="3" name="Content Placeholder 2"/>
          <p:cNvSpPr>
            <a:spLocks noGrp="1"/>
          </p:cNvSpPr>
          <p:nvPr>
            <p:ph idx="1"/>
          </p:nvPr>
        </p:nvSpPr>
        <p:spPr/>
        <p:txBody>
          <a:bodyPr>
            <a:normAutofit/>
          </a:bodyPr>
          <a:lstStyle/>
          <a:p>
            <a:r>
              <a:rPr lang="en-US" dirty="0" smtClean="0"/>
              <a:t>1 Charter lecture </a:t>
            </a:r>
            <a:r>
              <a:rPr lang="en-US" dirty="0" smtClean="0">
                <a:solidFill>
                  <a:srgbClr val="48A942"/>
                </a:solidFill>
              </a:rPr>
              <a:t>(1)</a:t>
            </a:r>
          </a:p>
        </p:txBody>
      </p:sp>
    </p:spTree>
    <p:extLst>
      <p:ext uri="{BB962C8B-B14F-4D97-AF65-F5344CB8AC3E}">
        <p14:creationId xmlns:p14="http://schemas.microsoft.com/office/powerpoint/2010/main" val="137153407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03" y="532814"/>
            <a:ext cx="15344835" cy="1934340"/>
          </a:xfrm>
        </p:spPr>
        <p:txBody>
          <a:bodyPr/>
          <a:lstStyle/>
          <a:p>
            <a:r>
              <a:rPr lang="en-US" dirty="0" smtClean="0"/>
              <a:t>Branch Annual Report </a:t>
            </a:r>
            <a:r>
              <a:rPr lang="mr-IN" dirty="0" smtClean="0"/>
              <a:t>–</a:t>
            </a:r>
            <a:r>
              <a:rPr lang="en-US" dirty="0" smtClean="0"/>
              <a:t> by numbers</a:t>
            </a:r>
            <a:endParaRPr lang="en-US" dirty="0"/>
          </a:p>
        </p:txBody>
      </p:sp>
      <p:sp>
        <p:nvSpPr>
          <p:cNvPr id="3" name="Content Placeholder 2"/>
          <p:cNvSpPr>
            <a:spLocks noGrp="1"/>
          </p:cNvSpPr>
          <p:nvPr>
            <p:ph idx="1"/>
          </p:nvPr>
        </p:nvSpPr>
        <p:spPr/>
        <p:txBody>
          <a:bodyPr>
            <a:normAutofit/>
          </a:bodyPr>
          <a:lstStyle/>
          <a:p>
            <a:r>
              <a:rPr lang="en-US" dirty="0" smtClean="0"/>
              <a:t>1 Charter lecture </a:t>
            </a:r>
            <a:r>
              <a:rPr lang="en-US" dirty="0" smtClean="0">
                <a:solidFill>
                  <a:srgbClr val="48A942"/>
                </a:solidFill>
              </a:rPr>
              <a:t>(1)</a:t>
            </a:r>
          </a:p>
          <a:p>
            <a:r>
              <a:rPr lang="en-US" dirty="0" smtClean="0"/>
              <a:t>2 new committee members </a:t>
            </a:r>
            <a:r>
              <a:rPr lang="en-US" dirty="0" smtClean="0">
                <a:solidFill>
                  <a:srgbClr val="48A942"/>
                </a:solidFill>
              </a:rPr>
              <a:t>(3)</a:t>
            </a:r>
          </a:p>
        </p:txBody>
      </p:sp>
    </p:spTree>
    <p:extLst>
      <p:ext uri="{BB962C8B-B14F-4D97-AF65-F5344CB8AC3E}">
        <p14:creationId xmlns:p14="http://schemas.microsoft.com/office/powerpoint/2010/main" val="295314060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03" y="532814"/>
            <a:ext cx="15344835" cy="1934340"/>
          </a:xfrm>
        </p:spPr>
        <p:txBody>
          <a:bodyPr/>
          <a:lstStyle/>
          <a:p>
            <a:r>
              <a:rPr lang="en-US" dirty="0" smtClean="0"/>
              <a:t>Branch Annual Report </a:t>
            </a:r>
            <a:r>
              <a:rPr lang="mr-IN" dirty="0" smtClean="0"/>
              <a:t>–</a:t>
            </a:r>
            <a:r>
              <a:rPr lang="en-US" dirty="0" smtClean="0"/>
              <a:t> by numbers</a:t>
            </a:r>
            <a:endParaRPr lang="en-US" dirty="0"/>
          </a:p>
        </p:txBody>
      </p:sp>
      <p:sp>
        <p:nvSpPr>
          <p:cNvPr id="3" name="Content Placeholder 2"/>
          <p:cNvSpPr>
            <a:spLocks noGrp="1"/>
          </p:cNvSpPr>
          <p:nvPr>
            <p:ph idx="1"/>
          </p:nvPr>
        </p:nvSpPr>
        <p:spPr/>
        <p:txBody>
          <a:bodyPr>
            <a:normAutofit/>
          </a:bodyPr>
          <a:lstStyle/>
          <a:p>
            <a:r>
              <a:rPr lang="en-US" dirty="0" smtClean="0"/>
              <a:t>1 Charter lecture </a:t>
            </a:r>
            <a:r>
              <a:rPr lang="en-US" dirty="0" smtClean="0">
                <a:solidFill>
                  <a:srgbClr val="48A942"/>
                </a:solidFill>
              </a:rPr>
              <a:t>(1)</a:t>
            </a:r>
          </a:p>
          <a:p>
            <a:r>
              <a:rPr lang="en-US" dirty="0" smtClean="0"/>
              <a:t>2 new committee members </a:t>
            </a:r>
            <a:r>
              <a:rPr lang="en-US" dirty="0" smtClean="0">
                <a:solidFill>
                  <a:srgbClr val="48A942"/>
                </a:solidFill>
              </a:rPr>
              <a:t>(3)</a:t>
            </a:r>
          </a:p>
          <a:p>
            <a:r>
              <a:rPr lang="en-US" dirty="0" smtClean="0"/>
              <a:t>3 non-online talks </a:t>
            </a:r>
            <a:r>
              <a:rPr lang="en-US" dirty="0">
                <a:solidFill>
                  <a:srgbClr val="48A942"/>
                </a:solidFill>
              </a:rPr>
              <a:t>(3</a:t>
            </a:r>
            <a:r>
              <a:rPr lang="en-US" dirty="0" smtClean="0">
                <a:solidFill>
                  <a:srgbClr val="48A942"/>
                </a:solidFill>
              </a:rPr>
              <a:t>)</a:t>
            </a:r>
            <a:endParaRPr lang="en-US" dirty="0" smtClean="0"/>
          </a:p>
        </p:txBody>
      </p:sp>
    </p:spTree>
    <p:extLst>
      <p:ext uri="{BB962C8B-B14F-4D97-AF65-F5344CB8AC3E}">
        <p14:creationId xmlns:p14="http://schemas.microsoft.com/office/powerpoint/2010/main" val="295314060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03" y="532814"/>
            <a:ext cx="15344835" cy="1934340"/>
          </a:xfrm>
        </p:spPr>
        <p:txBody>
          <a:bodyPr/>
          <a:lstStyle/>
          <a:p>
            <a:r>
              <a:rPr lang="en-US" dirty="0" smtClean="0"/>
              <a:t>Branch Annual Report </a:t>
            </a:r>
            <a:r>
              <a:rPr lang="mr-IN" dirty="0" smtClean="0"/>
              <a:t>–</a:t>
            </a:r>
            <a:r>
              <a:rPr lang="en-US" dirty="0" smtClean="0"/>
              <a:t> by numbers</a:t>
            </a:r>
            <a:endParaRPr lang="en-US" dirty="0"/>
          </a:p>
        </p:txBody>
      </p:sp>
      <p:sp>
        <p:nvSpPr>
          <p:cNvPr id="3" name="Content Placeholder 2"/>
          <p:cNvSpPr>
            <a:spLocks noGrp="1"/>
          </p:cNvSpPr>
          <p:nvPr>
            <p:ph idx="1"/>
          </p:nvPr>
        </p:nvSpPr>
        <p:spPr/>
        <p:txBody>
          <a:bodyPr>
            <a:normAutofit/>
          </a:bodyPr>
          <a:lstStyle/>
          <a:p>
            <a:r>
              <a:rPr lang="en-US" dirty="0" smtClean="0"/>
              <a:t>1 Charter lecture </a:t>
            </a:r>
            <a:r>
              <a:rPr lang="en-US" dirty="0" smtClean="0">
                <a:solidFill>
                  <a:srgbClr val="48A942"/>
                </a:solidFill>
              </a:rPr>
              <a:t>(1)</a:t>
            </a:r>
          </a:p>
          <a:p>
            <a:r>
              <a:rPr lang="en-US" dirty="0" smtClean="0"/>
              <a:t>2 new committee members </a:t>
            </a:r>
            <a:r>
              <a:rPr lang="en-US" dirty="0" smtClean="0">
                <a:solidFill>
                  <a:srgbClr val="48A942"/>
                </a:solidFill>
              </a:rPr>
              <a:t>(3)</a:t>
            </a:r>
          </a:p>
          <a:p>
            <a:r>
              <a:rPr lang="en-US" dirty="0" smtClean="0"/>
              <a:t>3 non-online talks </a:t>
            </a:r>
            <a:r>
              <a:rPr lang="en-US" dirty="0">
                <a:solidFill>
                  <a:srgbClr val="48A942"/>
                </a:solidFill>
              </a:rPr>
              <a:t>(3</a:t>
            </a:r>
            <a:r>
              <a:rPr lang="en-US" dirty="0" smtClean="0">
                <a:solidFill>
                  <a:srgbClr val="48A942"/>
                </a:solidFill>
              </a:rPr>
              <a:t>)</a:t>
            </a:r>
            <a:endParaRPr lang="en-US" dirty="0" smtClean="0"/>
          </a:p>
          <a:p>
            <a:r>
              <a:rPr lang="en-US" dirty="0" smtClean="0"/>
              <a:t>4 venues </a:t>
            </a:r>
            <a:r>
              <a:rPr lang="en-US" dirty="0" smtClean="0">
                <a:solidFill>
                  <a:srgbClr val="48A942"/>
                </a:solidFill>
              </a:rPr>
              <a:t>(9)</a:t>
            </a:r>
            <a:endParaRPr lang="en-US" dirty="0" smtClean="0"/>
          </a:p>
        </p:txBody>
      </p:sp>
    </p:spTree>
    <p:extLst>
      <p:ext uri="{BB962C8B-B14F-4D97-AF65-F5344CB8AC3E}">
        <p14:creationId xmlns:p14="http://schemas.microsoft.com/office/powerpoint/2010/main" val="295314060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03" y="532814"/>
            <a:ext cx="15344835" cy="1934340"/>
          </a:xfrm>
        </p:spPr>
        <p:txBody>
          <a:bodyPr/>
          <a:lstStyle/>
          <a:p>
            <a:r>
              <a:rPr lang="en-US" dirty="0" smtClean="0"/>
              <a:t>Branch Annual Report </a:t>
            </a:r>
            <a:r>
              <a:rPr lang="mr-IN" dirty="0" smtClean="0"/>
              <a:t>–</a:t>
            </a:r>
            <a:r>
              <a:rPr lang="en-US" dirty="0" smtClean="0"/>
              <a:t> by numbers</a:t>
            </a:r>
            <a:endParaRPr lang="en-US" dirty="0"/>
          </a:p>
        </p:txBody>
      </p:sp>
      <p:sp>
        <p:nvSpPr>
          <p:cNvPr id="3" name="Content Placeholder 2"/>
          <p:cNvSpPr>
            <a:spLocks noGrp="1"/>
          </p:cNvSpPr>
          <p:nvPr>
            <p:ph idx="1"/>
          </p:nvPr>
        </p:nvSpPr>
        <p:spPr/>
        <p:txBody>
          <a:bodyPr>
            <a:normAutofit/>
          </a:bodyPr>
          <a:lstStyle/>
          <a:p>
            <a:r>
              <a:rPr lang="en-US" dirty="0" smtClean="0"/>
              <a:t>1 Charter lecture </a:t>
            </a:r>
            <a:r>
              <a:rPr lang="en-US" dirty="0" smtClean="0">
                <a:solidFill>
                  <a:srgbClr val="48A942"/>
                </a:solidFill>
              </a:rPr>
              <a:t>(1)</a:t>
            </a:r>
          </a:p>
          <a:p>
            <a:r>
              <a:rPr lang="en-US" dirty="0" smtClean="0"/>
              <a:t>2 new committee members </a:t>
            </a:r>
            <a:r>
              <a:rPr lang="en-US" dirty="0" smtClean="0">
                <a:solidFill>
                  <a:srgbClr val="48A942"/>
                </a:solidFill>
              </a:rPr>
              <a:t>(3)</a:t>
            </a:r>
          </a:p>
          <a:p>
            <a:r>
              <a:rPr lang="en-US" dirty="0" smtClean="0"/>
              <a:t>3 non-online talks </a:t>
            </a:r>
            <a:r>
              <a:rPr lang="en-US" dirty="0">
                <a:solidFill>
                  <a:srgbClr val="48A942"/>
                </a:solidFill>
              </a:rPr>
              <a:t>(3</a:t>
            </a:r>
            <a:r>
              <a:rPr lang="en-US" dirty="0" smtClean="0">
                <a:solidFill>
                  <a:srgbClr val="48A942"/>
                </a:solidFill>
              </a:rPr>
              <a:t>)</a:t>
            </a:r>
            <a:endParaRPr lang="en-US" dirty="0" smtClean="0"/>
          </a:p>
          <a:p>
            <a:r>
              <a:rPr lang="en-US" dirty="0" smtClean="0"/>
              <a:t>4 venues </a:t>
            </a:r>
            <a:r>
              <a:rPr lang="en-US" dirty="0" smtClean="0">
                <a:solidFill>
                  <a:srgbClr val="48A942"/>
                </a:solidFill>
              </a:rPr>
              <a:t>(9)</a:t>
            </a:r>
            <a:endParaRPr lang="en-US" dirty="0" smtClean="0"/>
          </a:p>
          <a:p>
            <a:r>
              <a:rPr lang="en-US" dirty="0" smtClean="0"/>
              <a:t>5 committee meetings </a:t>
            </a:r>
            <a:r>
              <a:rPr lang="en-US" dirty="0" smtClean="0">
                <a:solidFill>
                  <a:srgbClr val="48A942"/>
                </a:solidFill>
              </a:rPr>
              <a:t>(4)</a:t>
            </a:r>
          </a:p>
        </p:txBody>
      </p:sp>
    </p:spTree>
    <p:extLst>
      <p:ext uri="{BB962C8B-B14F-4D97-AF65-F5344CB8AC3E}">
        <p14:creationId xmlns:p14="http://schemas.microsoft.com/office/powerpoint/2010/main" val="295314060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03" y="532814"/>
            <a:ext cx="15344835" cy="1934340"/>
          </a:xfrm>
        </p:spPr>
        <p:txBody>
          <a:bodyPr/>
          <a:lstStyle/>
          <a:p>
            <a:r>
              <a:rPr lang="en-US" dirty="0" smtClean="0"/>
              <a:t>Branch Annual Report </a:t>
            </a:r>
            <a:r>
              <a:rPr lang="mr-IN" dirty="0" smtClean="0"/>
              <a:t>–</a:t>
            </a:r>
            <a:r>
              <a:rPr lang="en-US" dirty="0" smtClean="0"/>
              <a:t> by numbers</a:t>
            </a:r>
            <a:endParaRPr lang="en-US" dirty="0"/>
          </a:p>
        </p:txBody>
      </p:sp>
      <p:sp>
        <p:nvSpPr>
          <p:cNvPr id="3" name="Content Placeholder 2"/>
          <p:cNvSpPr>
            <a:spLocks noGrp="1"/>
          </p:cNvSpPr>
          <p:nvPr>
            <p:ph idx="1"/>
          </p:nvPr>
        </p:nvSpPr>
        <p:spPr/>
        <p:txBody>
          <a:bodyPr>
            <a:normAutofit/>
          </a:bodyPr>
          <a:lstStyle/>
          <a:p>
            <a:r>
              <a:rPr lang="en-US" dirty="0" smtClean="0"/>
              <a:t>1 Charter lecture </a:t>
            </a:r>
            <a:r>
              <a:rPr lang="en-US" dirty="0" smtClean="0">
                <a:solidFill>
                  <a:srgbClr val="48A942"/>
                </a:solidFill>
              </a:rPr>
              <a:t>(1)</a:t>
            </a:r>
          </a:p>
          <a:p>
            <a:r>
              <a:rPr lang="en-US" dirty="0" smtClean="0"/>
              <a:t>2 new committee members </a:t>
            </a:r>
            <a:r>
              <a:rPr lang="en-US" dirty="0" smtClean="0">
                <a:solidFill>
                  <a:srgbClr val="48A942"/>
                </a:solidFill>
              </a:rPr>
              <a:t>(3)</a:t>
            </a:r>
          </a:p>
          <a:p>
            <a:r>
              <a:rPr lang="en-US" dirty="0" smtClean="0"/>
              <a:t>3 non-online talks </a:t>
            </a:r>
            <a:r>
              <a:rPr lang="en-US" dirty="0">
                <a:solidFill>
                  <a:srgbClr val="48A942"/>
                </a:solidFill>
              </a:rPr>
              <a:t>(3</a:t>
            </a:r>
            <a:r>
              <a:rPr lang="en-US" dirty="0" smtClean="0">
                <a:solidFill>
                  <a:srgbClr val="48A942"/>
                </a:solidFill>
              </a:rPr>
              <a:t>)</a:t>
            </a:r>
            <a:endParaRPr lang="en-US" dirty="0" smtClean="0"/>
          </a:p>
          <a:p>
            <a:r>
              <a:rPr lang="en-US" dirty="0" smtClean="0"/>
              <a:t>4 venues </a:t>
            </a:r>
            <a:r>
              <a:rPr lang="en-US" dirty="0" smtClean="0">
                <a:solidFill>
                  <a:srgbClr val="48A942"/>
                </a:solidFill>
              </a:rPr>
              <a:t>(9)</a:t>
            </a:r>
            <a:endParaRPr lang="en-US" dirty="0" smtClean="0"/>
          </a:p>
          <a:p>
            <a:r>
              <a:rPr lang="en-US" dirty="0" smtClean="0"/>
              <a:t>5 committee meetings </a:t>
            </a:r>
            <a:r>
              <a:rPr lang="en-US" dirty="0" smtClean="0">
                <a:solidFill>
                  <a:srgbClr val="48A942"/>
                </a:solidFill>
              </a:rPr>
              <a:t>(4)</a:t>
            </a:r>
          </a:p>
          <a:p>
            <a:r>
              <a:rPr lang="en-US" dirty="0" smtClean="0"/>
              <a:t>13 </a:t>
            </a:r>
            <a:r>
              <a:rPr lang="en-US" dirty="0"/>
              <a:t>events </a:t>
            </a:r>
            <a:r>
              <a:rPr lang="en-US" dirty="0" smtClean="0">
                <a:solidFill>
                  <a:srgbClr val="48A942"/>
                </a:solidFill>
              </a:rPr>
              <a:t>(13)</a:t>
            </a:r>
          </a:p>
        </p:txBody>
      </p:sp>
    </p:spTree>
    <p:extLst>
      <p:ext uri="{BB962C8B-B14F-4D97-AF65-F5344CB8AC3E}">
        <p14:creationId xmlns:p14="http://schemas.microsoft.com/office/powerpoint/2010/main" val="295314060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03" y="532814"/>
            <a:ext cx="15344835" cy="1934340"/>
          </a:xfrm>
        </p:spPr>
        <p:txBody>
          <a:bodyPr/>
          <a:lstStyle/>
          <a:p>
            <a:r>
              <a:rPr lang="en-US" dirty="0" smtClean="0"/>
              <a:t>Branch Annual Report </a:t>
            </a:r>
            <a:r>
              <a:rPr lang="mr-IN" dirty="0" smtClean="0"/>
              <a:t>–</a:t>
            </a:r>
            <a:r>
              <a:rPr lang="en-US" dirty="0" smtClean="0"/>
              <a:t> by numbers</a:t>
            </a:r>
            <a:endParaRPr lang="en-US" dirty="0"/>
          </a:p>
        </p:txBody>
      </p:sp>
      <p:sp>
        <p:nvSpPr>
          <p:cNvPr id="3" name="Content Placeholder 2"/>
          <p:cNvSpPr>
            <a:spLocks noGrp="1"/>
          </p:cNvSpPr>
          <p:nvPr>
            <p:ph idx="1"/>
          </p:nvPr>
        </p:nvSpPr>
        <p:spPr/>
        <p:txBody>
          <a:bodyPr>
            <a:normAutofit/>
          </a:bodyPr>
          <a:lstStyle/>
          <a:p>
            <a:r>
              <a:rPr lang="en-US" dirty="0" smtClean="0"/>
              <a:t>1 Charter lecture </a:t>
            </a:r>
            <a:r>
              <a:rPr lang="en-US" dirty="0" smtClean="0">
                <a:solidFill>
                  <a:srgbClr val="48A942"/>
                </a:solidFill>
              </a:rPr>
              <a:t>(1)</a:t>
            </a:r>
          </a:p>
          <a:p>
            <a:r>
              <a:rPr lang="en-US" dirty="0" smtClean="0"/>
              <a:t>2 new committee members </a:t>
            </a:r>
            <a:r>
              <a:rPr lang="en-US" dirty="0" smtClean="0">
                <a:solidFill>
                  <a:srgbClr val="48A942"/>
                </a:solidFill>
              </a:rPr>
              <a:t>(3)</a:t>
            </a:r>
          </a:p>
          <a:p>
            <a:r>
              <a:rPr lang="en-US" dirty="0" smtClean="0"/>
              <a:t>3 non-online talks </a:t>
            </a:r>
            <a:r>
              <a:rPr lang="en-US" dirty="0">
                <a:solidFill>
                  <a:srgbClr val="48A942"/>
                </a:solidFill>
              </a:rPr>
              <a:t>(3</a:t>
            </a:r>
            <a:r>
              <a:rPr lang="en-US" dirty="0" smtClean="0">
                <a:solidFill>
                  <a:srgbClr val="48A942"/>
                </a:solidFill>
              </a:rPr>
              <a:t>)</a:t>
            </a:r>
            <a:endParaRPr lang="en-US" dirty="0" smtClean="0"/>
          </a:p>
          <a:p>
            <a:r>
              <a:rPr lang="en-US" dirty="0" smtClean="0"/>
              <a:t>4 venues </a:t>
            </a:r>
            <a:r>
              <a:rPr lang="en-US" dirty="0" smtClean="0">
                <a:solidFill>
                  <a:srgbClr val="48A942"/>
                </a:solidFill>
              </a:rPr>
              <a:t>(9)</a:t>
            </a:r>
            <a:endParaRPr lang="en-US" dirty="0" smtClean="0"/>
          </a:p>
          <a:p>
            <a:r>
              <a:rPr lang="en-US" dirty="0" smtClean="0"/>
              <a:t>5 committee meetings </a:t>
            </a:r>
            <a:r>
              <a:rPr lang="en-US" dirty="0" smtClean="0">
                <a:solidFill>
                  <a:srgbClr val="48A942"/>
                </a:solidFill>
              </a:rPr>
              <a:t>(4)</a:t>
            </a:r>
          </a:p>
          <a:p>
            <a:r>
              <a:rPr lang="en-US" dirty="0" smtClean="0"/>
              <a:t>13 </a:t>
            </a:r>
            <a:r>
              <a:rPr lang="en-US" dirty="0"/>
              <a:t>events </a:t>
            </a:r>
            <a:r>
              <a:rPr lang="en-US" dirty="0" smtClean="0">
                <a:solidFill>
                  <a:srgbClr val="48A942"/>
                </a:solidFill>
              </a:rPr>
              <a:t>(13)</a:t>
            </a:r>
          </a:p>
          <a:p>
            <a:r>
              <a:rPr lang="en-US" dirty="0" smtClean="0"/>
              <a:t>656 Twitter followers @</a:t>
            </a:r>
            <a:r>
              <a:rPr lang="en-US" dirty="0" err="1" smtClean="0"/>
              <a:t>RSBWestMids</a:t>
            </a:r>
            <a:r>
              <a:rPr lang="en-US" dirty="0" smtClean="0"/>
              <a:t> </a:t>
            </a:r>
            <a:r>
              <a:rPr lang="en-US" dirty="0" smtClean="0">
                <a:solidFill>
                  <a:srgbClr val="48A942"/>
                </a:solidFill>
              </a:rPr>
              <a:t>(490)</a:t>
            </a:r>
          </a:p>
        </p:txBody>
      </p:sp>
    </p:spTree>
    <p:extLst>
      <p:ext uri="{BB962C8B-B14F-4D97-AF65-F5344CB8AC3E}">
        <p14:creationId xmlns:p14="http://schemas.microsoft.com/office/powerpoint/2010/main" val="295314060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03" y="532814"/>
            <a:ext cx="15344835" cy="1934340"/>
          </a:xfrm>
        </p:spPr>
        <p:txBody>
          <a:bodyPr/>
          <a:lstStyle/>
          <a:p>
            <a:r>
              <a:rPr lang="en-US" dirty="0" smtClean="0"/>
              <a:t>Branch Annual Report </a:t>
            </a:r>
            <a:r>
              <a:rPr lang="mr-IN" dirty="0" smtClean="0"/>
              <a:t>–</a:t>
            </a:r>
            <a:r>
              <a:rPr lang="en-US" dirty="0" smtClean="0"/>
              <a:t> by numbers</a:t>
            </a:r>
            <a:endParaRPr lang="en-US" dirty="0"/>
          </a:p>
        </p:txBody>
      </p:sp>
      <p:sp>
        <p:nvSpPr>
          <p:cNvPr id="3" name="Content Placeholder 2"/>
          <p:cNvSpPr>
            <a:spLocks noGrp="1"/>
          </p:cNvSpPr>
          <p:nvPr>
            <p:ph idx="1"/>
          </p:nvPr>
        </p:nvSpPr>
        <p:spPr/>
        <p:txBody>
          <a:bodyPr>
            <a:normAutofit/>
          </a:bodyPr>
          <a:lstStyle/>
          <a:p>
            <a:r>
              <a:rPr lang="en-US" dirty="0" smtClean="0"/>
              <a:t>1 Charter lecture </a:t>
            </a:r>
            <a:r>
              <a:rPr lang="en-US" dirty="0" smtClean="0">
                <a:solidFill>
                  <a:srgbClr val="48A942"/>
                </a:solidFill>
              </a:rPr>
              <a:t>(1)</a:t>
            </a:r>
          </a:p>
          <a:p>
            <a:r>
              <a:rPr lang="en-US" dirty="0" smtClean="0"/>
              <a:t>2 new committee members </a:t>
            </a:r>
            <a:r>
              <a:rPr lang="en-US" dirty="0" smtClean="0">
                <a:solidFill>
                  <a:srgbClr val="48A942"/>
                </a:solidFill>
              </a:rPr>
              <a:t>(3)</a:t>
            </a:r>
          </a:p>
          <a:p>
            <a:r>
              <a:rPr lang="en-US" dirty="0" smtClean="0"/>
              <a:t>3 non-online talks </a:t>
            </a:r>
            <a:r>
              <a:rPr lang="en-US" dirty="0">
                <a:solidFill>
                  <a:srgbClr val="48A942"/>
                </a:solidFill>
              </a:rPr>
              <a:t>(3</a:t>
            </a:r>
            <a:r>
              <a:rPr lang="en-US" dirty="0" smtClean="0">
                <a:solidFill>
                  <a:srgbClr val="48A942"/>
                </a:solidFill>
              </a:rPr>
              <a:t>)</a:t>
            </a:r>
            <a:endParaRPr lang="en-US" dirty="0" smtClean="0"/>
          </a:p>
          <a:p>
            <a:r>
              <a:rPr lang="en-US" dirty="0" smtClean="0"/>
              <a:t>4 venues </a:t>
            </a:r>
            <a:r>
              <a:rPr lang="en-US" dirty="0" smtClean="0">
                <a:solidFill>
                  <a:srgbClr val="48A942"/>
                </a:solidFill>
              </a:rPr>
              <a:t>(9)</a:t>
            </a:r>
            <a:endParaRPr lang="en-US" dirty="0" smtClean="0"/>
          </a:p>
          <a:p>
            <a:r>
              <a:rPr lang="en-US" dirty="0" smtClean="0"/>
              <a:t>5 committee meetings </a:t>
            </a:r>
            <a:r>
              <a:rPr lang="en-US" dirty="0" smtClean="0">
                <a:solidFill>
                  <a:srgbClr val="48A942"/>
                </a:solidFill>
              </a:rPr>
              <a:t>(4)</a:t>
            </a:r>
          </a:p>
          <a:p>
            <a:r>
              <a:rPr lang="en-US" dirty="0" smtClean="0"/>
              <a:t>13 </a:t>
            </a:r>
            <a:r>
              <a:rPr lang="en-US" dirty="0"/>
              <a:t>events </a:t>
            </a:r>
            <a:r>
              <a:rPr lang="en-US" dirty="0" smtClean="0">
                <a:solidFill>
                  <a:srgbClr val="48A942"/>
                </a:solidFill>
              </a:rPr>
              <a:t>(13)</a:t>
            </a:r>
          </a:p>
          <a:p>
            <a:r>
              <a:rPr lang="en-US" dirty="0" smtClean="0"/>
              <a:t>656 Twitter followers @</a:t>
            </a:r>
            <a:r>
              <a:rPr lang="en-US" dirty="0" err="1" smtClean="0"/>
              <a:t>RSBWestMids</a:t>
            </a:r>
            <a:r>
              <a:rPr lang="en-US" dirty="0" smtClean="0"/>
              <a:t> </a:t>
            </a:r>
            <a:r>
              <a:rPr lang="en-US" dirty="0" smtClean="0">
                <a:solidFill>
                  <a:srgbClr val="48A942"/>
                </a:solidFill>
              </a:rPr>
              <a:t>(490)</a:t>
            </a:r>
          </a:p>
          <a:p>
            <a:r>
              <a:rPr lang="en-US" dirty="0" smtClean="0"/>
              <a:t>847 branch members (Jan 2020) </a:t>
            </a:r>
            <a:r>
              <a:rPr lang="en-US" dirty="0" smtClean="0">
                <a:solidFill>
                  <a:srgbClr val="48A942"/>
                </a:solidFill>
              </a:rPr>
              <a:t>(914)</a:t>
            </a:r>
          </a:p>
        </p:txBody>
      </p:sp>
    </p:spTree>
    <p:extLst>
      <p:ext uri="{BB962C8B-B14F-4D97-AF65-F5344CB8AC3E}">
        <p14:creationId xmlns:p14="http://schemas.microsoft.com/office/powerpoint/2010/main" val="295314060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42583" y="254000"/>
            <a:ext cx="15244076" cy="8798008"/>
          </a:xfrm>
          <a:prstGeom prst="rect">
            <a:avLst/>
          </a:prstGeom>
        </p:spPr>
      </p:pic>
      <p:sp>
        <p:nvSpPr>
          <p:cNvPr id="6" name="TextBox 5"/>
          <p:cNvSpPr txBox="1"/>
          <p:nvPr/>
        </p:nvSpPr>
        <p:spPr>
          <a:xfrm>
            <a:off x="440279" y="778933"/>
            <a:ext cx="3894783" cy="707887"/>
          </a:xfrm>
          <a:prstGeom prst="rect">
            <a:avLst/>
          </a:prstGeom>
          <a:noFill/>
        </p:spPr>
        <p:txBody>
          <a:bodyPr wrap="square" lIns="91137" tIns="45566" rIns="91137" bIns="45566" rtlCol="0">
            <a:spAutoFit/>
          </a:bodyPr>
          <a:lstStyle/>
          <a:p>
            <a:r>
              <a:rPr lang="en-US" dirty="0"/>
              <a:t> </a:t>
            </a:r>
            <a:r>
              <a:rPr lang="en-US" dirty="0" smtClean="0"/>
              <a:t>   </a:t>
            </a:r>
            <a:r>
              <a:rPr lang="en-US" sz="3900" dirty="0"/>
              <a:t>Jan 2020 </a:t>
            </a:r>
          </a:p>
        </p:txBody>
      </p:sp>
    </p:spTree>
    <p:extLst>
      <p:ext uri="{BB962C8B-B14F-4D97-AF65-F5344CB8AC3E}">
        <p14:creationId xmlns:p14="http://schemas.microsoft.com/office/powerpoint/2010/main" val="9284776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RSB AGM</a:t>
            </a:r>
            <a:endParaRPr lang="en-US" dirty="0"/>
          </a:p>
        </p:txBody>
      </p:sp>
      <p:sp>
        <p:nvSpPr>
          <p:cNvPr id="3" name="Content Placeholder 2"/>
          <p:cNvSpPr>
            <a:spLocks noGrp="1"/>
          </p:cNvSpPr>
          <p:nvPr>
            <p:ph idx="1"/>
          </p:nvPr>
        </p:nvSpPr>
        <p:spPr/>
        <p:txBody>
          <a:bodyPr/>
          <a:lstStyle/>
          <a:p>
            <a:pPr marL="0" indent="0">
              <a:buNone/>
            </a:pPr>
            <a:r>
              <a:rPr lang="en-US" dirty="0" smtClean="0"/>
              <a:t>What </a:t>
            </a:r>
            <a:r>
              <a:rPr lang="en-US" dirty="0"/>
              <a:t>is </a:t>
            </a:r>
            <a:r>
              <a:rPr lang="en-US" dirty="0" smtClean="0"/>
              <a:t>our </a:t>
            </a:r>
            <a:r>
              <a:rPr lang="en-US" dirty="0"/>
              <a:t>Annual General Meeting (AGM)</a:t>
            </a:r>
            <a:r>
              <a:rPr lang="en-US" dirty="0" smtClean="0"/>
              <a:t>?</a:t>
            </a:r>
          </a:p>
          <a:p>
            <a:pPr marL="0" indent="0">
              <a:buNone/>
            </a:pPr>
            <a:r>
              <a:rPr lang="en-US" dirty="0" smtClean="0"/>
              <a:t>This </a:t>
            </a:r>
            <a:r>
              <a:rPr lang="en-US" dirty="0"/>
              <a:t>is a meeting of the membership required by RSB bylaws, regulations and Royal Charter where members conduct business</a:t>
            </a:r>
            <a:r>
              <a:rPr lang="en-US" dirty="0" smtClean="0"/>
              <a:t>.</a:t>
            </a:r>
          </a:p>
          <a:p>
            <a:pPr marL="0" indent="0">
              <a:buNone/>
            </a:pPr>
            <a:endParaRPr lang="en-US" sz="1000" dirty="0"/>
          </a:p>
          <a:p>
            <a:pPr marL="0" indent="0">
              <a:buNone/>
            </a:pPr>
            <a:r>
              <a:rPr lang="en-US" dirty="0" smtClean="0"/>
              <a:t>All </a:t>
            </a:r>
            <a:r>
              <a:rPr lang="en-US" dirty="0"/>
              <a:t>RSB branches are required to hold an AGM each financial year (</a:t>
            </a:r>
            <a:r>
              <a:rPr lang="en-US" dirty="0" smtClean="0"/>
              <a:t>1</a:t>
            </a:r>
            <a:r>
              <a:rPr lang="en-US" baseline="30000" dirty="0" smtClean="0"/>
              <a:t>st</a:t>
            </a:r>
            <a:r>
              <a:rPr lang="en-US" dirty="0" smtClean="0"/>
              <a:t> October </a:t>
            </a:r>
            <a:r>
              <a:rPr lang="en-US" dirty="0"/>
              <a:t>–</a:t>
            </a:r>
            <a:r>
              <a:rPr lang="en-US" dirty="0" smtClean="0"/>
              <a:t>30</a:t>
            </a:r>
            <a:r>
              <a:rPr lang="en-US" baseline="30000" dirty="0" smtClean="0"/>
              <a:t>th</a:t>
            </a:r>
            <a:r>
              <a:rPr lang="en-US" dirty="0" smtClean="0"/>
              <a:t> September</a:t>
            </a:r>
            <a:r>
              <a:rPr lang="en-US" dirty="0"/>
              <a:t>). </a:t>
            </a:r>
            <a:endParaRPr lang="en-US" dirty="0" smtClean="0"/>
          </a:p>
          <a:p>
            <a:pPr marL="0" indent="0">
              <a:buNone/>
            </a:pPr>
            <a:endParaRPr lang="en-US" sz="1000" dirty="0"/>
          </a:p>
          <a:p>
            <a:pPr marL="0" indent="0">
              <a:buNone/>
            </a:pPr>
            <a:r>
              <a:rPr lang="en-US" dirty="0" smtClean="0"/>
              <a:t>In </a:t>
            </a:r>
            <a:r>
              <a:rPr lang="en-US" dirty="0"/>
              <a:t>practice the AGM can be a very short session held before or after a regular branch event.</a:t>
            </a:r>
          </a:p>
        </p:txBody>
      </p:sp>
    </p:spTree>
    <p:extLst>
      <p:ext uri="{BB962C8B-B14F-4D97-AF65-F5344CB8AC3E}">
        <p14:creationId xmlns:p14="http://schemas.microsoft.com/office/powerpoint/2010/main" val="130497542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83840" y="0"/>
            <a:ext cx="14786240" cy="9113664"/>
          </a:xfrm>
          <a:prstGeom prst="rect">
            <a:avLst/>
          </a:prstGeom>
        </p:spPr>
      </p:pic>
      <p:sp>
        <p:nvSpPr>
          <p:cNvPr id="2" name="TextBox 1"/>
          <p:cNvSpPr txBox="1"/>
          <p:nvPr/>
        </p:nvSpPr>
        <p:spPr>
          <a:xfrm>
            <a:off x="643486" y="778932"/>
            <a:ext cx="2218332" cy="707887"/>
          </a:xfrm>
          <a:prstGeom prst="rect">
            <a:avLst/>
          </a:prstGeom>
          <a:noFill/>
        </p:spPr>
        <p:txBody>
          <a:bodyPr wrap="square" lIns="91137" tIns="45566" rIns="91137" bIns="45566" rtlCol="0">
            <a:spAutoFit/>
          </a:bodyPr>
          <a:lstStyle/>
          <a:p>
            <a:r>
              <a:rPr lang="en-US" sz="3900" dirty="0"/>
              <a:t>Jan 2019</a:t>
            </a:r>
          </a:p>
        </p:txBody>
      </p:sp>
    </p:spTree>
    <p:extLst>
      <p:ext uri="{BB962C8B-B14F-4D97-AF65-F5344CB8AC3E}">
        <p14:creationId xmlns:p14="http://schemas.microsoft.com/office/powerpoint/2010/main" val="400730046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68043" y="0"/>
            <a:ext cx="10687023" cy="9118535"/>
          </a:xfrm>
          <a:prstGeom prst="rect">
            <a:avLst/>
          </a:prstGeom>
        </p:spPr>
      </p:pic>
      <p:sp>
        <p:nvSpPr>
          <p:cNvPr id="5" name="Rectangle 4"/>
          <p:cNvSpPr/>
          <p:nvPr/>
        </p:nvSpPr>
        <p:spPr>
          <a:xfrm>
            <a:off x="14969083" y="2057395"/>
            <a:ext cx="2143553" cy="763514"/>
          </a:xfrm>
          <a:prstGeom prst="rect">
            <a:avLst/>
          </a:prstGeom>
        </p:spPr>
        <p:txBody>
          <a:bodyPr wrap="none" lIns="133015" tIns="66510" rIns="133015" bIns="66510">
            <a:spAutoFit/>
          </a:bodyPr>
          <a:lstStyle/>
          <a:p>
            <a:pPr algn="ctr"/>
            <a:r>
              <a:rPr lang="en-US" sz="4100" dirty="0"/>
              <a:t>Jan 2020 </a:t>
            </a:r>
          </a:p>
        </p:txBody>
      </p:sp>
    </p:spTree>
    <p:extLst>
      <p:ext uri="{BB962C8B-B14F-4D97-AF65-F5344CB8AC3E}">
        <p14:creationId xmlns:p14="http://schemas.microsoft.com/office/powerpoint/2010/main" val="131861050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2019-2020</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0460083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44369" y="1885925"/>
            <a:ext cx="14620012" cy="7204362"/>
          </a:xfrm>
          <a:prstGeom prst="rect">
            <a:avLst/>
          </a:prstGeom>
        </p:spPr>
      </p:pic>
      <p:sp>
        <p:nvSpPr>
          <p:cNvPr id="6" name="TextBox 5"/>
          <p:cNvSpPr txBox="1"/>
          <p:nvPr/>
        </p:nvSpPr>
        <p:spPr>
          <a:xfrm>
            <a:off x="844254" y="494205"/>
            <a:ext cx="11284178" cy="1122814"/>
          </a:xfrm>
          <a:prstGeom prst="rect">
            <a:avLst/>
          </a:prstGeom>
          <a:noFill/>
        </p:spPr>
        <p:txBody>
          <a:bodyPr wrap="square" lIns="133097" tIns="66551" rIns="133097" bIns="66551" rtlCol="0">
            <a:spAutoFit/>
          </a:bodyPr>
          <a:lstStyle/>
          <a:p>
            <a:r>
              <a:rPr lang="en-US" sz="6400" dirty="0">
                <a:solidFill>
                  <a:srgbClr val="1F4E79"/>
                </a:solidFill>
              </a:rPr>
              <a:t>December 2019</a:t>
            </a:r>
          </a:p>
        </p:txBody>
      </p:sp>
    </p:spTree>
    <p:extLst>
      <p:ext uri="{BB962C8B-B14F-4D97-AF65-F5344CB8AC3E}">
        <p14:creationId xmlns:p14="http://schemas.microsoft.com/office/powerpoint/2010/main" val="37835571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January 2020</a:t>
            </a:r>
            <a:endParaRPr lang="en-US" dirty="0"/>
          </a:p>
        </p:txBody>
      </p:sp>
      <p:pic>
        <p:nvPicPr>
          <p:cNvPr id="4" name="Picture 3"/>
          <p:cNvPicPr>
            <a:picLocks noChangeAspect="1"/>
          </p:cNvPicPr>
          <p:nvPr/>
        </p:nvPicPr>
        <p:blipFill>
          <a:blip r:embed="rId2"/>
          <a:stretch>
            <a:fillRect/>
          </a:stretch>
        </p:blipFill>
        <p:spPr>
          <a:xfrm>
            <a:off x="864867" y="2203319"/>
            <a:ext cx="9678037" cy="6452089"/>
          </a:xfrm>
          <a:prstGeom prst="rect">
            <a:avLst/>
          </a:prstGeom>
        </p:spPr>
      </p:pic>
      <p:sp>
        <p:nvSpPr>
          <p:cNvPr id="5" name="TextBox 4"/>
          <p:cNvSpPr txBox="1"/>
          <p:nvPr/>
        </p:nvSpPr>
        <p:spPr>
          <a:xfrm>
            <a:off x="10975306" y="2738708"/>
            <a:ext cx="6095104" cy="4625996"/>
          </a:xfrm>
          <a:prstGeom prst="rect">
            <a:avLst/>
          </a:prstGeom>
          <a:noFill/>
        </p:spPr>
        <p:txBody>
          <a:bodyPr wrap="square" lIns="133118" tIns="66561" rIns="133118" bIns="66561" rtlCol="0">
            <a:spAutoFit/>
          </a:bodyPr>
          <a:lstStyle/>
          <a:p>
            <a:r>
              <a:rPr lang="en-US" sz="5800" dirty="0">
                <a:solidFill>
                  <a:srgbClr val="1F4E79"/>
                </a:solidFill>
              </a:rPr>
              <a:t>Talk on Blood Vessels</a:t>
            </a:r>
          </a:p>
          <a:p>
            <a:endParaRPr lang="en-US" sz="5800" dirty="0">
              <a:solidFill>
                <a:srgbClr val="1F4E79"/>
              </a:solidFill>
            </a:endParaRPr>
          </a:p>
          <a:p>
            <a:r>
              <a:rPr lang="en-US" sz="5800" dirty="0">
                <a:solidFill>
                  <a:srgbClr val="1F4E79"/>
                </a:solidFill>
              </a:rPr>
              <a:t>Tudor Grange School, </a:t>
            </a:r>
            <a:r>
              <a:rPr lang="en-US" sz="5800" dirty="0" err="1">
                <a:solidFill>
                  <a:srgbClr val="1F4E79"/>
                </a:solidFill>
              </a:rPr>
              <a:t>Solihull</a:t>
            </a:r>
            <a:endParaRPr lang="en-US" sz="5800" dirty="0">
              <a:solidFill>
                <a:srgbClr val="1F4E79"/>
              </a:solidFill>
            </a:endParaRPr>
          </a:p>
        </p:txBody>
      </p:sp>
    </p:spTree>
    <p:extLst>
      <p:ext uri="{BB962C8B-B14F-4D97-AF65-F5344CB8AC3E}">
        <p14:creationId xmlns:p14="http://schemas.microsoft.com/office/powerpoint/2010/main" val="95762893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February 2020</a:t>
            </a:r>
            <a:endParaRPr lang="en-US" dirty="0"/>
          </a:p>
        </p:txBody>
      </p:sp>
      <p:sp>
        <p:nvSpPr>
          <p:cNvPr id="3" name="Content Placeholder 2"/>
          <p:cNvSpPr>
            <a:spLocks noGrp="1"/>
          </p:cNvSpPr>
          <p:nvPr>
            <p:ph idx="1"/>
          </p:nvPr>
        </p:nvSpPr>
        <p:spPr>
          <a:xfrm>
            <a:off x="12046066" y="2664084"/>
            <a:ext cx="4521911" cy="6349729"/>
          </a:xfrm>
        </p:spPr>
        <p:txBody>
          <a:bodyPr/>
          <a:lstStyle/>
          <a:p>
            <a:pPr marL="0" indent="0">
              <a:buNone/>
            </a:pPr>
            <a:r>
              <a:rPr lang="en-US" dirty="0" smtClean="0"/>
              <a:t>Forestry Talk</a:t>
            </a:r>
          </a:p>
          <a:p>
            <a:pPr marL="0" indent="0">
              <a:buNone/>
            </a:pPr>
            <a:endParaRPr lang="en-US" dirty="0" smtClean="0"/>
          </a:p>
          <a:p>
            <a:pPr marL="0" indent="0">
              <a:buNone/>
            </a:pPr>
            <a:r>
              <a:rPr lang="en-GB" dirty="0"/>
              <a:t>The new Institute of Forest </a:t>
            </a:r>
            <a:r>
              <a:rPr lang="en-GB" dirty="0" smtClean="0"/>
              <a:t>Research,</a:t>
            </a:r>
          </a:p>
          <a:p>
            <a:pPr marL="0" indent="0">
              <a:buNone/>
            </a:pPr>
            <a:r>
              <a:rPr lang="en-GB" dirty="0" err="1" smtClean="0"/>
              <a:t>BiFoR</a:t>
            </a:r>
            <a:endParaRPr lang="en-US" dirty="0"/>
          </a:p>
          <a:p>
            <a:pPr marL="0" indent="0">
              <a:buNone/>
            </a:pPr>
            <a:r>
              <a:rPr lang="en-US" dirty="0" smtClean="0"/>
              <a:t>University of Birmingham</a:t>
            </a:r>
            <a:endParaRPr lang="en-US" dirty="0"/>
          </a:p>
        </p:txBody>
      </p:sp>
      <p:pic>
        <p:nvPicPr>
          <p:cNvPr id="4" name="Picture 3"/>
          <p:cNvPicPr>
            <a:picLocks noChangeAspect="1"/>
          </p:cNvPicPr>
          <p:nvPr/>
        </p:nvPicPr>
        <p:blipFill>
          <a:blip r:embed="rId2"/>
          <a:stretch>
            <a:fillRect/>
          </a:stretch>
        </p:blipFill>
        <p:spPr>
          <a:xfrm>
            <a:off x="1050170" y="2145661"/>
            <a:ext cx="10048684" cy="6687009"/>
          </a:xfrm>
          <a:prstGeom prst="rect">
            <a:avLst/>
          </a:prstGeom>
        </p:spPr>
      </p:pic>
    </p:spTree>
    <p:extLst>
      <p:ext uri="{BB962C8B-B14F-4D97-AF65-F5344CB8AC3E}">
        <p14:creationId xmlns:p14="http://schemas.microsoft.com/office/powerpoint/2010/main" val="155872767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029" y="409263"/>
            <a:ext cx="3718834" cy="1934340"/>
          </a:xfrm>
        </p:spPr>
        <p:txBody>
          <a:bodyPr/>
          <a:lstStyle/>
          <a:p>
            <a:r>
              <a:rPr lang="en-US" dirty="0" smtClean="0"/>
              <a:t>February 2020 </a:t>
            </a:r>
            <a:endParaRPr lang="en-US" dirty="0"/>
          </a:p>
        </p:txBody>
      </p:sp>
      <p:sp>
        <p:nvSpPr>
          <p:cNvPr id="3" name="Content Placeholder 2"/>
          <p:cNvSpPr>
            <a:spLocks noGrp="1"/>
          </p:cNvSpPr>
          <p:nvPr>
            <p:ph idx="1"/>
          </p:nvPr>
        </p:nvSpPr>
        <p:spPr>
          <a:xfrm>
            <a:off x="12581448" y="2375800"/>
            <a:ext cx="4530144" cy="6349729"/>
          </a:xfrm>
        </p:spPr>
        <p:txBody>
          <a:bodyPr>
            <a:normAutofit/>
          </a:bodyPr>
          <a:lstStyle/>
          <a:p>
            <a:pPr marL="0" indent="0">
              <a:buNone/>
            </a:pPr>
            <a:r>
              <a:rPr lang="en-US" dirty="0" smtClean="0"/>
              <a:t>Darwin Festival, </a:t>
            </a:r>
          </a:p>
          <a:p>
            <a:pPr marL="0" indent="0">
              <a:buNone/>
            </a:pPr>
            <a:r>
              <a:rPr lang="en-US" dirty="0" smtClean="0"/>
              <a:t>Shrewsbury</a:t>
            </a:r>
          </a:p>
          <a:p>
            <a:pPr marL="0" indent="0">
              <a:buNone/>
            </a:pPr>
            <a:endParaRPr lang="en-US" dirty="0"/>
          </a:p>
          <a:p>
            <a:pPr marL="0" indent="0">
              <a:buNone/>
            </a:pPr>
            <a:r>
              <a:rPr lang="en-US" dirty="0" smtClean="0"/>
              <a:t>Darwin’s Worms</a:t>
            </a:r>
          </a:p>
          <a:p>
            <a:pPr marL="0" indent="0">
              <a:buNone/>
            </a:pPr>
            <a:r>
              <a:rPr lang="en-US" dirty="0" smtClean="0"/>
              <a:t>Emma Sherlock</a:t>
            </a:r>
          </a:p>
          <a:p>
            <a:pPr marL="0" indent="0">
              <a:buNone/>
            </a:pPr>
            <a:r>
              <a:rPr lang="en-US" dirty="0" smtClean="0"/>
              <a:t>NHM</a:t>
            </a:r>
            <a:endParaRPr lang="en-US" dirty="0"/>
          </a:p>
        </p:txBody>
      </p:sp>
      <p:pic>
        <p:nvPicPr>
          <p:cNvPr id="5" name="Picture 4" descr="Emma Sherloc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6982" y="0"/>
            <a:ext cx="6659335" cy="10007600"/>
          </a:xfrm>
          <a:prstGeom prst="rect">
            <a:avLst/>
          </a:prstGeom>
        </p:spPr>
      </p:pic>
    </p:spTree>
    <p:extLst>
      <p:ext uri="{BB962C8B-B14F-4D97-AF65-F5344CB8AC3E}">
        <p14:creationId xmlns:p14="http://schemas.microsoft.com/office/powerpoint/2010/main" val="395995896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5123" y="6298508"/>
            <a:ext cx="4521906" cy="1934340"/>
          </a:xfrm>
        </p:spPr>
        <p:txBody>
          <a:bodyPr/>
          <a:lstStyle/>
          <a:p>
            <a:r>
              <a:rPr lang="en-US" dirty="0" smtClean="0"/>
              <a:t>COVID-19 Talk + Q&amp;A</a:t>
            </a:r>
            <a:endParaRPr lang="en-US" dirty="0"/>
          </a:p>
        </p:txBody>
      </p:sp>
      <p:sp>
        <p:nvSpPr>
          <p:cNvPr id="3" name="Content Placeholder 2"/>
          <p:cNvSpPr>
            <a:spLocks noGrp="1"/>
          </p:cNvSpPr>
          <p:nvPr>
            <p:ph idx="1"/>
          </p:nvPr>
        </p:nvSpPr>
        <p:spPr>
          <a:xfrm>
            <a:off x="13536892" y="1922779"/>
            <a:ext cx="4254221" cy="6349729"/>
          </a:xfrm>
        </p:spPr>
        <p:txBody>
          <a:bodyPr/>
          <a:lstStyle/>
          <a:p>
            <a:pPr marL="0" indent="0">
              <a:buNone/>
            </a:pPr>
            <a:r>
              <a:rPr lang="en-US" dirty="0" smtClean="0"/>
              <a:t>RSB Twitter Take-over</a:t>
            </a:r>
          </a:p>
          <a:p>
            <a:pPr marL="0" indent="0">
              <a:buNone/>
            </a:pPr>
            <a:endParaRPr lang="en-US" dirty="0"/>
          </a:p>
          <a:p>
            <a:pPr marL="0" indent="0">
              <a:buNone/>
            </a:pPr>
            <a:r>
              <a:rPr lang="en-US" dirty="0" smtClean="0"/>
              <a:t>Daniel Franklin</a:t>
            </a:r>
            <a:endParaRPr lang="en-US" dirty="0"/>
          </a:p>
        </p:txBody>
      </p:sp>
      <p:pic>
        <p:nvPicPr>
          <p:cNvPr id="4" name="Picture 3"/>
          <p:cNvPicPr>
            <a:picLocks noChangeAspect="1"/>
          </p:cNvPicPr>
          <p:nvPr/>
        </p:nvPicPr>
        <p:blipFill>
          <a:blip r:embed="rId2"/>
          <a:stretch>
            <a:fillRect/>
          </a:stretch>
        </p:blipFill>
        <p:spPr>
          <a:xfrm>
            <a:off x="3253468" y="0"/>
            <a:ext cx="10007501" cy="10007600"/>
          </a:xfrm>
          <a:prstGeom prst="rect">
            <a:avLst/>
          </a:prstGeom>
        </p:spPr>
      </p:pic>
      <p:sp>
        <p:nvSpPr>
          <p:cNvPr id="5" name="TextBox 4"/>
          <p:cNvSpPr txBox="1"/>
          <p:nvPr/>
        </p:nvSpPr>
        <p:spPr>
          <a:xfrm>
            <a:off x="514809" y="1091383"/>
            <a:ext cx="2532763" cy="1931241"/>
          </a:xfrm>
          <a:prstGeom prst="rect">
            <a:avLst/>
          </a:prstGeom>
          <a:noFill/>
        </p:spPr>
        <p:txBody>
          <a:bodyPr wrap="square" lIns="133159" tIns="66582" rIns="133159" bIns="66582" rtlCol="0">
            <a:spAutoFit/>
          </a:bodyPr>
          <a:lstStyle/>
          <a:p>
            <a:r>
              <a:rPr lang="en-US" sz="5800" dirty="0">
                <a:solidFill>
                  <a:srgbClr val="1F4E79"/>
                </a:solidFill>
              </a:rPr>
              <a:t>May </a:t>
            </a:r>
          </a:p>
          <a:p>
            <a:r>
              <a:rPr lang="en-US" sz="5800" dirty="0">
                <a:solidFill>
                  <a:srgbClr val="1F4E79"/>
                </a:solidFill>
              </a:rPr>
              <a:t>2020</a:t>
            </a:r>
          </a:p>
        </p:txBody>
      </p:sp>
    </p:spTree>
    <p:extLst>
      <p:ext uri="{BB962C8B-B14F-4D97-AF65-F5344CB8AC3E}">
        <p14:creationId xmlns:p14="http://schemas.microsoft.com/office/powerpoint/2010/main" val="56164195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May, June, July, August, Sept, Oct, Nov</a:t>
            </a:r>
          </a:p>
        </p:txBody>
      </p:sp>
      <p:sp>
        <p:nvSpPr>
          <p:cNvPr id="3" name="Content Placeholder 2"/>
          <p:cNvSpPr>
            <a:spLocks noGrp="1"/>
          </p:cNvSpPr>
          <p:nvPr>
            <p:ph idx="1"/>
          </p:nvPr>
        </p:nvSpPr>
        <p:spPr>
          <a:xfrm>
            <a:off x="13775758" y="3590711"/>
            <a:ext cx="3121684" cy="4090037"/>
          </a:xfrm>
        </p:spPr>
        <p:txBody>
          <a:bodyPr/>
          <a:lstStyle/>
          <a:p>
            <a:pPr marL="0" indent="0">
              <a:buNone/>
            </a:pPr>
            <a:r>
              <a:rPr lang="en-US" dirty="0" smtClean="0"/>
              <a:t>Virtual Quizzes</a:t>
            </a:r>
          </a:p>
          <a:p>
            <a:pPr marL="0" indent="0">
              <a:buNone/>
            </a:pPr>
            <a:endParaRPr lang="en-US" dirty="0" smtClean="0"/>
          </a:p>
          <a:p>
            <a:pPr marL="0" indent="0">
              <a:buNone/>
            </a:pPr>
            <a:r>
              <a:rPr lang="en-US" dirty="0" smtClean="0"/>
              <a:t>Jill &amp; Ben</a:t>
            </a:r>
          </a:p>
          <a:p>
            <a:pPr marL="0" indent="0">
              <a:buNone/>
            </a:pPr>
            <a:endParaRPr lang="en-US" dirty="0"/>
          </a:p>
        </p:txBody>
      </p:sp>
      <p:pic>
        <p:nvPicPr>
          <p:cNvPr id="4" name="Picture 3"/>
          <p:cNvPicPr>
            <a:picLocks noChangeAspect="1"/>
          </p:cNvPicPr>
          <p:nvPr/>
        </p:nvPicPr>
        <p:blipFill>
          <a:blip r:embed="rId2"/>
          <a:stretch>
            <a:fillRect/>
          </a:stretch>
        </p:blipFill>
        <p:spPr>
          <a:xfrm>
            <a:off x="3006368" y="2347462"/>
            <a:ext cx="9408761" cy="7195006"/>
          </a:xfrm>
          <a:prstGeom prst="rect">
            <a:avLst/>
          </a:prstGeom>
        </p:spPr>
      </p:pic>
    </p:spTree>
    <p:extLst>
      <p:ext uri="{BB962C8B-B14F-4D97-AF65-F5344CB8AC3E}">
        <p14:creationId xmlns:p14="http://schemas.microsoft.com/office/powerpoint/2010/main" val="281293794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53133" y="1905160"/>
            <a:ext cx="13082016" cy="5533947"/>
          </a:xfrm>
          <a:prstGeom prst="rect">
            <a:avLst/>
          </a:prstGeom>
        </p:spPr>
      </p:pic>
    </p:spTree>
    <p:extLst>
      <p:ext uri="{BB962C8B-B14F-4D97-AF65-F5344CB8AC3E}">
        <p14:creationId xmlns:p14="http://schemas.microsoft.com/office/powerpoint/2010/main" val="36592900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Introductions</a:t>
            </a:r>
            <a:endParaRPr lang="en-GB" dirty="0"/>
          </a:p>
        </p:txBody>
      </p:sp>
      <p:sp>
        <p:nvSpPr>
          <p:cNvPr id="8" name="Content Placeholder 7"/>
          <p:cNvSpPr>
            <a:spLocks noGrp="1"/>
          </p:cNvSpPr>
          <p:nvPr>
            <p:ph idx="1"/>
          </p:nvPr>
        </p:nvSpPr>
        <p:spPr/>
        <p:txBody>
          <a:bodyPr/>
          <a:lstStyle/>
          <a:p>
            <a:pPr marL="0" indent="0">
              <a:buNone/>
            </a:pPr>
            <a:r>
              <a:rPr lang="en-GB" b="1" dirty="0" smtClean="0"/>
              <a:t>Current West Midlands Committee Members </a:t>
            </a:r>
          </a:p>
          <a:p>
            <a:pPr marL="0" indent="0">
              <a:buNone/>
            </a:pPr>
            <a:r>
              <a:rPr lang="en-GB" sz="3200" b="1" dirty="0"/>
              <a:t>Chair: </a:t>
            </a:r>
            <a:r>
              <a:rPr lang="en-GB" sz="3200" dirty="0"/>
              <a:t>Dr Sue Howarth CBiol FRSB</a:t>
            </a:r>
            <a:endParaRPr lang="en-GB" sz="3200" b="1" dirty="0"/>
          </a:p>
          <a:p>
            <a:pPr marL="0" indent="0">
              <a:buNone/>
            </a:pPr>
            <a:r>
              <a:rPr lang="en-GB" sz="3200" b="1" dirty="0"/>
              <a:t>Treasurer: </a:t>
            </a:r>
            <a:r>
              <a:rPr lang="en-GB" sz="3200" dirty="0"/>
              <a:t>Lesley Payne </a:t>
            </a:r>
            <a:r>
              <a:rPr lang="en-GB" sz="3200" dirty="0" err="1"/>
              <a:t>CBiol</a:t>
            </a:r>
            <a:r>
              <a:rPr lang="en-GB" sz="3200" dirty="0"/>
              <a:t> MRSB</a:t>
            </a:r>
            <a:endParaRPr lang="en-GB" sz="3200" b="1" dirty="0"/>
          </a:p>
          <a:p>
            <a:pPr marL="0" indent="0">
              <a:buNone/>
            </a:pPr>
            <a:r>
              <a:rPr lang="en-GB" sz="3200" b="1" dirty="0"/>
              <a:t>External Communication Secretary: </a:t>
            </a:r>
            <a:r>
              <a:rPr lang="en-GB" sz="3200" dirty="0"/>
              <a:t>Lesley Payne </a:t>
            </a:r>
            <a:r>
              <a:rPr lang="en-GB" sz="3200" dirty="0" err="1"/>
              <a:t>CBiol</a:t>
            </a:r>
            <a:r>
              <a:rPr lang="en-GB" sz="3200" dirty="0"/>
              <a:t> MRSB</a:t>
            </a:r>
          </a:p>
          <a:p>
            <a:pPr marL="0" indent="0">
              <a:buNone/>
            </a:pPr>
            <a:r>
              <a:rPr lang="en-GB" sz="3200" b="1" dirty="0"/>
              <a:t>Meetings Secretary: </a:t>
            </a:r>
            <a:r>
              <a:rPr lang="en-GB" sz="3200" dirty="0"/>
              <a:t>Amelia Lakin AMRSB</a:t>
            </a:r>
          </a:p>
          <a:p>
            <a:pPr marL="0" indent="0">
              <a:buNone/>
            </a:pPr>
            <a:r>
              <a:rPr lang="en-GB" sz="3200" b="1" dirty="0"/>
              <a:t>Student Engagement Coordinator: </a:t>
            </a:r>
            <a:r>
              <a:rPr lang="en-GB" sz="3200" dirty="0"/>
              <a:t>Dr Phillip Young FRSB</a:t>
            </a:r>
          </a:p>
          <a:p>
            <a:pPr marL="0" indent="0">
              <a:buNone/>
            </a:pPr>
            <a:r>
              <a:rPr lang="en-GB" sz="3200" b="1" dirty="0"/>
              <a:t>Events Coordinators:</a:t>
            </a:r>
            <a:r>
              <a:rPr lang="en-GB" sz="3200" dirty="0"/>
              <a:t> Norma Broadbridge MBE FRSB, </a:t>
            </a:r>
          </a:p>
          <a:p>
            <a:pPr marL="0" indent="0">
              <a:buNone/>
            </a:pPr>
            <a:r>
              <a:rPr lang="en-GB" sz="3200" dirty="0"/>
              <a:t>Dr Caroline Day </a:t>
            </a:r>
            <a:r>
              <a:rPr lang="en-GB" sz="3200" dirty="0" err="1"/>
              <a:t>CBiol</a:t>
            </a:r>
            <a:r>
              <a:rPr lang="en-GB" sz="3200" dirty="0"/>
              <a:t> FRSB, Dr Daniel Franklin MRSB, Ben Glover, </a:t>
            </a:r>
          </a:p>
          <a:p>
            <a:pPr marL="0" indent="0">
              <a:buNone/>
            </a:pPr>
            <a:r>
              <a:rPr lang="en-GB" sz="3200" dirty="0"/>
              <a:t>Dr Jill Johnson MRSB, </a:t>
            </a:r>
            <a:r>
              <a:rPr lang="en-GB" sz="3200" dirty="0" err="1" smtClean="0"/>
              <a:t>Prof.</a:t>
            </a:r>
            <a:r>
              <a:rPr lang="en-GB" sz="3200" dirty="0" smtClean="0"/>
              <a:t> Luisa Orsini, Dr </a:t>
            </a:r>
            <a:r>
              <a:rPr lang="en-GB" sz="3200" dirty="0"/>
              <a:t>Sarah Williams MRSB </a:t>
            </a:r>
          </a:p>
        </p:txBody>
      </p:sp>
    </p:spTree>
    <p:extLst>
      <p:ext uri="{BB962C8B-B14F-4D97-AF65-F5344CB8AC3E}">
        <p14:creationId xmlns:p14="http://schemas.microsoft.com/office/powerpoint/2010/main" val="342891311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et the Committe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37" y="66452"/>
            <a:ext cx="17680991" cy="9043697"/>
          </a:xfrm>
          <a:prstGeom prst="rect">
            <a:avLst/>
          </a:prstGeom>
        </p:spPr>
      </p:pic>
    </p:spTree>
    <p:extLst>
      <p:ext uri="{BB962C8B-B14F-4D97-AF65-F5344CB8AC3E}">
        <p14:creationId xmlns:p14="http://schemas.microsoft.com/office/powerpoint/2010/main" val="297335446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Charter Lecture: 07 Oct 2020</a:t>
            </a:r>
            <a:endParaRPr lang="en-US" dirty="0"/>
          </a:p>
        </p:txBody>
      </p:sp>
      <p:pic>
        <p:nvPicPr>
          <p:cNvPr id="4" name="Picture 3"/>
          <p:cNvPicPr>
            <a:picLocks noChangeAspect="1"/>
          </p:cNvPicPr>
          <p:nvPr/>
        </p:nvPicPr>
        <p:blipFill>
          <a:blip r:embed="rId2"/>
          <a:stretch>
            <a:fillRect/>
          </a:stretch>
        </p:blipFill>
        <p:spPr>
          <a:xfrm>
            <a:off x="1359043" y="2203321"/>
            <a:ext cx="12602038" cy="6301081"/>
          </a:xfrm>
          <a:prstGeom prst="rect">
            <a:avLst/>
          </a:prstGeom>
        </p:spPr>
      </p:pic>
    </p:spTree>
    <p:extLst>
      <p:ext uri="{BB962C8B-B14F-4D97-AF65-F5344CB8AC3E}">
        <p14:creationId xmlns:p14="http://schemas.microsoft.com/office/powerpoint/2010/main" val="217476917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November Virtual Quiz</a:t>
            </a:r>
            <a:endParaRPr lang="en-US" dirty="0"/>
          </a:p>
        </p:txBody>
      </p:sp>
      <p:pic>
        <p:nvPicPr>
          <p:cNvPr id="4" name="Picture 3"/>
          <p:cNvPicPr>
            <a:picLocks noChangeAspect="1"/>
          </p:cNvPicPr>
          <p:nvPr/>
        </p:nvPicPr>
        <p:blipFill>
          <a:blip r:embed="rId2"/>
          <a:stretch>
            <a:fillRect/>
          </a:stretch>
        </p:blipFill>
        <p:spPr>
          <a:xfrm>
            <a:off x="1235494" y="2003580"/>
            <a:ext cx="11675418" cy="6708799"/>
          </a:xfrm>
          <a:prstGeom prst="rect">
            <a:avLst/>
          </a:prstGeom>
        </p:spPr>
      </p:pic>
    </p:spTree>
    <p:extLst>
      <p:ext uri="{BB962C8B-B14F-4D97-AF65-F5344CB8AC3E}">
        <p14:creationId xmlns:p14="http://schemas.microsoft.com/office/powerpoint/2010/main" val="20351059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649" y="3806906"/>
            <a:ext cx="15344835" cy="1934340"/>
          </a:xfrm>
        </p:spPr>
        <p:txBody>
          <a:bodyPr/>
          <a:lstStyle/>
          <a:p>
            <a:pPr algn="ctr"/>
            <a:r>
              <a:rPr lang="en-US" dirty="0" smtClean="0"/>
              <a:t>Online Committee Meetings</a:t>
            </a:r>
            <a:br>
              <a:rPr lang="en-US" dirty="0" smtClean="0"/>
            </a:br>
            <a:r>
              <a:rPr lang="en-US" dirty="0" smtClean="0"/>
              <a:t>April, June, September</a:t>
            </a:r>
            <a:endParaRPr lang="en-US" dirty="0"/>
          </a:p>
        </p:txBody>
      </p:sp>
    </p:spTree>
    <p:extLst>
      <p:ext uri="{BB962C8B-B14F-4D97-AF65-F5344CB8AC3E}">
        <p14:creationId xmlns:p14="http://schemas.microsoft.com/office/powerpoint/2010/main" val="119677653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November AGM &amp; Hedgehog Talk</a:t>
            </a:r>
            <a:endParaRPr lang="en-US" dirty="0"/>
          </a:p>
        </p:txBody>
      </p:sp>
      <p:pic>
        <p:nvPicPr>
          <p:cNvPr id="4" name="Picture 3"/>
          <p:cNvPicPr>
            <a:picLocks noChangeAspect="1"/>
          </p:cNvPicPr>
          <p:nvPr/>
        </p:nvPicPr>
        <p:blipFill>
          <a:blip r:embed="rId2"/>
          <a:stretch>
            <a:fillRect/>
          </a:stretch>
        </p:blipFill>
        <p:spPr>
          <a:xfrm>
            <a:off x="1379634" y="2244503"/>
            <a:ext cx="12602038" cy="6301081"/>
          </a:xfrm>
          <a:prstGeom prst="rect">
            <a:avLst/>
          </a:prstGeom>
        </p:spPr>
      </p:pic>
    </p:spTree>
    <p:extLst>
      <p:ext uri="{BB962C8B-B14F-4D97-AF65-F5344CB8AC3E}">
        <p14:creationId xmlns:p14="http://schemas.microsoft.com/office/powerpoint/2010/main" val="219565950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2366040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Agenda</a:t>
            </a:r>
            <a:endParaRPr lang="en-GB" dirty="0"/>
          </a:p>
        </p:txBody>
      </p:sp>
      <p:sp>
        <p:nvSpPr>
          <p:cNvPr id="3" name="TextBox 2"/>
          <p:cNvSpPr txBox="1"/>
          <p:nvPr/>
        </p:nvSpPr>
        <p:spPr>
          <a:xfrm>
            <a:off x="816717" y="2693218"/>
            <a:ext cx="16532468" cy="6185999"/>
          </a:xfrm>
          <a:prstGeom prst="rect">
            <a:avLst/>
          </a:prstGeom>
          <a:noFill/>
        </p:spPr>
        <p:txBody>
          <a:bodyPr wrap="square" lIns="91137" tIns="45566" rIns="91137" bIns="45566" rtlCol="0">
            <a:spAutoFit/>
          </a:bodyPr>
          <a:lstStyle/>
          <a:p>
            <a:r>
              <a:rPr lang="en-US" sz="3600" dirty="0">
                <a:solidFill>
                  <a:srgbClr val="2E75B6"/>
                </a:solidFill>
              </a:rPr>
              <a:t>1.Introduction </a:t>
            </a:r>
            <a:r>
              <a:rPr lang="en-US" sz="3600" dirty="0">
                <a:solidFill>
                  <a:schemeClr val="accent1">
                    <a:lumMod val="75000"/>
                  </a:schemeClr>
                </a:solidFill>
              </a:rPr>
              <a:t>and welcome</a:t>
            </a:r>
          </a:p>
          <a:p>
            <a:r>
              <a:rPr lang="en-US" sz="3600" dirty="0">
                <a:solidFill>
                  <a:srgbClr val="2E75B6"/>
                </a:solidFill>
              </a:rPr>
              <a:t>2.Attendance and apologies for absence</a:t>
            </a:r>
          </a:p>
          <a:p>
            <a:r>
              <a:rPr lang="en-US" sz="3600" dirty="0">
                <a:solidFill>
                  <a:srgbClr val="2E75B6"/>
                </a:solidFill>
              </a:rPr>
              <a:t>3.Minutes of the AGM of 05.11.19</a:t>
            </a:r>
          </a:p>
          <a:p>
            <a:r>
              <a:rPr lang="en-US" sz="3600" dirty="0">
                <a:solidFill>
                  <a:schemeClr val="accent1">
                    <a:lumMod val="75000"/>
                  </a:schemeClr>
                </a:solidFill>
              </a:rPr>
              <a:t>4.Review of committee roles</a:t>
            </a:r>
          </a:p>
          <a:p>
            <a:r>
              <a:rPr lang="en-US" sz="3600" dirty="0">
                <a:solidFill>
                  <a:schemeClr val="accent1">
                    <a:lumMod val="75000"/>
                  </a:schemeClr>
                </a:solidFill>
              </a:rPr>
              <a:t>5.Election of Committee for 2020/21</a:t>
            </a:r>
          </a:p>
          <a:p>
            <a:r>
              <a:rPr lang="en-US" sz="3600" dirty="0">
                <a:solidFill>
                  <a:schemeClr val="accent1">
                    <a:lumMod val="75000"/>
                  </a:schemeClr>
                </a:solidFill>
              </a:rPr>
              <a:t>6.Branch Annual Report, including events 2019/20; questions</a:t>
            </a:r>
          </a:p>
          <a:p>
            <a:r>
              <a:rPr lang="en-US" sz="3600" b="1" dirty="0">
                <a:solidFill>
                  <a:srgbClr val="003D7D"/>
                </a:solidFill>
              </a:rPr>
              <a:t>7.Branch Treasurer’s Report; questions</a:t>
            </a:r>
          </a:p>
          <a:p>
            <a:r>
              <a:rPr lang="en-US" sz="3600" dirty="0">
                <a:solidFill>
                  <a:srgbClr val="003D7D"/>
                </a:solidFill>
              </a:rPr>
              <a:t>8.Future </a:t>
            </a:r>
            <a:r>
              <a:rPr lang="en-US" sz="3600" dirty="0" smtClean="0">
                <a:solidFill>
                  <a:srgbClr val="003D7D"/>
                </a:solidFill>
              </a:rPr>
              <a:t>events</a:t>
            </a:r>
          </a:p>
          <a:p>
            <a:r>
              <a:rPr lang="en-US" sz="3600" dirty="0" smtClean="0">
                <a:solidFill>
                  <a:srgbClr val="003D7D"/>
                </a:solidFill>
              </a:rPr>
              <a:t>9. Prof. Nigel Brown (5 min)</a:t>
            </a:r>
            <a:endParaRPr lang="en-US" sz="3600" dirty="0">
              <a:solidFill>
                <a:srgbClr val="003D7D"/>
              </a:solidFill>
            </a:endParaRPr>
          </a:p>
          <a:p>
            <a:endParaRPr lang="en-US" sz="3600" dirty="0">
              <a:solidFill>
                <a:srgbClr val="003D7D"/>
              </a:solidFill>
            </a:endParaRPr>
          </a:p>
          <a:p>
            <a:r>
              <a:rPr lang="en-US" sz="3600" dirty="0">
                <a:solidFill>
                  <a:srgbClr val="003D7D"/>
                </a:solidFill>
              </a:rPr>
              <a:t>AOB</a:t>
            </a:r>
          </a:p>
        </p:txBody>
      </p:sp>
    </p:spTree>
    <p:extLst>
      <p:ext uri="{BB962C8B-B14F-4D97-AF65-F5344CB8AC3E}">
        <p14:creationId xmlns:p14="http://schemas.microsoft.com/office/powerpoint/2010/main" val="330712029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Branch Treasurer’s Report</a:t>
            </a:r>
            <a:endParaRPr lang="en-US" dirty="0"/>
          </a:p>
        </p:txBody>
      </p:sp>
    </p:spTree>
    <p:extLst>
      <p:ext uri="{BB962C8B-B14F-4D97-AF65-F5344CB8AC3E}">
        <p14:creationId xmlns:p14="http://schemas.microsoft.com/office/powerpoint/2010/main" val="115811947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022" y="1020605"/>
            <a:ext cx="5714927" cy="923330"/>
          </a:xfrm>
          <a:prstGeom prst="rect">
            <a:avLst/>
          </a:prstGeom>
          <a:noFill/>
        </p:spPr>
        <p:txBody>
          <a:bodyPr wrap="square" lIns="91137" tIns="45566" rIns="91137" bIns="45566" rtlCol="0">
            <a:spAutoFit/>
          </a:bodyPr>
          <a:lstStyle/>
          <a:p>
            <a:r>
              <a:rPr lang="en-US" sz="5400" dirty="0">
                <a:solidFill>
                  <a:srgbClr val="003D7D"/>
                </a:solidFill>
              </a:rPr>
              <a:t>Questions</a:t>
            </a:r>
          </a:p>
        </p:txBody>
      </p:sp>
    </p:spTree>
    <p:extLst>
      <p:ext uri="{BB962C8B-B14F-4D97-AF65-F5344CB8AC3E}">
        <p14:creationId xmlns:p14="http://schemas.microsoft.com/office/powerpoint/2010/main" val="142197213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Agenda</a:t>
            </a:r>
            <a:endParaRPr lang="en-GB" dirty="0"/>
          </a:p>
        </p:txBody>
      </p:sp>
      <p:sp>
        <p:nvSpPr>
          <p:cNvPr id="3" name="TextBox 2"/>
          <p:cNvSpPr txBox="1"/>
          <p:nvPr/>
        </p:nvSpPr>
        <p:spPr>
          <a:xfrm>
            <a:off x="816717" y="2693218"/>
            <a:ext cx="16532468" cy="6185999"/>
          </a:xfrm>
          <a:prstGeom prst="rect">
            <a:avLst/>
          </a:prstGeom>
          <a:noFill/>
        </p:spPr>
        <p:txBody>
          <a:bodyPr wrap="square" lIns="91137" tIns="45566" rIns="91137" bIns="45566" rtlCol="0">
            <a:spAutoFit/>
          </a:bodyPr>
          <a:lstStyle/>
          <a:p>
            <a:r>
              <a:rPr lang="en-US" sz="3600" dirty="0">
                <a:solidFill>
                  <a:srgbClr val="2E75B6"/>
                </a:solidFill>
              </a:rPr>
              <a:t>1.Introduction </a:t>
            </a:r>
            <a:r>
              <a:rPr lang="en-US" sz="3600" dirty="0">
                <a:solidFill>
                  <a:schemeClr val="accent1">
                    <a:lumMod val="75000"/>
                  </a:schemeClr>
                </a:solidFill>
              </a:rPr>
              <a:t>and welcome</a:t>
            </a:r>
          </a:p>
          <a:p>
            <a:r>
              <a:rPr lang="en-US" sz="3600" dirty="0">
                <a:solidFill>
                  <a:srgbClr val="2E75B6"/>
                </a:solidFill>
              </a:rPr>
              <a:t>2.Attendance and apologies for absence</a:t>
            </a:r>
          </a:p>
          <a:p>
            <a:r>
              <a:rPr lang="en-US" sz="3600" dirty="0">
                <a:solidFill>
                  <a:srgbClr val="2E75B6"/>
                </a:solidFill>
              </a:rPr>
              <a:t>3.Minutes of the AGM of 05.11.19</a:t>
            </a:r>
          </a:p>
          <a:p>
            <a:r>
              <a:rPr lang="en-US" sz="3600" dirty="0">
                <a:solidFill>
                  <a:schemeClr val="accent1">
                    <a:lumMod val="75000"/>
                  </a:schemeClr>
                </a:solidFill>
              </a:rPr>
              <a:t>4.Review of committee roles</a:t>
            </a:r>
          </a:p>
          <a:p>
            <a:r>
              <a:rPr lang="en-US" sz="3600" dirty="0">
                <a:solidFill>
                  <a:schemeClr val="accent1">
                    <a:lumMod val="75000"/>
                  </a:schemeClr>
                </a:solidFill>
              </a:rPr>
              <a:t>5.Election of Committee for 2020/21</a:t>
            </a:r>
          </a:p>
          <a:p>
            <a:r>
              <a:rPr lang="en-US" sz="3600" dirty="0">
                <a:solidFill>
                  <a:schemeClr val="accent1">
                    <a:lumMod val="75000"/>
                  </a:schemeClr>
                </a:solidFill>
              </a:rPr>
              <a:t>6.Branch Annual Report, including events 2019/20; questions</a:t>
            </a:r>
          </a:p>
          <a:p>
            <a:r>
              <a:rPr lang="en-US" sz="3600" dirty="0">
                <a:solidFill>
                  <a:schemeClr val="accent1">
                    <a:lumMod val="75000"/>
                  </a:schemeClr>
                </a:solidFill>
              </a:rPr>
              <a:t>7.Branch Treasurer’s Report; questions</a:t>
            </a:r>
          </a:p>
          <a:p>
            <a:r>
              <a:rPr lang="en-US" sz="3600" b="1" dirty="0">
                <a:solidFill>
                  <a:srgbClr val="003D7D"/>
                </a:solidFill>
              </a:rPr>
              <a:t>8.Future </a:t>
            </a:r>
            <a:r>
              <a:rPr lang="en-US" sz="3600" b="1" dirty="0" smtClean="0">
                <a:solidFill>
                  <a:srgbClr val="003D7D"/>
                </a:solidFill>
              </a:rPr>
              <a:t>events</a:t>
            </a:r>
          </a:p>
          <a:p>
            <a:r>
              <a:rPr lang="en-US" sz="3600" dirty="0" smtClean="0">
                <a:solidFill>
                  <a:srgbClr val="003D7D"/>
                </a:solidFill>
              </a:rPr>
              <a:t>9. Prof. Nigel Brown (5 min)</a:t>
            </a:r>
            <a:endParaRPr lang="en-US" sz="3600" dirty="0">
              <a:solidFill>
                <a:srgbClr val="003D7D"/>
              </a:solidFill>
            </a:endParaRPr>
          </a:p>
          <a:p>
            <a:endParaRPr lang="en-US" sz="3600" dirty="0">
              <a:solidFill>
                <a:srgbClr val="003D7D"/>
              </a:solidFill>
            </a:endParaRPr>
          </a:p>
          <a:p>
            <a:r>
              <a:rPr lang="en-US" sz="3600" dirty="0">
                <a:solidFill>
                  <a:srgbClr val="003D7D"/>
                </a:solidFill>
              </a:rPr>
              <a:t>AOB</a:t>
            </a:r>
          </a:p>
        </p:txBody>
      </p:sp>
    </p:spTree>
    <p:extLst>
      <p:ext uri="{BB962C8B-B14F-4D97-AF65-F5344CB8AC3E}">
        <p14:creationId xmlns:p14="http://schemas.microsoft.com/office/powerpoint/2010/main" val="10916126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RSB Ambassadors, West Midlands</a:t>
            </a:r>
            <a:endParaRPr lang="en-GB" dirty="0"/>
          </a:p>
        </p:txBody>
      </p:sp>
      <p:sp>
        <p:nvSpPr>
          <p:cNvPr id="5" name="Content Placeholder 4"/>
          <p:cNvSpPr>
            <a:spLocks noGrp="1"/>
          </p:cNvSpPr>
          <p:nvPr>
            <p:ph idx="1"/>
          </p:nvPr>
        </p:nvSpPr>
        <p:spPr>
          <a:xfrm>
            <a:off x="1029177" y="7708291"/>
            <a:ext cx="16414699" cy="963533"/>
          </a:xfrm>
        </p:spPr>
        <p:txBody>
          <a:bodyPr>
            <a:normAutofit/>
          </a:bodyPr>
          <a:lstStyle/>
          <a:p>
            <a:pPr marL="0" indent="0">
              <a:buNone/>
            </a:pPr>
            <a:r>
              <a:rPr lang="en-GB" dirty="0" smtClean="0"/>
              <a:t>               Dr Sarah Williams                  Dr </a:t>
            </a:r>
            <a:r>
              <a:rPr lang="en-GB" dirty="0"/>
              <a:t>Ashok Patel </a:t>
            </a:r>
          </a:p>
          <a:p>
            <a:endParaRPr lang="en-GB" dirty="0"/>
          </a:p>
        </p:txBody>
      </p:sp>
      <p:pic>
        <p:nvPicPr>
          <p:cNvPr id="2" name="Picture 1"/>
          <p:cNvPicPr>
            <a:picLocks noChangeAspect="1"/>
          </p:cNvPicPr>
          <p:nvPr/>
        </p:nvPicPr>
        <p:blipFill>
          <a:blip r:embed="rId2"/>
          <a:stretch>
            <a:fillRect/>
          </a:stretch>
        </p:blipFill>
        <p:spPr>
          <a:xfrm>
            <a:off x="8977612" y="2266714"/>
            <a:ext cx="5080000" cy="5080000"/>
          </a:xfrm>
          <a:prstGeom prst="rect">
            <a:avLst/>
          </a:prstGeom>
        </p:spPr>
      </p:pic>
      <p:pic>
        <p:nvPicPr>
          <p:cNvPr id="3" name="Picture 2"/>
          <p:cNvPicPr>
            <a:picLocks noChangeAspect="1"/>
          </p:cNvPicPr>
          <p:nvPr/>
        </p:nvPicPr>
        <p:blipFill>
          <a:blip r:embed="rId3"/>
          <a:stretch>
            <a:fillRect/>
          </a:stretch>
        </p:blipFill>
        <p:spPr>
          <a:xfrm>
            <a:off x="2846519" y="2222917"/>
            <a:ext cx="5080000" cy="5080000"/>
          </a:xfrm>
          <a:prstGeom prst="rect">
            <a:avLst/>
          </a:prstGeom>
        </p:spPr>
      </p:pic>
    </p:spTree>
    <p:extLst>
      <p:ext uri="{BB962C8B-B14F-4D97-AF65-F5344CB8AC3E}">
        <p14:creationId xmlns:p14="http://schemas.microsoft.com/office/powerpoint/2010/main" val="242474990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672" y="583614"/>
            <a:ext cx="15344835" cy="1934340"/>
          </a:xfrm>
        </p:spPr>
        <p:txBody>
          <a:bodyPr/>
          <a:lstStyle/>
          <a:p>
            <a:r>
              <a:rPr lang="en-US" dirty="0" smtClean="0"/>
              <a:t>December Quiz. No. 8 in our series</a:t>
            </a:r>
            <a:endParaRPr lang="en-US" dirty="0"/>
          </a:p>
        </p:txBody>
      </p:sp>
      <p:pic>
        <p:nvPicPr>
          <p:cNvPr id="4" name="Picture 3"/>
          <p:cNvPicPr>
            <a:picLocks noChangeAspect="1"/>
          </p:cNvPicPr>
          <p:nvPr/>
        </p:nvPicPr>
        <p:blipFill>
          <a:blip r:embed="rId2"/>
          <a:stretch>
            <a:fillRect/>
          </a:stretch>
        </p:blipFill>
        <p:spPr>
          <a:xfrm>
            <a:off x="3783291" y="2462534"/>
            <a:ext cx="8118034" cy="6080751"/>
          </a:xfrm>
          <a:prstGeom prst="rect">
            <a:avLst/>
          </a:prstGeom>
        </p:spPr>
      </p:pic>
    </p:spTree>
    <p:extLst>
      <p:ext uri="{BB962C8B-B14F-4D97-AF65-F5344CB8AC3E}">
        <p14:creationId xmlns:p14="http://schemas.microsoft.com/office/powerpoint/2010/main" val="94078332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Pioneers of Biology series</a:t>
            </a:r>
            <a:endParaRPr lang="en-GB" dirty="0"/>
          </a:p>
        </p:txBody>
      </p:sp>
      <p:sp>
        <p:nvSpPr>
          <p:cNvPr id="3" name="Content Placeholder 2"/>
          <p:cNvSpPr>
            <a:spLocks noGrp="1"/>
          </p:cNvSpPr>
          <p:nvPr>
            <p:ph idx="1"/>
          </p:nvPr>
        </p:nvSpPr>
        <p:spPr/>
        <p:txBody>
          <a:bodyPr/>
          <a:lstStyle/>
          <a:p>
            <a:pPr marL="0" indent="0">
              <a:buNone/>
            </a:pPr>
            <a:r>
              <a:rPr lang="en-GB" dirty="0"/>
              <a:t>Frank </a:t>
            </a:r>
            <a:r>
              <a:rPr lang="en-GB" dirty="0" smtClean="0"/>
              <a:t>Pantridge – Developed </a:t>
            </a:r>
            <a:r>
              <a:rPr lang="en-GB" dirty="0"/>
              <a:t>the portable </a:t>
            </a:r>
            <a:r>
              <a:rPr lang="en-GB" dirty="0" smtClean="0"/>
              <a:t>defibrillator</a:t>
            </a:r>
          </a:p>
          <a:p>
            <a:pPr marL="0" indent="0">
              <a:buNone/>
            </a:pPr>
            <a:r>
              <a:rPr lang="en-GB" dirty="0" smtClean="0">
                <a:solidFill>
                  <a:srgbClr val="284E36"/>
                </a:solidFill>
              </a:rPr>
              <a:t>19</a:t>
            </a:r>
            <a:r>
              <a:rPr lang="en-GB" baseline="30000" dirty="0" smtClean="0">
                <a:solidFill>
                  <a:srgbClr val="284E36"/>
                </a:solidFill>
              </a:rPr>
              <a:t>th</a:t>
            </a:r>
            <a:r>
              <a:rPr lang="en-GB" dirty="0" smtClean="0">
                <a:solidFill>
                  <a:srgbClr val="284E36"/>
                </a:solidFill>
              </a:rPr>
              <a:t> February in Northern Ireland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0163" y="4132159"/>
            <a:ext cx="5846049" cy="4384579"/>
          </a:xfrm>
          <a:prstGeom prst="rect">
            <a:avLst/>
          </a:prstGeom>
          <a:ln>
            <a:solidFill>
              <a:srgbClr val="003D7D"/>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2709117" y="4666810"/>
            <a:ext cx="4688528" cy="3516361"/>
          </a:xfrm>
          <a:prstGeom prst="rect">
            <a:avLst/>
          </a:prstGeom>
          <a:ln>
            <a:solidFill>
              <a:srgbClr val="003D7D"/>
            </a:solid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685" y="4168131"/>
            <a:ext cx="5805769" cy="4354368"/>
          </a:xfrm>
          <a:prstGeom prst="rect">
            <a:avLst/>
          </a:prstGeom>
          <a:ln>
            <a:solidFill>
              <a:srgbClr val="003D7D"/>
            </a:solidFill>
          </a:ln>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33911" y="418163"/>
            <a:ext cx="5203238" cy="1406077"/>
          </a:xfrm>
          <a:prstGeom prst="rect">
            <a:avLst/>
          </a:prstGeom>
        </p:spPr>
      </p:pic>
    </p:spTree>
    <p:extLst>
      <p:ext uri="{BB962C8B-B14F-4D97-AF65-F5344CB8AC3E}">
        <p14:creationId xmlns:p14="http://schemas.microsoft.com/office/powerpoint/2010/main" val="376897416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Pioneers of Biology series</a:t>
            </a:r>
            <a:endParaRPr lang="en-GB" dirty="0"/>
          </a:p>
        </p:txBody>
      </p:sp>
      <p:sp>
        <p:nvSpPr>
          <p:cNvPr id="3" name="Content Placeholder 2"/>
          <p:cNvSpPr>
            <a:spLocks noGrp="1"/>
          </p:cNvSpPr>
          <p:nvPr>
            <p:ph idx="1"/>
          </p:nvPr>
        </p:nvSpPr>
        <p:spPr>
          <a:xfrm>
            <a:off x="10501698" y="2664071"/>
            <a:ext cx="6906286" cy="6349729"/>
          </a:xfrm>
        </p:spPr>
        <p:txBody>
          <a:bodyPr>
            <a:normAutofit fontScale="92500" lnSpcReduction="10000"/>
          </a:bodyPr>
          <a:lstStyle/>
          <a:p>
            <a:pPr marL="0" indent="0">
              <a:buNone/>
            </a:pPr>
            <a:r>
              <a:rPr lang="en-GB" b="1" dirty="0" smtClean="0"/>
              <a:t>Maurice Wilkins </a:t>
            </a:r>
          </a:p>
          <a:p>
            <a:pPr marL="0" indent="0">
              <a:buNone/>
            </a:pPr>
            <a:r>
              <a:rPr lang="en-GB" dirty="0" smtClean="0"/>
              <a:t>Produced </a:t>
            </a:r>
            <a:r>
              <a:rPr lang="en-GB" dirty="0"/>
              <a:t>the first clear X-ray images of </a:t>
            </a:r>
            <a:r>
              <a:rPr lang="en-GB" dirty="0" smtClean="0"/>
              <a:t>DNA</a:t>
            </a:r>
          </a:p>
          <a:p>
            <a:pPr marL="0" indent="0">
              <a:buNone/>
            </a:pPr>
            <a:endParaRPr lang="en-GB" sz="1300" dirty="0" smtClean="0"/>
          </a:p>
          <a:p>
            <a:pPr marL="0" indent="0">
              <a:buNone/>
            </a:pPr>
            <a:r>
              <a:rPr lang="en-GB" dirty="0"/>
              <a:t>S</a:t>
            </a:r>
            <a:r>
              <a:rPr lang="en-GB" dirty="0" smtClean="0"/>
              <a:t>hared the 1962 Nobel Prize for Physiology with Watson &amp; Crick</a:t>
            </a:r>
          </a:p>
          <a:p>
            <a:pPr marL="0" indent="0">
              <a:buNone/>
            </a:pPr>
            <a:endParaRPr lang="en-GB" sz="1300" dirty="0" smtClean="0"/>
          </a:p>
          <a:p>
            <a:pPr marL="0" indent="0">
              <a:buNone/>
            </a:pPr>
            <a:r>
              <a:rPr lang="en-GB" dirty="0" smtClean="0">
                <a:solidFill>
                  <a:srgbClr val="284E36"/>
                </a:solidFill>
              </a:rPr>
              <a:t>Speaker: Sir Paul Nurse</a:t>
            </a:r>
          </a:p>
          <a:p>
            <a:pPr marL="0" indent="0">
              <a:buNone/>
            </a:pPr>
            <a:endParaRPr lang="en-GB" sz="1300" dirty="0">
              <a:solidFill>
                <a:srgbClr val="284E36"/>
              </a:solidFill>
            </a:endParaRPr>
          </a:p>
          <a:p>
            <a:pPr marL="0" indent="0">
              <a:buNone/>
            </a:pPr>
            <a:r>
              <a:rPr lang="en-GB" dirty="0" smtClean="0">
                <a:solidFill>
                  <a:srgbClr val="284E36"/>
                </a:solidFill>
              </a:rPr>
              <a:t>Venue: University of Birmingham</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3911" y="418161"/>
            <a:ext cx="5203238" cy="1406077"/>
          </a:xfrm>
          <a:prstGeom prst="rect">
            <a:avLst/>
          </a:prstGeom>
        </p:spPr>
      </p:pic>
      <p:pic>
        <p:nvPicPr>
          <p:cNvPr id="8" name="Picture 7"/>
          <p:cNvPicPr>
            <a:picLocks noChangeAspect="1"/>
          </p:cNvPicPr>
          <p:nvPr/>
        </p:nvPicPr>
        <p:blipFill>
          <a:blip r:embed="rId4"/>
          <a:stretch>
            <a:fillRect/>
          </a:stretch>
        </p:blipFill>
        <p:spPr>
          <a:xfrm>
            <a:off x="1338408" y="2298038"/>
            <a:ext cx="8726987" cy="6371097"/>
          </a:xfrm>
          <a:prstGeom prst="rect">
            <a:avLst/>
          </a:prstGeom>
        </p:spPr>
      </p:pic>
    </p:spTree>
    <p:extLst>
      <p:ext uri="{BB962C8B-B14F-4D97-AF65-F5344CB8AC3E}">
        <p14:creationId xmlns:p14="http://schemas.microsoft.com/office/powerpoint/2010/main" val="428970498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Photography Competition</a:t>
            </a:r>
            <a:endParaRPr lang="en-US" dirty="0"/>
          </a:p>
        </p:txBody>
      </p:sp>
      <p:pic>
        <p:nvPicPr>
          <p:cNvPr id="3" name="Picture 2"/>
          <p:cNvPicPr>
            <a:picLocks noChangeAspect="1"/>
          </p:cNvPicPr>
          <p:nvPr/>
        </p:nvPicPr>
        <p:blipFill>
          <a:blip r:embed="rId2"/>
          <a:stretch>
            <a:fillRect/>
          </a:stretch>
        </p:blipFill>
        <p:spPr>
          <a:xfrm>
            <a:off x="1363109" y="2065866"/>
            <a:ext cx="9169812" cy="6874933"/>
          </a:xfrm>
          <a:prstGeom prst="rect">
            <a:avLst/>
          </a:prstGeom>
        </p:spPr>
      </p:pic>
    </p:spTree>
    <p:extLst>
      <p:ext uri="{BB962C8B-B14F-4D97-AF65-F5344CB8AC3E}">
        <p14:creationId xmlns:p14="http://schemas.microsoft.com/office/powerpoint/2010/main" val="114415649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Photography Competition</a:t>
            </a:r>
            <a:endParaRPr lang="en-US" dirty="0"/>
          </a:p>
        </p:txBody>
      </p:sp>
      <p:pic>
        <p:nvPicPr>
          <p:cNvPr id="3" name="Picture 2"/>
          <p:cNvPicPr>
            <a:picLocks noChangeAspect="1"/>
          </p:cNvPicPr>
          <p:nvPr/>
        </p:nvPicPr>
        <p:blipFill>
          <a:blip r:embed="rId2"/>
          <a:stretch>
            <a:fillRect/>
          </a:stretch>
        </p:blipFill>
        <p:spPr>
          <a:xfrm>
            <a:off x="1363109" y="2065866"/>
            <a:ext cx="9169812" cy="6874933"/>
          </a:xfrm>
          <a:prstGeom prst="rect">
            <a:avLst/>
          </a:prstGeom>
        </p:spPr>
      </p:pic>
      <p:sp>
        <p:nvSpPr>
          <p:cNvPr id="4" name="TextBox 3"/>
          <p:cNvSpPr txBox="1"/>
          <p:nvPr/>
        </p:nvSpPr>
        <p:spPr>
          <a:xfrm>
            <a:off x="10820721" y="2760133"/>
            <a:ext cx="5892976" cy="2246769"/>
          </a:xfrm>
          <a:prstGeom prst="rect">
            <a:avLst/>
          </a:prstGeom>
          <a:noFill/>
        </p:spPr>
        <p:txBody>
          <a:bodyPr wrap="square" rtlCol="0">
            <a:spAutoFit/>
          </a:bodyPr>
          <a:lstStyle/>
          <a:p>
            <a:r>
              <a:rPr lang="en-US" sz="4000" dirty="0" smtClean="0"/>
              <a:t>Eye of </a:t>
            </a:r>
            <a:r>
              <a:rPr lang="en-US" sz="4000" dirty="0"/>
              <a:t>a </a:t>
            </a:r>
            <a:r>
              <a:rPr lang="en-US" sz="4000" dirty="0" smtClean="0"/>
              <a:t>greenfly</a:t>
            </a:r>
          </a:p>
          <a:p>
            <a:endParaRPr lang="en-US" sz="4000" dirty="0"/>
          </a:p>
          <a:p>
            <a:r>
              <a:rPr lang="en-US" sz="2000" dirty="0" smtClean="0"/>
              <a:t>https</a:t>
            </a:r>
            <a:r>
              <a:rPr lang="en-US" sz="2000" dirty="0"/>
              <a:t>://</a:t>
            </a:r>
            <a:r>
              <a:rPr lang="en-US" sz="2000" dirty="0" err="1"/>
              <a:t>medium.com</a:t>
            </a:r>
            <a:r>
              <a:rPr lang="en-US" sz="2000" dirty="0"/>
              <a:t>/vantage/biology-s-most-stunning-and-strange-images-of-the-year-7eaa55a03a3b</a:t>
            </a:r>
          </a:p>
        </p:txBody>
      </p:sp>
    </p:spTree>
    <p:extLst>
      <p:ext uri="{BB962C8B-B14F-4D97-AF65-F5344CB8AC3E}">
        <p14:creationId xmlns:p14="http://schemas.microsoft.com/office/powerpoint/2010/main" val="304364879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Darwin Festival Feb 2021</a:t>
            </a:r>
            <a:endParaRPr lang="en-US" dirty="0"/>
          </a:p>
        </p:txBody>
      </p:sp>
      <p:sp>
        <p:nvSpPr>
          <p:cNvPr id="3" name="Content Placeholder 2"/>
          <p:cNvSpPr>
            <a:spLocks noGrp="1"/>
          </p:cNvSpPr>
          <p:nvPr>
            <p:ph idx="1"/>
          </p:nvPr>
        </p:nvSpPr>
        <p:spPr>
          <a:xfrm>
            <a:off x="4268030" y="7909704"/>
            <a:ext cx="6396482" cy="852285"/>
          </a:xfrm>
        </p:spPr>
        <p:txBody>
          <a:bodyPr/>
          <a:lstStyle/>
          <a:p>
            <a:pPr marL="0" indent="0">
              <a:buNone/>
            </a:pPr>
            <a:r>
              <a:rPr lang="en-US" dirty="0" smtClean="0"/>
              <a:t>Search is on for speaker</a:t>
            </a:r>
            <a:endParaRPr lang="en-US" dirty="0"/>
          </a:p>
        </p:txBody>
      </p:sp>
      <p:pic>
        <p:nvPicPr>
          <p:cNvPr id="4" name="Picture 3"/>
          <p:cNvPicPr>
            <a:picLocks noChangeAspect="1"/>
          </p:cNvPicPr>
          <p:nvPr/>
        </p:nvPicPr>
        <p:blipFill>
          <a:blip r:embed="rId2"/>
          <a:stretch>
            <a:fillRect/>
          </a:stretch>
        </p:blipFill>
        <p:spPr>
          <a:xfrm>
            <a:off x="2210937" y="2068022"/>
            <a:ext cx="10337120" cy="5788845"/>
          </a:xfrm>
          <a:prstGeom prst="rect">
            <a:avLst/>
          </a:prstGeom>
        </p:spPr>
      </p:pic>
    </p:spTree>
    <p:extLst>
      <p:ext uri="{BB962C8B-B14F-4D97-AF65-F5344CB8AC3E}">
        <p14:creationId xmlns:p14="http://schemas.microsoft.com/office/powerpoint/2010/main" val="212947256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 to Slimbridge, WWT</a:t>
            </a:r>
            <a:endParaRPr lang="en-US" dirty="0"/>
          </a:p>
        </p:txBody>
      </p:sp>
      <p:pic>
        <p:nvPicPr>
          <p:cNvPr id="5" name="Picture 4"/>
          <p:cNvPicPr>
            <a:picLocks noChangeAspect="1"/>
          </p:cNvPicPr>
          <p:nvPr/>
        </p:nvPicPr>
        <p:blipFill>
          <a:blip r:embed="rId2"/>
          <a:stretch>
            <a:fillRect/>
          </a:stretch>
        </p:blipFill>
        <p:spPr>
          <a:xfrm>
            <a:off x="1391966" y="2119549"/>
            <a:ext cx="9986910" cy="7136172"/>
          </a:xfrm>
          <a:prstGeom prst="rect">
            <a:avLst/>
          </a:prstGeom>
        </p:spPr>
      </p:pic>
      <p:sp>
        <p:nvSpPr>
          <p:cNvPr id="3" name="TextBox 2"/>
          <p:cNvSpPr txBox="1"/>
          <p:nvPr/>
        </p:nvSpPr>
        <p:spPr>
          <a:xfrm>
            <a:off x="12141561" y="2861733"/>
            <a:ext cx="4809210" cy="3170099"/>
          </a:xfrm>
          <a:prstGeom prst="rect">
            <a:avLst/>
          </a:prstGeom>
          <a:noFill/>
        </p:spPr>
        <p:txBody>
          <a:bodyPr wrap="square" rtlCol="0">
            <a:spAutoFit/>
          </a:bodyPr>
          <a:lstStyle/>
          <a:p>
            <a:r>
              <a:rPr lang="en-US" sz="4000" dirty="0" smtClean="0">
                <a:solidFill>
                  <a:srgbClr val="003D7D"/>
                </a:solidFill>
              </a:rPr>
              <a:t>Autumn/Winter 2021</a:t>
            </a:r>
          </a:p>
          <a:p>
            <a:endParaRPr lang="en-US" sz="4000" dirty="0" smtClean="0">
              <a:solidFill>
                <a:srgbClr val="003D7D"/>
              </a:solidFill>
            </a:endParaRPr>
          </a:p>
          <a:p>
            <a:r>
              <a:rPr lang="en-US" sz="4000" dirty="0" smtClean="0">
                <a:solidFill>
                  <a:srgbClr val="003D7D"/>
                </a:solidFill>
              </a:rPr>
              <a:t>Possibly in association with the Western branch</a:t>
            </a:r>
          </a:p>
        </p:txBody>
      </p:sp>
    </p:spTree>
    <p:extLst>
      <p:ext uri="{BB962C8B-B14F-4D97-AF65-F5344CB8AC3E}">
        <p14:creationId xmlns:p14="http://schemas.microsoft.com/office/powerpoint/2010/main" val="415380928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1600" y="725766"/>
            <a:ext cx="12450378" cy="5493500"/>
          </a:xfrm>
          <a:prstGeom prst="rect">
            <a:avLst/>
          </a:prstGeom>
          <a:noFill/>
        </p:spPr>
        <p:txBody>
          <a:bodyPr wrap="square" lIns="91137" tIns="45566" rIns="91137" bIns="45566" rtlCol="0">
            <a:spAutoFit/>
          </a:bodyPr>
          <a:lstStyle/>
          <a:p>
            <a:endParaRPr lang="en-US" sz="3900" dirty="0">
              <a:solidFill>
                <a:srgbClr val="003D7D"/>
              </a:solidFill>
            </a:endParaRPr>
          </a:p>
          <a:p>
            <a:pPr marL="569631" indent="-569631">
              <a:buFont typeface="Arial"/>
              <a:buChar char="•"/>
            </a:pPr>
            <a:r>
              <a:rPr lang="en-US" sz="3900" dirty="0">
                <a:solidFill>
                  <a:srgbClr val="003D7D"/>
                </a:solidFill>
              </a:rPr>
              <a:t>Visit to </a:t>
            </a:r>
            <a:r>
              <a:rPr lang="en-US" sz="3900" dirty="0" err="1">
                <a:solidFill>
                  <a:srgbClr val="003D7D"/>
                </a:solidFill>
              </a:rPr>
              <a:t>UoB</a:t>
            </a:r>
            <a:r>
              <a:rPr lang="en-US" sz="3900" dirty="0">
                <a:solidFill>
                  <a:srgbClr val="003D7D"/>
                </a:solidFill>
              </a:rPr>
              <a:t> new Institute of Forest Research</a:t>
            </a:r>
          </a:p>
          <a:p>
            <a:pPr marL="569631" indent="-569631">
              <a:buFont typeface="Arial"/>
              <a:buChar char="•"/>
            </a:pPr>
            <a:endParaRPr lang="en-US" sz="3900" dirty="0">
              <a:solidFill>
                <a:srgbClr val="003D7D"/>
              </a:solidFill>
            </a:endParaRPr>
          </a:p>
          <a:p>
            <a:pPr marL="569631" indent="-569631">
              <a:buFont typeface="Arial"/>
              <a:buChar char="•"/>
            </a:pPr>
            <a:r>
              <a:rPr lang="en-US" sz="3900" dirty="0">
                <a:solidFill>
                  <a:srgbClr val="003D7D"/>
                </a:solidFill>
              </a:rPr>
              <a:t>Talk on Soil Science </a:t>
            </a:r>
            <a:r>
              <a:rPr lang="mr-IN" sz="3900" dirty="0">
                <a:solidFill>
                  <a:srgbClr val="003D7D"/>
                </a:solidFill>
              </a:rPr>
              <a:t>–</a:t>
            </a:r>
            <a:r>
              <a:rPr lang="en-US" sz="3900" dirty="0">
                <a:solidFill>
                  <a:srgbClr val="003D7D"/>
                </a:solidFill>
              </a:rPr>
              <a:t> University of Wolverhampton</a:t>
            </a:r>
          </a:p>
          <a:p>
            <a:endParaRPr lang="en-US" sz="3900" dirty="0">
              <a:solidFill>
                <a:srgbClr val="003D7D"/>
              </a:solidFill>
            </a:endParaRPr>
          </a:p>
          <a:p>
            <a:pPr marL="569631" indent="-569631">
              <a:buFont typeface="Arial"/>
              <a:buChar char="•"/>
            </a:pPr>
            <a:r>
              <a:rPr lang="en-US" sz="3900" dirty="0">
                <a:solidFill>
                  <a:srgbClr val="003D7D"/>
                </a:solidFill>
              </a:rPr>
              <a:t>Visit to the Medical Museum, Worcester</a:t>
            </a:r>
          </a:p>
          <a:p>
            <a:pPr marL="569631" indent="-569631">
              <a:buFont typeface="Arial"/>
              <a:buChar char="•"/>
            </a:pPr>
            <a:endParaRPr lang="en-US" sz="3900" dirty="0"/>
          </a:p>
          <a:p>
            <a:endParaRPr lang="en-US" sz="3900" dirty="0"/>
          </a:p>
          <a:p>
            <a:endParaRPr lang="en-US" sz="3900" dirty="0"/>
          </a:p>
        </p:txBody>
      </p:sp>
    </p:spTree>
    <p:extLst>
      <p:ext uri="{BB962C8B-B14F-4D97-AF65-F5344CB8AC3E}">
        <p14:creationId xmlns:p14="http://schemas.microsoft.com/office/powerpoint/2010/main" val="37655744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Agenda</a:t>
            </a:r>
            <a:endParaRPr lang="en-GB" dirty="0"/>
          </a:p>
        </p:txBody>
      </p:sp>
      <p:sp>
        <p:nvSpPr>
          <p:cNvPr id="3" name="TextBox 2"/>
          <p:cNvSpPr txBox="1"/>
          <p:nvPr/>
        </p:nvSpPr>
        <p:spPr>
          <a:xfrm>
            <a:off x="816717" y="2693218"/>
            <a:ext cx="16532468" cy="6185999"/>
          </a:xfrm>
          <a:prstGeom prst="rect">
            <a:avLst/>
          </a:prstGeom>
          <a:noFill/>
        </p:spPr>
        <p:txBody>
          <a:bodyPr wrap="square" lIns="91137" tIns="45566" rIns="91137" bIns="45566" rtlCol="0">
            <a:spAutoFit/>
          </a:bodyPr>
          <a:lstStyle/>
          <a:p>
            <a:r>
              <a:rPr lang="en-US" sz="3600" dirty="0">
                <a:solidFill>
                  <a:srgbClr val="2E75B6"/>
                </a:solidFill>
              </a:rPr>
              <a:t>1.Introduction </a:t>
            </a:r>
            <a:r>
              <a:rPr lang="en-US" sz="3600" dirty="0">
                <a:solidFill>
                  <a:schemeClr val="accent1">
                    <a:lumMod val="75000"/>
                  </a:schemeClr>
                </a:solidFill>
              </a:rPr>
              <a:t>and welcome</a:t>
            </a:r>
          </a:p>
          <a:p>
            <a:r>
              <a:rPr lang="en-US" sz="3600" dirty="0">
                <a:solidFill>
                  <a:srgbClr val="2E75B6"/>
                </a:solidFill>
              </a:rPr>
              <a:t>2.Attendance and apologies for absence</a:t>
            </a:r>
          </a:p>
          <a:p>
            <a:r>
              <a:rPr lang="en-US" sz="3600" dirty="0">
                <a:solidFill>
                  <a:srgbClr val="2E75B6"/>
                </a:solidFill>
              </a:rPr>
              <a:t>3.Minutes of the AGM of 05.11.19</a:t>
            </a:r>
          </a:p>
          <a:p>
            <a:r>
              <a:rPr lang="en-US" sz="3600" dirty="0">
                <a:solidFill>
                  <a:schemeClr val="accent1">
                    <a:lumMod val="75000"/>
                  </a:schemeClr>
                </a:solidFill>
              </a:rPr>
              <a:t>4.Review of committee roles</a:t>
            </a:r>
          </a:p>
          <a:p>
            <a:r>
              <a:rPr lang="en-US" sz="3600" dirty="0">
                <a:solidFill>
                  <a:schemeClr val="accent1">
                    <a:lumMod val="75000"/>
                  </a:schemeClr>
                </a:solidFill>
              </a:rPr>
              <a:t>5.Election of Committee for 2020/21</a:t>
            </a:r>
          </a:p>
          <a:p>
            <a:r>
              <a:rPr lang="en-US" sz="3600" dirty="0">
                <a:solidFill>
                  <a:schemeClr val="accent1">
                    <a:lumMod val="75000"/>
                  </a:schemeClr>
                </a:solidFill>
              </a:rPr>
              <a:t>6.Branch Annual Report, including events 2019/20; questions</a:t>
            </a:r>
          </a:p>
          <a:p>
            <a:r>
              <a:rPr lang="en-US" sz="3600" dirty="0">
                <a:solidFill>
                  <a:schemeClr val="accent1">
                    <a:lumMod val="75000"/>
                  </a:schemeClr>
                </a:solidFill>
              </a:rPr>
              <a:t>7.Branch Treasurer’s Report; questions</a:t>
            </a:r>
          </a:p>
          <a:p>
            <a:r>
              <a:rPr lang="en-US" sz="3600" dirty="0">
                <a:solidFill>
                  <a:srgbClr val="2E75B6"/>
                </a:solidFill>
              </a:rPr>
              <a:t>8.Future </a:t>
            </a:r>
            <a:r>
              <a:rPr lang="en-US" sz="3600" dirty="0" smtClean="0">
                <a:solidFill>
                  <a:srgbClr val="2E75B6"/>
                </a:solidFill>
              </a:rPr>
              <a:t>events</a:t>
            </a:r>
          </a:p>
          <a:p>
            <a:r>
              <a:rPr lang="en-US" sz="3600" b="1" dirty="0" smtClean="0">
                <a:solidFill>
                  <a:srgbClr val="003D7D"/>
                </a:solidFill>
              </a:rPr>
              <a:t>9. Prof. Nigel Brown (5 min)</a:t>
            </a:r>
            <a:endParaRPr lang="en-US" sz="3600" b="1" dirty="0">
              <a:solidFill>
                <a:srgbClr val="003D7D"/>
              </a:solidFill>
            </a:endParaRPr>
          </a:p>
          <a:p>
            <a:endParaRPr lang="en-US" sz="3600" dirty="0">
              <a:solidFill>
                <a:srgbClr val="003D7D"/>
              </a:solidFill>
            </a:endParaRPr>
          </a:p>
          <a:p>
            <a:r>
              <a:rPr lang="en-US" sz="3600" dirty="0">
                <a:solidFill>
                  <a:srgbClr val="003D7D"/>
                </a:solidFill>
              </a:rPr>
              <a:t>AOB</a:t>
            </a:r>
          </a:p>
        </p:txBody>
      </p:sp>
    </p:spTree>
    <p:extLst>
      <p:ext uri="{BB962C8B-B14F-4D97-AF65-F5344CB8AC3E}">
        <p14:creationId xmlns:p14="http://schemas.microsoft.com/office/powerpoint/2010/main" val="280683537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90800" y="3284627"/>
            <a:ext cx="2402671" cy="769130"/>
          </a:xfrm>
          <a:prstGeom prst="rect">
            <a:avLst/>
          </a:prstGeom>
          <a:noFill/>
        </p:spPr>
        <p:txBody>
          <a:bodyPr wrap="square" lIns="91137" tIns="45566" rIns="91137" bIns="45566" rtlCol="0">
            <a:spAutoFit/>
          </a:bodyPr>
          <a:lstStyle/>
          <a:p>
            <a:r>
              <a:rPr lang="en-US" sz="4400" dirty="0">
                <a:solidFill>
                  <a:srgbClr val="003D7D"/>
                </a:solidFill>
              </a:rPr>
              <a:t>AOB</a:t>
            </a:r>
          </a:p>
        </p:txBody>
      </p:sp>
    </p:spTree>
    <p:extLst>
      <p:ext uri="{BB962C8B-B14F-4D97-AF65-F5344CB8AC3E}">
        <p14:creationId xmlns:p14="http://schemas.microsoft.com/office/powerpoint/2010/main" val="25516190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Agenda</a:t>
            </a:r>
            <a:endParaRPr lang="en-GB" dirty="0"/>
          </a:p>
        </p:txBody>
      </p:sp>
      <p:sp>
        <p:nvSpPr>
          <p:cNvPr id="3" name="TextBox 2"/>
          <p:cNvSpPr txBox="1"/>
          <p:nvPr/>
        </p:nvSpPr>
        <p:spPr>
          <a:xfrm>
            <a:off x="884452" y="2676284"/>
            <a:ext cx="16532468" cy="6185999"/>
          </a:xfrm>
          <a:prstGeom prst="rect">
            <a:avLst/>
          </a:prstGeom>
          <a:noFill/>
        </p:spPr>
        <p:txBody>
          <a:bodyPr wrap="square" lIns="91137" tIns="45566" rIns="91137" bIns="45566" rtlCol="0">
            <a:spAutoFit/>
          </a:bodyPr>
          <a:lstStyle/>
          <a:p>
            <a:r>
              <a:rPr lang="en-US" sz="3600" dirty="0">
                <a:solidFill>
                  <a:srgbClr val="003D7D"/>
                </a:solidFill>
              </a:rPr>
              <a:t>1.</a:t>
            </a:r>
            <a:r>
              <a:rPr lang="en-US" sz="3600" dirty="0">
                <a:solidFill>
                  <a:schemeClr val="accent1">
                    <a:lumMod val="75000"/>
                  </a:schemeClr>
                </a:solidFill>
              </a:rPr>
              <a:t>Introduction and welcome</a:t>
            </a:r>
          </a:p>
          <a:p>
            <a:r>
              <a:rPr lang="en-US" sz="3600" b="1" dirty="0">
                <a:solidFill>
                  <a:srgbClr val="003D7D"/>
                </a:solidFill>
              </a:rPr>
              <a:t>2.Attendance and apologies for absence</a:t>
            </a:r>
          </a:p>
          <a:p>
            <a:r>
              <a:rPr lang="en-US" sz="3600" dirty="0">
                <a:solidFill>
                  <a:srgbClr val="003D7D"/>
                </a:solidFill>
              </a:rPr>
              <a:t>3.Minutes of the AGM of 05.11.19</a:t>
            </a:r>
          </a:p>
          <a:p>
            <a:r>
              <a:rPr lang="en-US" sz="3600" dirty="0">
                <a:solidFill>
                  <a:srgbClr val="003D7D"/>
                </a:solidFill>
              </a:rPr>
              <a:t>4.Review of committee roles</a:t>
            </a:r>
          </a:p>
          <a:p>
            <a:r>
              <a:rPr lang="en-US" sz="3600" dirty="0">
                <a:solidFill>
                  <a:srgbClr val="003D7D"/>
                </a:solidFill>
              </a:rPr>
              <a:t>5.Election of Committee for 2020/21</a:t>
            </a:r>
          </a:p>
          <a:p>
            <a:r>
              <a:rPr lang="en-US" sz="3600" dirty="0">
                <a:solidFill>
                  <a:srgbClr val="003D7D"/>
                </a:solidFill>
              </a:rPr>
              <a:t>6.Branch Annual Report, including events 2019/20; questions</a:t>
            </a:r>
          </a:p>
          <a:p>
            <a:r>
              <a:rPr lang="en-US" sz="3600" dirty="0">
                <a:solidFill>
                  <a:srgbClr val="003D7D"/>
                </a:solidFill>
              </a:rPr>
              <a:t>7.Branch Treasurer’s Report; questions</a:t>
            </a:r>
          </a:p>
          <a:p>
            <a:r>
              <a:rPr lang="en-US" sz="3600" dirty="0">
                <a:solidFill>
                  <a:srgbClr val="003D7D"/>
                </a:solidFill>
              </a:rPr>
              <a:t>8.Future </a:t>
            </a:r>
            <a:r>
              <a:rPr lang="en-US" sz="3600" dirty="0" smtClean="0">
                <a:solidFill>
                  <a:srgbClr val="003D7D"/>
                </a:solidFill>
              </a:rPr>
              <a:t>events</a:t>
            </a:r>
          </a:p>
          <a:p>
            <a:r>
              <a:rPr lang="en-US" sz="3600" dirty="0" smtClean="0">
                <a:solidFill>
                  <a:srgbClr val="003D7D"/>
                </a:solidFill>
              </a:rPr>
              <a:t>9. Prof. Nigel Brown (5 min)</a:t>
            </a:r>
            <a:endParaRPr lang="en-US" sz="3600" dirty="0">
              <a:solidFill>
                <a:srgbClr val="003D7D"/>
              </a:solidFill>
            </a:endParaRPr>
          </a:p>
          <a:p>
            <a:endParaRPr lang="en-US" sz="3600" dirty="0">
              <a:solidFill>
                <a:srgbClr val="003D7D"/>
              </a:solidFill>
            </a:endParaRPr>
          </a:p>
          <a:p>
            <a:r>
              <a:rPr lang="en-US" sz="3600" dirty="0">
                <a:solidFill>
                  <a:srgbClr val="003D7D"/>
                </a:solidFill>
              </a:rPr>
              <a:t>AOB</a:t>
            </a:r>
          </a:p>
        </p:txBody>
      </p:sp>
    </p:spTree>
    <p:extLst>
      <p:ext uri="{BB962C8B-B14F-4D97-AF65-F5344CB8AC3E}">
        <p14:creationId xmlns:p14="http://schemas.microsoft.com/office/powerpoint/2010/main" val="68845426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16320" y="2006285"/>
            <a:ext cx="11176333" cy="6601497"/>
          </a:xfrm>
          <a:prstGeom prst="rect">
            <a:avLst/>
          </a:prstGeom>
          <a:noFill/>
          <a:ln>
            <a:solidFill>
              <a:srgbClr val="003D7D"/>
            </a:solidFill>
          </a:ln>
        </p:spPr>
        <p:txBody>
          <a:bodyPr wrap="square" lIns="91137" tIns="45566" rIns="91137" bIns="45566" rtlCol="0">
            <a:spAutoFit/>
          </a:bodyPr>
          <a:lstStyle/>
          <a:p>
            <a:endParaRPr lang="en-US" sz="3900" dirty="0">
              <a:solidFill>
                <a:srgbClr val="003D7D"/>
              </a:solidFill>
            </a:endParaRPr>
          </a:p>
          <a:p>
            <a:r>
              <a:rPr lang="en-US" sz="6000" dirty="0" smtClean="0">
                <a:solidFill>
                  <a:srgbClr val="003D7D"/>
                </a:solidFill>
                <a:latin typeface="Gabriola"/>
                <a:cs typeface="Gabriola"/>
              </a:rPr>
              <a:t>   </a:t>
            </a:r>
            <a:r>
              <a:rPr lang="en-US" sz="3600" dirty="0" smtClean="0">
                <a:solidFill>
                  <a:srgbClr val="003D7D"/>
                </a:solidFill>
                <a:latin typeface="Gabriola"/>
                <a:cs typeface="Gabriola"/>
              </a:rPr>
              <a:t>                        </a:t>
            </a:r>
            <a:r>
              <a:rPr lang="en-US" sz="6000" dirty="0" smtClean="0">
                <a:solidFill>
                  <a:srgbClr val="003D7D"/>
                </a:solidFill>
                <a:latin typeface="Gabriola"/>
                <a:cs typeface="Gabriola"/>
              </a:rPr>
              <a:t> Stay </a:t>
            </a:r>
            <a:r>
              <a:rPr lang="en-US" sz="6000" dirty="0">
                <a:solidFill>
                  <a:srgbClr val="003D7D"/>
                </a:solidFill>
                <a:latin typeface="Gabriola"/>
                <a:cs typeface="Gabriola"/>
              </a:rPr>
              <a:t>in </a:t>
            </a:r>
            <a:r>
              <a:rPr lang="en-US" sz="6000" dirty="0" smtClean="0">
                <a:solidFill>
                  <a:srgbClr val="003D7D"/>
                </a:solidFill>
                <a:latin typeface="Gabriola"/>
                <a:cs typeface="Gabriola"/>
              </a:rPr>
              <a:t>touch </a:t>
            </a:r>
            <a:endParaRPr lang="en-US" sz="6000" dirty="0">
              <a:solidFill>
                <a:srgbClr val="003D7D"/>
              </a:solidFill>
              <a:latin typeface="Gabriola"/>
              <a:cs typeface="Gabriola"/>
            </a:endParaRPr>
          </a:p>
          <a:p>
            <a:pPr marL="571500" indent="-571500">
              <a:buFont typeface="Arial"/>
              <a:buChar char="•"/>
            </a:pPr>
            <a:r>
              <a:rPr lang="en-US" sz="3600" dirty="0">
                <a:solidFill>
                  <a:srgbClr val="003D7D"/>
                </a:solidFill>
              </a:rPr>
              <a:t>Twitter: @</a:t>
            </a:r>
            <a:r>
              <a:rPr lang="en-US" sz="3600" dirty="0" err="1" smtClean="0">
                <a:solidFill>
                  <a:srgbClr val="003D7D"/>
                </a:solidFill>
              </a:rPr>
              <a:t>RSBWestMids</a:t>
            </a:r>
            <a:endParaRPr lang="en-US" sz="3600" dirty="0" smtClean="0">
              <a:solidFill>
                <a:srgbClr val="003D7D"/>
              </a:solidFill>
            </a:endParaRPr>
          </a:p>
          <a:p>
            <a:pPr marL="571500" indent="-571500">
              <a:buFont typeface="Arial"/>
              <a:buChar char="•"/>
            </a:pPr>
            <a:endParaRPr lang="en-US" sz="1100" dirty="0" smtClean="0">
              <a:solidFill>
                <a:srgbClr val="003D7D"/>
              </a:solidFill>
            </a:endParaRPr>
          </a:p>
          <a:p>
            <a:pPr marL="571500" indent="-571500">
              <a:buFont typeface="Arial"/>
              <a:buChar char="•"/>
            </a:pPr>
            <a:r>
              <a:rPr lang="en-US" sz="3600" dirty="0" smtClean="0">
                <a:solidFill>
                  <a:srgbClr val="003D7D"/>
                </a:solidFill>
              </a:rPr>
              <a:t>Instagram</a:t>
            </a:r>
            <a:r>
              <a:rPr lang="en-US" sz="3600" dirty="0">
                <a:solidFill>
                  <a:srgbClr val="003D7D"/>
                </a:solidFill>
              </a:rPr>
              <a:t>: </a:t>
            </a:r>
            <a:r>
              <a:rPr lang="en-US" sz="3600" dirty="0">
                <a:solidFill>
                  <a:srgbClr val="003D7D"/>
                </a:solidFill>
                <a:hlinkClick r:id="rId2"/>
              </a:rPr>
              <a:t>https://www.instagram.com/rsb_west_midlands</a:t>
            </a:r>
            <a:r>
              <a:rPr lang="en-US" sz="3600" dirty="0" smtClean="0">
                <a:solidFill>
                  <a:srgbClr val="003D7D"/>
                </a:solidFill>
                <a:hlinkClick r:id="rId2"/>
              </a:rPr>
              <a:t>/</a:t>
            </a:r>
            <a:endParaRPr lang="en-US" sz="3600" dirty="0" smtClean="0">
              <a:solidFill>
                <a:srgbClr val="003D7D"/>
              </a:solidFill>
            </a:endParaRPr>
          </a:p>
          <a:p>
            <a:pPr marL="571500" indent="-571500">
              <a:buFont typeface="Arial"/>
              <a:buChar char="•"/>
            </a:pPr>
            <a:endParaRPr lang="en-US" sz="1100" dirty="0">
              <a:solidFill>
                <a:srgbClr val="003D7D"/>
              </a:solidFill>
            </a:endParaRPr>
          </a:p>
          <a:p>
            <a:pPr marL="571500" indent="-571500">
              <a:buFont typeface="Arial"/>
              <a:buChar char="•"/>
            </a:pPr>
            <a:r>
              <a:rPr lang="en-US" sz="3600" dirty="0">
                <a:solidFill>
                  <a:srgbClr val="003D7D"/>
                </a:solidFill>
              </a:rPr>
              <a:t>Website: </a:t>
            </a:r>
            <a:r>
              <a:rPr lang="en-US" sz="3600" dirty="0">
                <a:solidFill>
                  <a:srgbClr val="003D7D"/>
                </a:solidFill>
                <a:hlinkClick r:id="rId3"/>
              </a:rPr>
              <a:t>https://www.rsb.org.uk/regional-activity/england/west-</a:t>
            </a:r>
            <a:r>
              <a:rPr lang="en-US" sz="3600" dirty="0" smtClean="0">
                <a:solidFill>
                  <a:srgbClr val="003D7D"/>
                </a:solidFill>
                <a:hlinkClick r:id="rId3"/>
              </a:rPr>
              <a:t>midlands</a:t>
            </a:r>
            <a:endParaRPr lang="en-US" sz="3600" dirty="0" smtClean="0">
              <a:solidFill>
                <a:srgbClr val="003D7D"/>
              </a:solidFill>
            </a:endParaRPr>
          </a:p>
          <a:p>
            <a:pPr marL="571500" indent="-571500">
              <a:buFont typeface="Arial"/>
              <a:buChar char="•"/>
            </a:pPr>
            <a:endParaRPr lang="en-US" sz="1100" dirty="0">
              <a:solidFill>
                <a:srgbClr val="003D7D"/>
              </a:solidFill>
            </a:endParaRPr>
          </a:p>
          <a:p>
            <a:pPr marL="571500" indent="-571500">
              <a:buFont typeface="Arial"/>
              <a:buChar char="•"/>
            </a:pPr>
            <a:r>
              <a:rPr lang="en-US" sz="3600" dirty="0">
                <a:solidFill>
                  <a:srgbClr val="003D7D"/>
                </a:solidFill>
              </a:rPr>
              <a:t>Email: </a:t>
            </a:r>
            <a:r>
              <a:rPr lang="en-US" sz="3600" dirty="0">
                <a:solidFill>
                  <a:srgbClr val="003D7D"/>
                </a:solidFill>
                <a:hlinkClick r:id="rId4"/>
              </a:rPr>
              <a:t>westmidlands@rsb.org.uk</a:t>
            </a:r>
            <a:endParaRPr lang="en-US" sz="3600" dirty="0">
              <a:solidFill>
                <a:srgbClr val="003D7D"/>
              </a:solidFill>
            </a:endParaRPr>
          </a:p>
          <a:p>
            <a:endParaRPr lang="en-US" sz="3900" dirty="0">
              <a:solidFill>
                <a:srgbClr val="003D7D"/>
              </a:solidFill>
            </a:endParaRPr>
          </a:p>
        </p:txBody>
      </p:sp>
      <p:pic>
        <p:nvPicPr>
          <p:cNvPr id="4" name="Picture 3"/>
          <p:cNvPicPr>
            <a:picLocks noChangeAspect="1"/>
          </p:cNvPicPr>
          <p:nvPr/>
        </p:nvPicPr>
        <p:blipFill rotWithShape="1">
          <a:blip r:embed="rId5"/>
          <a:srcRect b="17887"/>
          <a:stretch/>
        </p:blipFill>
        <p:spPr>
          <a:xfrm>
            <a:off x="372545" y="965199"/>
            <a:ext cx="5691215" cy="4622800"/>
          </a:xfrm>
          <a:prstGeom prst="rect">
            <a:avLst/>
          </a:prstGeom>
        </p:spPr>
      </p:pic>
      <p:sp>
        <p:nvSpPr>
          <p:cNvPr id="5" name="TextBox 4"/>
          <p:cNvSpPr txBox="1"/>
          <p:nvPr/>
        </p:nvSpPr>
        <p:spPr>
          <a:xfrm>
            <a:off x="524949" y="5977467"/>
            <a:ext cx="5249490" cy="2062103"/>
          </a:xfrm>
          <a:prstGeom prst="rect">
            <a:avLst/>
          </a:prstGeom>
          <a:noFill/>
        </p:spPr>
        <p:txBody>
          <a:bodyPr wrap="square" rtlCol="0">
            <a:spAutoFit/>
          </a:bodyPr>
          <a:lstStyle/>
          <a:p>
            <a:r>
              <a:rPr lang="en-US" sz="3200" b="1" dirty="0" smtClean="0">
                <a:solidFill>
                  <a:srgbClr val="48A942"/>
                </a:solidFill>
              </a:rPr>
              <a:t>To </a:t>
            </a:r>
            <a:r>
              <a:rPr lang="en-US" sz="3200" b="1" dirty="0">
                <a:solidFill>
                  <a:srgbClr val="48A942"/>
                </a:solidFill>
              </a:rPr>
              <a:t>all attendees this evening</a:t>
            </a:r>
            <a:r>
              <a:rPr lang="en-US" sz="3200" b="1" dirty="0" smtClean="0">
                <a:solidFill>
                  <a:srgbClr val="48A942"/>
                </a:solidFill>
              </a:rPr>
              <a:t>.</a:t>
            </a:r>
          </a:p>
          <a:p>
            <a:r>
              <a:rPr lang="en-US" sz="3200" b="1" dirty="0" smtClean="0">
                <a:solidFill>
                  <a:srgbClr val="48A942"/>
                </a:solidFill>
              </a:rPr>
              <a:t> </a:t>
            </a:r>
            <a:endParaRPr lang="en-US" sz="3200" b="1" dirty="0">
              <a:solidFill>
                <a:srgbClr val="48A942"/>
              </a:solidFill>
            </a:endParaRPr>
          </a:p>
          <a:p>
            <a:r>
              <a:rPr lang="en-US" sz="3200" b="1" dirty="0">
                <a:solidFill>
                  <a:srgbClr val="48A942"/>
                </a:solidFill>
              </a:rPr>
              <a:t>Most of the AGM material will be available online soon.</a:t>
            </a:r>
          </a:p>
        </p:txBody>
      </p:sp>
    </p:spTree>
    <p:extLst>
      <p:ext uri="{BB962C8B-B14F-4D97-AF65-F5344CB8AC3E}">
        <p14:creationId xmlns:p14="http://schemas.microsoft.com/office/powerpoint/2010/main" val="7237448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399" y="2378547"/>
            <a:ext cx="15344835" cy="1934340"/>
          </a:xfrm>
        </p:spPr>
        <p:txBody>
          <a:bodyPr>
            <a:normAutofit fontScale="90000"/>
          </a:bodyPr>
          <a:lstStyle/>
          <a:p>
            <a:r>
              <a:rPr lang="en-US" dirty="0" smtClean="0"/>
              <a:t>Attendance List</a:t>
            </a:r>
            <a:br>
              <a:rPr lang="en-US" dirty="0" smtClean="0"/>
            </a:br>
            <a:r>
              <a:rPr lang="en-US" dirty="0" smtClean="0"/>
              <a:t/>
            </a:r>
            <a:br>
              <a:rPr lang="en-US" dirty="0" smtClean="0"/>
            </a:br>
            <a:r>
              <a:rPr lang="en-US" dirty="0" smtClean="0"/>
              <a:t>10 WM members needed for quorum</a:t>
            </a:r>
            <a:endParaRPr lang="en-US" dirty="0"/>
          </a:p>
        </p:txBody>
      </p:sp>
    </p:spTree>
    <p:extLst>
      <p:ext uri="{BB962C8B-B14F-4D97-AF65-F5344CB8AC3E}">
        <p14:creationId xmlns:p14="http://schemas.microsoft.com/office/powerpoint/2010/main" val="26327791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Apologies</a:t>
            </a:r>
            <a:endParaRPr lang="en-US" dirty="0"/>
          </a:p>
        </p:txBody>
      </p:sp>
      <p:sp>
        <p:nvSpPr>
          <p:cNvPr id="3" name="TextBox 2"/>
          <p:cNvSpPr txBox="1"/>
          <p:nvPr/>
        </p:nvSpPr>
        <p:spPr>
          <a:xfrm>
            <a:off x="725708" y="2903057"/>
            <a:ext cx="14672848" cy="1353906"/>
          </a:xfrm>
          <a:prstGeom prst="rect">
            <a:avLst/>
          </a:prstGeom>
          <a:noFill/>
        </p:spPr>
        <p:txBody>
          <a:bodyPr wrap="square" lIns="91137" tIns="45566" rIns="91137" bIns="45566" rtlCol="0">
            <a:spAutoFit/>
          </a:bodyPr>
          <a:lstStyle/>
          <a:p>
            <a:r>
              <a:rPr lang="en-US" dirty="0"/>
              <a:t> </a:t>
            </a:r>
            <a:endParaRPr lang="en-US" sz="3200" dirty="0"/>
          </a:p>
          <a:p>
            <a:endParaRPr lang="en-US" sz="3200" dirty="0"/>
          </a:p>
          <a:p>
            <a:endParaRPr lang="en-US" dirty="0"/>
          </a:p>
        </p:txBody>
      </p:sp>
    </p:spTree>
    <p:extLst>
      <p:ext uri="{BB962C8B-B14F-4D97-AF65-F5344CB8AC3E}">
        <p14:creationId xmlns:p14="http://schemas.microsoft.com/office/powerpoint/2010/main" val="33364648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Agenda</a:t>
            </a:r>
            <a:endParaRPr lang="en-GB" dirty="0"/>
          </a:p>
        </p:txBody>
      </p:sp>
      <p:sp>
        <p:nvSpPr>
          <p:cNvPr id="3" name="TextBox 2"/>
          <p:cNvSpPr txBox="1"/>
          <p:nvPr/>
        </p:nvSpPr>
        <p:spPr>
          <a:xfrm>
            <a:off x="884452" y="2676284"/>
            <a:ext cx="16532468" cy="6185999"/>
          </a:xfrm>
          <a:prstGeom prst="rect">
            <a:avLst/>
          </a:prstGeom>
          <a:noFill/>
        </p:spPr>
        <p:txBody>
          <a:bodyPr wrap="square" lIns="91137" tIns="45566" rIns="91137" bIns="45566" rtlCol="0">
            <a:spAutoFit/>
          </a:bodyPr>
          <a:lstStyle/>
          <a:p>
            <a:r>
              <a:rPr lang="en-US" sz="3600" dirty="0">
                <a:solidFill>
                  <a:srgbClr val="003D7D"/>
                </a:solidFill>
              </a:rPr>
              <a:t>1.</a:t>
            </a:r>
            <a:r>
              <a:rPr lang="en-US" sz="3600" dirty="0">
                <a:solidFill>
                  <a:schemeClr val="accent1">
                    <a:lumMod val="75000"/>
                  </a:schemeClr>
                </a:solidFill>
              </a:rPr>
              <a:t>Introduction and welcome</a:t>
            </a:r>
          </a:p>
          <a:p>
            <a:r>
              <a:rPr lang="en-US" sz="3600" dirty="0">
                <a:solidFill>
                  <a:srgbClr val="2E75B6"/>
                </a:solidFill>
              </a:rPr>
              <a:t>2.Attendance and apologies for absence</a:t>
            </a:r>
          </a:p>
          <a:p>
            <a:r>
              <a:rPr lang="en-US" sz="3600" b="1" dirty="0">
                <a:solidFill>
                  <a:srgbClr val="003D7D"/>
                </a:solidFill>
              </a:rPr>
              <a:t>3.Minutes of the AGM of 05.11.19</a:t>
            </a:r>
          </a:p>
          <a:p>
            <a:r>
              <a:rPr lang="en-US" sz="3600" dirty="0">
                <a:solidFill>
                  <a:srgbClr val="003D7D"/>
                </a:solidFill>
              </a:rPr>
              <a:t>4.Review of committee roles</a:t>
            </a:r>
          </a:p>
          <a:p>
            <a:r>
              <a:rPr lang="en-US" sz="3600" dirty="0">
                <a:solidFill>
                  <a:srgbClr val="003D7D"/>
                </a:solidFill>
              </a:rPr>
              <a:t>5.Election of Committee for 2020/21</a:t>
            </a:r>
          </a:p>
          <a:p>
            <a:r>
              <a:rPr lang="en-US" sz="3600" dirty="0">
                <a:solidFill>
                  <a:srgbClr val="003D7D"/>
                </a:solidFill>
              </a:rPr>
              <a:t>6.Branch Annual Report, including events 2019/20; questions</a:t>
            </a:r>
          </a:p>
          <a:p>
            <a:r>
              <a:rPr lang="en-US" sz="3600" dirty="0">
                <a:solidFill>
                  <a:srgbClr val="003D7D"/>
                </a:solidFill>
              </a:rPr>
              <a:t>7.Branch Treasurer’s Report; questions</a:t>
            </a:r>
          </a:p>
          <a:p>
            <a:r>
              <a:rPr lang="en-US" sz="3600" dirty="0">
                <a:solidFill>
                  <a:srgbClr val="003D7D"/>
                </a:solidFill>
              </a:rPr>
              <a:t>8.Future </a:t>
            </a:r>
            <a:r>
              <a:rPr lang="en-US" sz="3600" dirty="0" smtClean="0">
                <a:solidFill>
                  <a:srgbClr val="003D7D"/>
                </a:solidFill>
              </a:rPr>
              <a:t>events</a:t>
            </a:r>
          </a:p>
          <a:p>
            <a:r>
              <a:rPr lang="en-US" sz="3600" dirty="0" smtClean="0">
                <a:solidFill>
                  <a:srgbClr val="003D7D"/>
                </a:solidFill>
              </a:rPr>
              <a:t>9. Prof. Nigel Brown (5 min)</a:t>
            </a:r>
            <a:endParaRPr lang="en-US" sz="3600" dirty="0">
              <a:solidFill>
                <a:srgbClr val="003D7D"/>
              </a:solidFill>
            </a:endParaRPr>
          </a:p>
          <a:p>
            <a:endParaRPr lang="en-US" sz="3600" dirty="0">
              <a:solidFill>
                <a:srgbClr val="003D7D"/>
              </a:solidFill>
            </a:endParaRPr>
          </a:p>
          <a:p>
            <a:r>
              <a:rPr lang="en-US" sz="3600" dirty="0">
                <a:solidFill>
                  <a:srgbClr val="003D7D"/>
                </a:solidFill>
              </a:rPr>
              <a:t>AOB</a:t>
            </a:r>
          </a:p>
        </p:txBody>
      </p:sp>
    </p:spTree>
    <p:extLst>
      <p:ext uri="{BB962C8B-B14F-4D97-AF65-F5344CB8AC3E}">
        <p14:creationId xmlns:p14="http://schemas.microsoft.com/office/powerpoint/2010/main" val="10268892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3882</TotalTime>
  <Words>1410</Words>
  <Application>Microsoft Macintosh PowerPoint</Application>
  <PresentationFormat>Custom</PresentationFormat>
  <Paragraphs>325</Paragraphs>
  <Slides>60</Slides>
  <Notes>2</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 West Midlands branch</vt:lpstr>
      <vt:lpstr>Welcome</vt:lpstr>
      <vt:lpstr>RSB AGM</vt:lpstr>
      <vt:lpstr>Introductions</vt:lpstr>
      <vt:lpstr>RSB Ambassadors, West Midlands</vt:lpstr>
      <vt:lpstr>Agenda</vt:lpstr>
      <vt:lpstr>Attendance List  10 WM members needed for quorum</vt:lpstr>
      <vt:lpstr>Apologies</vt:lpstr>
      <vt:lpstr>Agenda</vt:lpstr>
      <vt:lpstr>Minutes of the 2019 AGM</vt:lpstr>
      <vt:lpstr>Minutes of the 2019 AGM</vt:lpstr>
      <vt:lpstr>Agenda</vt:lpstr>
      <vt:lpstr>Review of Committee Roles</vt:lpstr>
      <vt:lpstr>Election of Committee 2020-2021</vt:lpstr>
      <vt:lpstr>Voting</vt:lpstr>
      <vt:lpstr>Voting via Zoom</vt:lpstr>
      <vt:lpstr>Election of Committee 2020-2021</vt:lpstr>
      <vt:lpstr>PowerPoint Presentation</vt:lpstr>
      <vt:lpstr>PowerPoint Presentation</vt:lpstr>
      <vt:lpstr>Agenda</vt:lpstr>
      <vt:lpstr>Branch Annual Report – by numbers</vt:lpstr>
      <vt:lpstr>Branch Annual Report – by numbers</vt:lpstr>
      <vt:lpstr>Branch Annual Report – by numbers</vt:lpstr>
      <vt:lpstr>Branch Annual Report – by numbers</vt:lpstr>
      <vt:lpstr>Branch Annual Report – by numbers</vt:lpstr>
      <vt:lpstr>Branch Annual Report – by numbers</vt:lpstr>
      <vt:lpstr>Branch Annual Report – by numbers</vt:lpstr>
      <vt:lpstr>Branch Annual Report – by numbers</vt:lpstr>
      <vt:lpstr>PowerPoint Presentation</vt:lpstr>
      <vt:lpstr>PowerPoint Presentation</vt:lpstr>
      <vt:lpstr>PowerPoint Presentation</vt:lpstr>
      <vt:lpstr>Events 2019-2020</vt:lpstr>
      <vt:lpstr>PowerPoint Presentation</vt:lpstr>
      <vt:lpstr>January 2020</vt:lpstr>
      <vt:lpstr>February 2020</vt:lpstr>
      <vt:lpstr>February 2020 </vt:lpstr>
      <vt:lpstr>COVID-19 Talk + Q&amp;A</vt:lpstr>
      <vt:lpstr>May, June, July, August, Sept, Oct, Nov</vt:lpstr>
      <vt:lpstr>PowerPoint Presentation</vt:lpstr>
      <vt:lpstr>PowerPoint Presentation</vt:lpstr>
      <vt:lpstr>Charter Lecture: 07 Oct 2020</vt:lpstr>
      <vt:lpstr>November Virtual Quiz</vt:lpstr>
      <vt:lpstr>Online Committee Meetings April, June, September</vt:lpstr>
      <vt:lpstr>November AGM &amp; Hedgehog Talk</vt:lpstr>
      <vt:lpstr>Questions</vt:lpstr>
      <vt:lpstr>Agenda</vt:lpstr>
      <vt:lpstr>Branch Treasurer’s Report</vt:lpstr>
      <vt:lpstr>PowerPoint Presentation</vt:lpstr>
      <vt:lpstr>Agenda</vt:lpstr>
      <vt:lpstr>December Quiz. No. 8 in our series</vt:lpstr>
      <vt:lpstr>Pioneers of Biology series</vt:lpstr>
      <vt:lpstr>Pioneers of Biology series</vt:lpstr>
      <vt:lpstr>Photography Competition</vt:lpstr>
      <vt:lpstr>Photography Competition</vt:lpstr>
      <vt:lpstr>Online Darwin Festival Feb 2021</vt:lpstr>
      <vt:lpstr>Visit to Slimbridge, WWT</vt:lpstr>
      <vt:lpstr>PowerPoint Presentation</vt:lpstr>
      <vt:lpstr>Agenda</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Awards Ceremony</dc:title>
  <dc:creator>Karen Patel</dc:creator>
  <cp:lastModifiedBy>Sue Howarth</cp:lastModifiedBy>
  <cp:revision>128</cp:revision>
  <dcterms:created xsi:type="dcterms:W3CDTF">2017-06-30T15:54:01Z</dcterms:created>
  <dcterms:modified xsi:type="dcterms:W3CDTF">2020-11-18T11:30:02Z</dcterms:modified>
</cp:coreProperties>
</file>