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6"/>
  </p:notesMasterIdLst>
  <p:sldIdLst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E36"/>
    <a:srgbClr val="48A942"/>
    <a:srgbClr val="00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28" autoAdjust="0"/>
    <p:restoredTop sz="94660"/>
  </p:normalViewPr>
  <p:slideViewPr>
    <p:cSldViewPr snapToGrid="0">
      <p:cViewPr>
        <p:scale>
          <a:sx n="100" d="100"/>
          <a:sy n="100" d="100"/>
        </p:scale>
        <p:origin x="104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33ED6-3DD7-4146-A15B-39E9927EA288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2EE71-E44E-4A02-9B23-9C422226D2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68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THE DIFFERENT GRADES OF MEMBERSHIP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Affiliate:</a:t>
            </a:r>
            <a:r>
              <a:rPr lang="en-GB" dirty="0" smtClean="0"/>
              <a:t>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Anyone with an interest in the life sciences</a:t>
            </a:r>
            <a:r>
              <a:rPr lang="en-GB" dirty="0" smtClean="0"/>
              <a:t> </a:t>
            </a:r>
          </a:p>
          <a:p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Affiliate:</a:t>
            </a:r>
            <a:r>
              <a:rPr lang="en-GB" dirty="0" smtClean="0"/>
              <a:t>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undergraduate student studying a biology-related subject</a:t>
            </a:r>
            <a:r>
              <a:rPr lang="en-GB" dirty="0" smtClean="0"/>
              <a:t> </a:t>
            </a:r>
          </a:p>
          <a:p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Associate (AMRSB):</a:t>
            </a:r>
            <a:r>
              <a:rPr lang="en-GB" dirty="0" smtClean="0"/>
              <a:t>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Awarded a degree containing at least 50% biology in the final two years of study. Also a *CPD route</a:t>
            </a:r>
            <a:r>
              <a:rPr lang="en-GB" dirty="0" smtClean="0"/>
              <a:t> </a:t>
            </a:r>
          </a:p>
          <a:p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 (MRSB):</a:t>
            </a:r>
            <a:r>
              <a:rPr lang="en-GB" dirty="0" smtClean="0"/>
              <a:t>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Graduate in a bioscience subject with at least three years’ postgrad experience. Also a *CPD route</a:t>
            </a:r>
            <a:r>
              <a:rPr lang="en-GB" dirty="0" smtClean="0"/>
              <a:t> </a:t>
            </a:r>
          </a:p>
          <a:p>
            <a:r>
              <a:rPr lang="en-GB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Fellowship (FRSB):</a:t>
            </a:r>
            <a:r>
              <a:rPr lang="en-GB" dirty="0" smtClean="0"/>
              <a:t>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Prominent contribution to the advancement of the biological sciences, at least five years’ experience in a position of senior responsibility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&lt;*CPD route recognises that someone can obtain an equivalent</a:t>
            </a:r>
            <a:r>
              <a:rPr lang="en-GB" baseline="0" dirty="0" smtClean="0"/>
              <a:t> level of experience through working in the life sciences. </a:t>
            </a:r>
            <a:endParaRPr lang="en-GB" dirty="0" smtClean="0"/>
          </a:p>
          <a:p>
            <a:r>
              <a:rPr lang="en-GB" dirty="0" smtClean="0"/>
              <a:t>You can use the Membership benefits spreadsheet</a:t>
            </a:r>
            <a:r>
              <a:rPr lang="en-GB" baseline="0" dirty="0" smtClean="0"/>
              <a:t> for more </a:t>
            </a:r>
            <a:r>
              <a:rPr lang="en-GB" baseline="0" dirty="0" err="1" smtClean="0"/>
              <a:t>indepth</a:t>
            </a:r>
            <a:r>
              <a:rPr lang="en-GB" baseline="0" dirty="0" smtClean="0"/>
              <a:t> information&gt;</a:t>
            </a:r>
          </a:p>
          <a:p>
            <a:endParaRPr lang="en-GB" dirty="0" smtClean="0"/>
          </a:p>
          <a:p>
            <a:r>
              <a:rPr lang="en-GB" dirty="0" smtClean="0"/>
              <a:t>DISCOUNTS are available if you are a Recent Graduate (&lt;2 years since finishing undergraduate</a:t>
            </a:r>
            <a:r>
              <a:rPr lang="en-GB" baseline="0" dirty="0" smtClean="0"/>
              <a:t> degree)</a:t>
            </a:r>
            <a:r>
              <a:rPr lang="en-GB" dirty="0" smtClean="0"/>
              <a:t>, a Masters or </a:t>
            </a:r>
            <a:r>
              <a:rPr lang="en-GB" dirty="0" err="1" smtClean="0"/>
              <a:t>Phd</a:t>
            </a:r>
            <a:r>
              <a:rPr lang="en-GB" dirty="0" smtClean="0"/>
              <a:t> Student, in Unpaid Employment, Retired or on a Career Break, or a member of one of our Member Organisations.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1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3FD957-0C9C-4EB4-BCF7-C065A91C032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1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96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122366"/>
            <a:ext cx="6629400" cy="2387600"/>
          </a:xfrm>
        </p:spPr>
        <p:txBody>
          <a:bodyPr anchor="b">
            <a:normAutofit/>
          </a:bodyPr>
          <a:lstStyle>
            <a:lvl1pPr algn="l">
              <a:defRPr sz="5482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3602040"/>
            <a:ext cx="6629400" cy="1655761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599" indent="0" algn="ctr">
              <a:buNone/>
              <a:defRPr sz="1599"/>
            </a:lvl4pPr>
            <a:lvl5pPr marL="1828799" indent="0" algn="ctr">
              <a:buNone/>
              <a:defRPr sz="1599"/>
            </a:lvl5pPr>
            <a:lvl6pPr marL="2285999" indent="0" algn="ctr">
              <a:buNone/>
              <a:defRPr sz="1599"/>
            </a:lvl6pPr>
            <a:lvl7pPr marL="2743198" indent="0" algn="ctr">
              <a:buNone/>
              <a:defRPr sz="1599"/>
            </a:lvl7pPr>
            <a:lvl8pPr marL="3200398" indent="0" algn="ctr">
              <a:buNone/>
              <a:defRPr sz="1599"/>
            </a:lvl8pPr>
            <a:lvl9pPr marL="3657598" indent="0" algn="ctr">
              <a:buNone/>
              <a:defRPr sz="1599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8" t="14109" r="42891"/>
          <a:stretch/>
        </p:blipFill>
        <p:spPr>
          <a:xfrm>
            <a:off x="127000" y="848548"/>
            <a:ext cx="3962400" cy="540426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17500" y="300255"/>
            <a:ext cx="2587440" cy="514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41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</a:t>
            </a:r>
            <a:endParaRPr lang="en-GB" sz="274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</p:spTree>
    <p:extLst>
      <p:ext uri="{BB962C8B-B14F-4D97-AF65-F5344CB8AC3E}">
        <p14:creationId xmlns:p14="http://schemas.microsoft.com/office/powerpoint/2010/main" val="798933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7"/>
            <a:ext cx="2628900" cy="581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7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76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122366"/>
            <a:ext cx="6629400" cy="2387600"/>
          </a:xfrm>
        </p:spPr>
        <p:txBody>
          <a:bodyPr anchor="b">
            <a:normAutofit/>
          </a:bodyPr>
          <a:lstStyle>
            <a:lvl1pPr algn="l">
              <a:defRPr sz="5482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3602040"/>
            <a:ext cx="6629400" cy="1655761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599" indent="0" algn="ctr">
              <a:buNone/>
              <a:defRPr sz="1599"/>
            </a:lvl4pPr>
            <a:lvl5pPr marL="1828799" indent="0" algn="ctr">
              <a:buNone/>
              <a:defRPr sz="1599"/>
            </a:lvl5pPr>
            <a:lvl6pPr marL="2285999" indent="0" algn="ctr">
              <a:buNone/>
              <a:defRPr sz="1599"/>
            </a:lvl6pPr>
            <a:lvl7pPr marL="2743198" indent="0" algn="ctr">
              <a:buNone/>
              <a:defRPr sz="1599"/>
            </a:lvl7pPr>
            <a:lvl8pPr marL="3200398" indent="0" algn="ctr">
              <a:buNone/>
              <a:defRPr sz="1599"/>
            </a:lvl8pPr>
            <a:lvl9pPr marL="3657598" indent="0" algn="ctr">
              <a:buNone/>
              <a:defRPr sz="1599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000" y="848548"/>
            <a:ext cx="3962400" cy="540426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17500" y="300255"/>
            <a:ext cx="2587440" cy="514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41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</a:t>
            </a:r>
            <a:endParaRPr lang="en-GB" sz="274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</p:spTree>
    <p:extLst>
      <p:ext uri="{BB962C8B-B14F-4D97-AF65-F5344CB8AC3E}">
        <p14:creationId xmlns:p14="http://schemas.microsoft.com/office/powerpoint/2010/main" val="139913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</p:spTree>
    <p:extLst>
      <p:ext uri="{BB962C8B-B14F-4D97-AF65-F5344CB8AC3E}">
        <p14:creationId xmlns:p14="http://schemas.microsoft.com/office/powerpoint/2010/main" val="45603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87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59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31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2003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75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</p:spTree>
    <p:extLst>
      <p:ext uri="{BB962C8B-B14F-4D97-AF65-F5344CB8AC3E}">
        <p14:creationId xmlns:p14="http://schemas.microsoft.com/office/powerpoint/2010/main" val="4044221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4351337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2" y="1825627"/>
            <a:ext cx="5181600" cy="4351337"/>
          </a:xfrm>
        </p:spPr>
        <p:txBody>
          <a:bodyPr/>
          <a:lstStyle>
            <a:lvl1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</p:spTree>
    <p:extLst>
      <p:ext uri="{BB962C8B-B14F-4D97-AF65-F5344CB8AC3E}">
        <p14:creationId xmlns:p14="http://schemas.microsoft.com/office/powerpoint/2010/main" val="217909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</p:spTree>
    <p:extLst>
      <p:ext uri="{BB962C8B-B14F-4D97-AF65-F5344CB8AC3E}">
        <p14:creationId xmlns:p14="http://schemas.microsoft.com/office/powerpoint/2010/main" val="18753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01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2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3"/>
            <a:ext cx="3932237" cy="3811588"/>
          </a:xfrm>
        </p:spPr>
        <p:txBody>
          <a:bodyPr/>
          <a:lstStyle>
            <a:lvl1pPr marL="0" indent="0">
              <a:buNone/>
              <a:defRPr sz="1599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>
              <a:buNone/>
              <a:defRPr sz="1399"/>
            </a:lvl2pPr>
            <a:lvl3pPr marL="914400" indent="0">
              <a:buNone/>
              <a:defRPr sz="1200"/>
            </a:lvl3pPr>
            <a:lvl4pPr marL="1371599" indent="0">
              <a:buNone/>
              <a:defRPr sz="1000"/>
            </a:lvl4pPr>
            <a:lvl5pPr marL="1828799" indent="0">
              <a:buNone/>
              <a:defRPr sz="1000"/>
            </a:lvl5pPr>
            <a:lvl6pPr marL="2285999" indent="0">
              <a:buNone/>
              <a:defRPr sz="1000"/>
            </a:lvl6pPr>
            <a:lvl7pPr marL="2743198" indent="0">
              <a:buNone/>
              <a:defRPr sz="1000"/>
            </a:lvl7pPr>
            <a:lvl8pPr marL="3200398" indent="0">
              <a:buNone/>
              <a:defRPr sz="1000"/>
            </a:lvl8pPr>
            <a:lvl9pPr marL="3657598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54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9" indent="0">
              <a:buNone/>
              <a:defRPr sz="2800"/>
            </a:lvl2pPr>
            <a:lvl3pPr marL="914400" indent="0">
              <a:buNone/>
              <a:defRPr sz="2400"/>
            </a:lvl3pPr>
            <a:lvl4pPr marL="1371599" indent="0">
              <a:buNone/>
              <a:defRPr sz="2000"/>
            </a:lvl4pPr>
            <a:lvl5pPr marL="1828799" indent="0">
              <a:buNone/>
              <a:defRPr sz="2000"/>
            </a:lvl5pPr>
            <a:lvl6pPr marL="2285999" indent="0">
              <a:buNone/>
              <a:defRPr sz="2000"/>
            </a:lvl6pPr>
            <a:lvl7pPr marL="2743198" indent="0">
              <a:buNone/>
              <a:defRPr sz="2000"/>
            </a:lvl7pPr>
            <a:lvl8pPr marL="3200398" indent="0">
              <a:buNone/>
              <a:defRPr sz="2000"/>
            </a:lvl8pPr>
            <a:lvl9pPr marL="3657598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3"/>
            <a:ext cx="3932237" cy="3811588"/>
          </a:xfrm>
        </p:spPr>
        <p:txBody>
          <a:bodyPr/>
          <a:lstStyle>
            <a:lvl1pPr marL="0" indent="0">
              <a:buNone/>
              <a:defRPr sz="1599"/>
            </a:lvl1pPr>
            <a:lvl2pPr marL="457199" indent="0">
              <a:buNone/>
              <a:defRPr sz="1399"/>
            </a:lvl2pPr>
            <a:lvl3pPr marL="914400" indent="0">
              <a:buNone/>
              <a:defRPr sz="1200"/>
            </a:lvl3pPr>
            <a:lvl4pPr marL="1371599" indent="0">
              <a:buNone/>
              <a:defRPr sz="1000"/>
            </a:lvl4pPr>
            <a:lvl5pPr marL="1828799" indent="0">
              <a:buNone/>
              <a:defRPr sz="1000"/>
            </a:lvl5pPr>
            <a:lvl6pPr marL="2285999" indent="0">
              <a:buNone/>
              <a:defRPr sz="1000"/>
            </a:lvl6pPr>
            <a:lvl7pPr marL="2743198" indent="0">
              <a:buNone/>
              <a:defRPr sz="1000"/>
            </a:lvl7pPr>
            <a:lvl8pPr marL="3200398" indent="0">
              <a:buNone/>
              <a:defRPr sz="1000"/>
            </a:lvl8pPr>
            <a:lvl9pPr marL="365759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41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010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</p:spTree>
    <p:extLst>
      <p:ext uri="{BB962C8B-B14F-4D97-AF65-F5344CB8AC3E}">
        <p14:creationId xmlns:p14="http://schemas.microsoft.com/office/powerpoint/2010/main" val="1591611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7"/>
            <a:ext cx="2628900" cy="581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7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288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87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59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31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2003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75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</p:spTree>
    <p:extLst>
      <p:ext uri="{BB962C8B-B14F-4D97-AF65-F5344CB8AC3E}">
        <p14:creationId xmlns:p14="http://schemas.microsoft.com/office/powerpoint/2010/main" val="1494044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4351337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2" y="1825627"/>
            <a:ext cx="5181600" cy="4351337"/>
          </a:xfrm>
        </p:spPr>
        <p:txBody>
          <a:bodyPr/>
          <a:lstStyle>
            <a:lvl1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</p:spTree>
    <p:extLst>
      <p:ext uri="{BB962C8B-B14F-4D97-AF65-F5344CB8AC3E}">
        <p14:creationId xmlns:p14="http://schemas.microsoft.com/office/powerpoint/2010/main" val="4096569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</p:spTree>
    <p:extLst>
      <p:ext uri="{BB962C8B-B14F-4D97-AF65-F5344CB8AC3E}">
        <p14:creationId xmlns:p14="http://schemas.microsoft.com/office/powerpoint/2010/main" val="4091887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96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2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3"/>
            <a:ext cx="3932237" cy="3811588"/>
          </a:xfrm>
        </p:spPr>
        <p:txBody>
          <a:bodyPr/>
          <a:lstStyle>
            <a:lvl1pPr marL="0" indent="0">
              <a:buNone/>
              <a:defRPr sz="1599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99" indent="0">
              <a:buNone/>
              <a:defRPr sz="1399"/>
            </a:lvl2pPr>
            <a:lvl3pPr marL="914400" indent="0">
              <a:buNone/>
              <a:defRPr sz="1200"/>
            </a:lvl3pPr>
            <a:lvl4pPr marL="1371599" indent="0">
              <a:buNone/>
              <a:defRPr sz="1000"/>
            </a:lvl4pPr>
            <a:lvl5pPr marL="1828799" indent="0">
              <a:buNone/>
              <a:defRPr sz="1000"/>
            </a:lvl5pPr>
            <a:lvl6pPr marL="2285999" indent="0">
              <a:buNone/>
              <a:defRPr sz="1000"/>
            </a:lvl6pPr>
            <a:lvl7pPr marL="2743198" indent="0">
              <a:buNone/>
              <a:defRPr sz="1000"/>
            </a:lvl7pPr>
            <a:lvl8pPr marL="3200398" indent="0">
              <a:buNone/>
              <a:defRPr sz="1000"/>
            </a:lvl8pPr>
            <a:lvl9pPr marL="3657598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6235403"/>
            <a:ext cx="12192000" cy="62661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34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015" y="342839"/>
            <a:ext cx="2334172" cy="88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3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9" indent="0">
              <a:buNone/>
              <a:defRPr sz="2800"/>
            </a:lvl2pPr>
            <a:lvl3pPr marL="914400" indent="0">
              <a:buNone/>
              <a:defRPr sz="2400"/>
            </a:lvl3pPr>
            <a:lvl4pPr marL="1371599" indent="0">
              <a:buNone/>
              <a:defRPr sz="2000"/>
            </a:lvl4pPr>
            <a:lvl5pPr marL="1828799" indent="0">
              <a:buNone/>
              <a:defRPr sz="2000"/>
            </a:lvl5pPr>
            <a:lvl6pPr marL="2285999" indent="0">
              <a:buNone/>
              <a:defRPr sz="2000"/>
            </a:lvl6pPr>
            <a:lvl7pPr marL="2743198" indent="0">
              <a:buNone/>
              <a:defRPr sz="2000"/>
            </a:lvl7pPr>
            <a:lvl8pPr marL="3200398" indent="0">
              <a:buNone/>
              <a:defRPr sz="2000"/>
            </a:lvl8pPr>
            <a:lvl9pPr marL="3657598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3"/>
            <a:ext cx="3932237" cy="3811588"/>
          </a:xfrm>
        </p:spPr>
        <p:txBody>
          <a:bodyPr/>
          <a:lstStyle>
            <a:lvl1pPr marL="0" indent="0">
              <a:buNone/>
              <a:defRPr sz="1599"/>
            </a:lvl1pPr>
            <a:lvl2pPr marL="457199" indent="0">
              <a:buNone/>
              <a:defRPr sz="1399"/>
            </a:lvl2pPr>
            <a:lvl3pPr marL="914400" indent="0">
              <a:buNone/>
              <a:defRPr sz="1200"/>
            </a:lvl3pPr>
            <a:lvl4pPr marL="1371599" indent="0">
              <a:buNone/>
              <a:defRPr sz="1000"/>
            </a:lvl4pPr>
            <a:lvl5pPr marL="1828799" indent="0">
              <a:buNone/>
              <a:defRPr sz="1000"/>
            </a:lvl5pPr>
            <a:lvl6pPr marL="2285999" indent="0">
              <a:buNone/>
              <a:defRPr sz="1000"/>
            </a:lvl6pPr>
            <a:lvl7pPr marL="2743198" indent="0">
              <a:buNone/>
              <a:defRPr sz="1000"/>
            </a:lvl7pPr>
            <a:lvl8pPr marL="3200398" indent="0">
              <a:buNone/>
              <a:defRPr sz="1000"/>
            </a:lvl8pPr>
            <a:lvl9pPr marL="365759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6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74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7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C856D-FB1E-4A8A-B731-1D296D90E550}" type="datetimeFigureOut">
              <a:rPr lang="en-GB" smtClean="0"/>
              <a:pPr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61DEB3-3CAF-4255-B6C0-8EB2E77698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1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D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8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8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8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7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C856D-FB1E-4A8A-B731-1D296D90E550}" type="datetimeFigureOut">
              <a:rPr lang="en-GB" smtClean="0"/>
              <a:pPr/>
              <a:t>06/06/2022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61DEB3-3CAF-4255-B6C0-8EB2E776985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29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D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9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9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8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8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8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62350" y="1420313"/>
            <a:ext cx="7658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a branch committee by becoming an RSB member </a:t>
            </a:r>
            <a:endParaRPr lang="en-GB" sz="3200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2350" y="2745181"/>
            <a:ext cx="79248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</a:t>
            </a:r>
            <a:r>
              <a:rPr lang="en-US" sz="2100" dirty="0" err="1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support events and activity in your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endParaRPr lang="en-US" sz="2100" dirty="0" smtClean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100" dirty="0" smtClean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 valuable experience for CPD and professional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endParaRPr lang="en-US" sz="2100" dirty="0" smtClean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100" dirty="0" smtClean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with other members and meet interesting individuals and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endParaRPr lang="en-US" sz="2100" dirty="0" smtClean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1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with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biologists</a:t>
            </a:r>
            <a:endParaRPr lang="en-GB" sz="21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37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Grades of RSB </a:t>
            </a:r>
            <a:r>
              <a:rPr lang="en-GB" b="1" dirty="0" smtClean="0"/>
              <a:t>membership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314" b="23861"/>
          <a:stretch/>
        </p:blipFill>
        <p:spPr>
          <a:xfrm>
            <a:off x="757664" y="1841664"/>
            <a:ext cx="10772524" cy="37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6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45"/>
    </mc:Choice>
    <mc:Fallback xmlns="">
      <p:transition spd="slow" advTm="5004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363966" y="1201072"/>
            <a:ext cx="6796216" cy="2815685"/>
          </a:xfrm>
          <a:prstGeom prst="rect">
            <a:avLst/>
          </a:prstGeom>
        </p:spPr>
        <p:txBody>
          <a:bodyPr vert="horz" lIns="62662" tIns="31331" rIns="62662" bIns="31331" rtlCol="0" anchor="b">
            <a:noAutofit/>
          </a:bodyPr>
          <a:lstStyle>
            <a:lvl1pPr algn="l" defTabSz="13343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999" kern="1200">
                <a:solidFill>
                  <a:srgbClr val="003D7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52" b="0" i="0" u="none" strike="noStrike" kern="1200" cap="none" spc="0" normalizeH="0" baseline="0" noProof="0" dirty="0">
                <a:ln>
                  <a:noFill/>
                </a:ln>
                <a:solidFill>
                  <a:srgbClr val="003D7D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en-GB" sz="3152" b="0" i="0" u="none" strike="noStrike" kern="1200" cap="none" spc="0" normalizeH="0" baseline="0" noProof="0" dirty="0">
                <a:ln>
                  <a:noFill/>
                </a:ln>
                <a:solidFill>
                  <a:srgbClr val="003D7D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en-GB" sz="3152" b="0" i="0" u="none" strike="noStrike" kern="1200" cap="none" spc="0" normalizeH="0" baseline="0" noProof="0" dirty="0">
              <a:ln>
                <a:noFill/>
              </a:ln>
              <a:solidFill>
                <a:srgbClr val="003D7D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3762074" y="3610571"/>
            <a:ext cx="4534098" cy="1028047"/>
          </a:xfrm>
          <a:prstGeom prst="rect">
            <a:avLst/>
          </a:prstGeom>
        </p:spPr>
        <p:txBody>
          <a:bodyPr vert="horz" lIns="62662" tIns="31331" rIns="62662" bIns="31331" rtlCol="0">
            <a:normAutofit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741" b="1" i="0" u="none" strike="noStrike" kern="1200" cap="none" spc="0" normalizeH="0" baseline="0" noProof="0" dirty="0">
              <a:ln>
                <a:noFill/>
              </a:ln>
              <a:solidFill>
                <a:srgbClr val="284E3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73977" y="1580936"/>
            <a:ext cx="6736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today</a:t>
            </a:r>
            <a:endParaRPr lang="en-GB" sz="4200" b="1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8550" y="2546484"/>
            <a:ext cx="62579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offer membership to anyone who is passionate about biology, students and </a:t>
            </a:r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professionals</a:t>
            </a:r>
            <a:endParaRPr lang="en-GB" sz="21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8550" y="3469334"/>
            <a:ext cx="6067425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not join the network today and support your local region: </a:t>
            </a:r>
          </a:p>
          <a:p>
            <a:endParaRPr lang="en-US" sz="2100" b="1" dirty="0" smtClean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 smtClean="0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www.rsb.org.uk/join</a:t>
            </a:r>
            <a:endParaRPr lang="en-GB" sz="2400" b="1" dirty="0">
              <a:solidFill>
                <a:srgbClr val="284E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284E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 smtClean="0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membership@rsb.org.uk</a:t>
            </a:r>
          </a:p>
          <a:p>
            <a:endParaRPr lang="en-GB" sz="2400" b="1" dirty="0" smtClean="0">
              <a:solidFill>
                <a:srgbClr val="48A942"/>
              </a:solidFill>
            </a:endParaRPr>
          </a:p>
          <a:p>
            <a:endParaRPr lang="en-GB" sz="2400" b="1" u="sng" dirty="0" smtClean="0">
              <a:solidFill>
                <a:srgbClr val="48A942"/>
              </a:solidFill>
            </a:endParaRPr>
          </a:p>
          <a:p>
            <a:endParaRPr lang="en-US" sz="21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1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8049" y="4016757"/>
            <a:ext cx="2925656" cy="185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0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254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3_Office Theme</vt:lpstr>
      <vt:lpstr>Office Theme</vt:lpstr>
      <vt:lpstr>PowerPoint Presentation</vt:lpstr>
      <vt:lpstr>Grades of RSB membership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Barrand</dc:creator>
  <cp:lastModifiedBy>Karen Patel</cp:lastModifiedBy>
  <cp:revision>13</cp:revision>
  <dcterms:created xsi:type="dcterms:W3CDTF">2022-05-31T09:54:27Z</dcterms:created>
  <dcterms:modified xsi:type="dcterms:W3CDTF">2022-06-06T09:34:01Z</dcterms:modified>
</cp:coreProperties>
</file>