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5" autoAdjust="0"/>
    <p:restoredTop sz="94662" autoAdjust="0"/>
  </p:normalViewPr>
  <p:slideViewPr>
    <p:cSldViewPr snapToGrid="0">
      <p:cViewPr>
        <p:scale>
          <a:sx n="84" d="100"/>
          <a:sy n="84" d="100"/>
        </p:scale>
        <p:origin x="-16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38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01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345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ogo 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413" y="298450"/>
            <a:ext cx="19494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6256338"/>
            <a:ext cx="9144000" cy="601662"/>
            <a:chOff x="0" y="6255939"/>
            <a:chExt cx="9144000" cy="602058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0" r="28889"/>
            <a:stretch>
              <a:fillRect/>
            </a:stretch>
          </p:blipFill>
          <p:spPr bwMode="auto">
            <a:xfrm rot="10800000">
              <a:off x="6228184" y="6255939"/>
              <a:ext cx="2915816" cy="602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0" r="28889"/>
            <a:stretch>
              <a:fillRect/>
            </a:stretch>
          </p:blipFill>
          <p:spPr bwMode="auto">
            <a:xfrm rot="10800000" flipH="1">
              <a:off x="3312368" y="6255939"/>
              <a:ext cx="2915816" cy="602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0" r="28889"/>
            <a:stretch>
              <a:fillRect/>
            </a:stretch>
          </p:blipFill>
          <p:spPr bwMode="auto">
            <a:xfrm rot="10800000" flipH="1">
              <a:off x="539552" y="6255939"/>
              <a:ext cx="2915816" cy="602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1" name="Picture 2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0" r="28889"/>
            <a:stretch>
              <a:fillRect/>
            </a:stretch>
          </p:blipFill>
          <p:spPr bwMode="auto">
            <a:xfrm rot="10800000" flipH="1">
              <a:off x="0" y="6255939"/>
              <a:ext cx="2915816" cy="602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26508" cy="114300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003D7D"/>
                </a:solidFill>
                <a:latin typeface="Helvetica 45 Ligh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rgbClr val="003D7D"/>
                </a:solidFill>
                <a:latin typeface="Helvetica 45 Light" pitchFamily="34" charset="0"/>
              </a:defRPr>
            </a:lvl1pPr>
            <a:lvl2pPr>
              <a:defRPr>
                <a:solidFill>
                  <a:srgbClr val="003D7D"/>
                </a:solidFill>
                <a:latin typeface="Helvetica 45 Light" pitchFamily="34" charset="0"/>
              </a:defRPr>
            </a:lvl2pPr>
            <a:lvl3pPr>
              <a:defRPr>
                <a:solidFill>
                  <a:srgbClr val="003D7D"/>
                </a:solidFill>
                <a:latin typeface="Helvetica 45 Light" pitchFamily="34" charset="0"/>
              </a:defRPr>
            </a:lvl3pPr>
            <a:lvl4pPr>
              <a:defRPr>
                <a:solidFill>
                  <a:srgbClr val="003D7D"/>
                </a:solidFill>
                <a:latin typeface="Helvetica 45 Light" pitchFamily="34" charset="0"/>
              </a:defRPr>
            </a:lvl4pPr>
            <a:lvl5pPr>
              <a:defRPr>
                <a:solidFill>
                  <a:srgbClr val="003D7D"/>
                </a:solidFill>
                <a:latin typeface="Helvetica 45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428986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11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1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26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93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50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45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35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970AB-1C54-42A1-B0BF-2278B14EE2BB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945E0-5B8E-4B3A-A37D-F2226769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27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societyofbiology.org/education/careers/lscc" TargetMode="External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0" name="Picture 4" descr="Money_off_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7" y="4864112"/>
            <a:ext cx="1133476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947807" y="114300"/>
            <a:ext cx="2043793" cy="1039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xfrm>
            <a:off x="203115" y="335433"/>
            <a:ext cx="5508625" cy="549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36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Student membership</a:t>
            </a:r>
          </a:p>
        </p:txBody>
      </p:sp>
      <p:pic>
        <p:nvPicPr>
          <p:cNvPr id="20485" name="Picture 12" descr="L_S_C_C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92" y="3081699"/>
            <a:ext cx="616839" cy="63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2" descr="strengthenyourCV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30" y="884708"/>
            <a:ext cx="685063" cy="103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8" descr="Join_our_network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6" t="11942" r="-2896" b="-11942"/>
          <a:stretch/>
        </p:blipFill>
        <p:spPr bwMode="auto">
          <a:xfrm>
            <a:off x="432200" y="3838587"/>
            <a:ext cx="7207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4" y="2149261"/>
            <a:ext cx="534195" cy="757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ubtitle 2"/>
          <p:cNvSpPr txBox="1">
            <a:spLocks/>
          </p:cNvSpPr>
          <p:nvPr/>
        </p:nvSpPr>
        <p:spPr bwMode="auto">
          <a:xfrm>
            <a:off x="1234393" y="1108569"/>
            <a:ext cx="7757207" cy="57404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Autofit/>
          </a:bodyPr>
          <a:lstStyle/>
          <a:p>
            <a:r>
              <a:rPr lang="en-GB" sz="2000" kern="1200" dirty="0">
                <a:solidFill>
                  <a:srgbClr val="003D7D"/>
                </a:solidFill>
                <a:effectLst/>
                <a:latin typeface="Helvetica 55 Roman" panose="020B0500000000000000" pitchFamily="34" charset="0"/>
                <a:ea typeface="Times New Roman"/>
                <a:cs typeface="Arial"/>
              </a:rPr>
              <a:t>Strengthen your CV </a:t>
            </a:r>
            <a:endParaRPr lang="en-GB" sz="1100" dirty="0">
              <a:solidFill>
                <a:srgbClr val="003D7D"/>
              </a:solidFill>
              <a:effectLst/>
              <a:latin typeface="Helvetica 55 Roman" panose="020B0500000000000000" pitchFamily="34" charset="0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en-GB" sz="1400" kern="1200" dirty="0">
                <a:effectLst/>
                <a:latin typeface="Helvetica Neue"/>
                <a:ea typeface="Times New Roman"/>
                <a:cs typeface="Arial"/>
              </a:rPr>
              <a:t>Demonstrate commitment to your future in the biosciences. After graduation, you can apply to become an </a:t>
            </a:r>
            <a:r>
              <a:rPr lang="en-GB" sz="1400" kern="1200" dirty="0" smtClean="0">
                <a:effectLst/>
                <a:latin typeface="Helvetica Neue"/>
                <a:ea typeface="Times New Roman"/>
                <a:cs typeface="Arial"/>
              </a:rPr>
              <a:t>AMRSB </a:t>
            </a:r>
            <a:r>
              <a:rPr lang="en-GB" sz="1400" kern="1200" dirty="0">
                <a:effectLst/>
                <a:latin typeface="Helvetica Neue"/>
                <a:ea typeface="Times New Roman"/>
                <a:cs typeface="Arial"/>
              </a:rPr>
              <a:t>member</a:t>
            </a:r>
            <a:r>
              <a:rPr lang="en-GB" sz="1400" kern="1200" dirty="0" smtClean="0">
                <a:effectLst/>
                <a:latin typeface="Helvetica Neue"/>
                <a:ea typeface="Times New Roman"/>
                <a:cs typeface="Arial"/>
              </a:rPr>
              <a:t>.</a:t>
            </a:r>
          </a:p>
          <a:p>
            <a:r>
              <a:rPr lang="en-GB" sz="11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r>
              <a:rPr lang="en-GB" sz="2000" kern="1200" dirty="0" smtClean="0">
                <a:solidFill>
                  <a:srgbClr val="003D7D"/>
                </a:solidFill>
                <a:effectLst/>
                <a:latin typeface="Helvetica 55 Roman" panose="020B0500000000000000" pitchFamily="34" charset="0"/>
                <a:ea typeface="Adobe Fan Heiti Std B"/>
                <a:cs typeface="Arial"/>
              </a:rPr>
              <a:t>The </a:t>
            </a:r>
            <a:r>
              <a:rPr lang="en-GB" sz="2000" kern="1200" dirty="0">
                <a:solidFill>
                  <a:srgbClr val="003D7D"/>
                </a:solidFill>
                <a:effectLst/>
                <a:latin typeface="Helvetica 55 Roman" panose="020B0500000000000000" pitchFamily="34" charset="0"/>
                <a:ea typeface="Adobe Fan Heiti Std B"/>
                <a:cs typeface="Arial"/>
              </a:rPr>
              <a:t>Biologist </a:t>
            </a:r>
            <a:endParaRPr lang="en-GB" sz="1100" dirty="0">
              <a:effectLst/>
              <a:latin typeface="Helvetica 55 Roman" panose="020B0500000000000000" pitchFamily="34" charset="0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en-GB" sz="1400" kern="1200" dirty="0">
                <a:effectLst/>
                <a:latin typeface="Helvetica Neue"/>
                <a:ea typeface="Adobe Fan Heiti Std B"/>
                <a:cs typeface="Arial"/>
              </a:rPr>
              <a:t>6 issues per year to keep you up to date with what’s happening in the life sciences and monthly members e-newsletter</a:t>
            </a:r>
            <a:r>
              <a:rPr lang="en-GB" sz="1400" kern="1200" dirty="0" smtClean="0">
                <a:effectLst/>
                <a:latin typeface="Helvetica Neue"/>
                <a:ea typeface="Adobe Fan Heiti Std B"/>
                <a:cs typeface="Arial"/>
              </a:rPr>
              <a:t>.</a:t>
            </a:r>
          </a:p>
          <a:p>
            <a:r>
              <a:rPr lang="en-GB" sz="11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r>
              <a:rPr lang="en-GB" sz="2000" kern="1200" dirty="0" smtClean="0">
                <a:solidFill>
                  <a:srgbClr val="003D7D"/>
                </a:solidFill>
                <a:effectLst/>
                <a:latin typeface="Helvetica 55 Roman" panose="020B0500000000000000" pitchFamily="34" charset="0"/>
                <a:ea typeface="Adobe Fan Heiti Std B"/>
                <a:cs typeface="Arial"/>
              </a:rPr>
              <a:t>Life </a:t>
            </a:r>
            <a:r>
              <a:rPr lang="en-GB" sz="2000" kern="1200" dirty="0">
                <a:solidFill>
                  <a:srgbClr val="003D7D"/>
                </a:solidFill>
                <a:effectLst/>
                <a:latin typeface="Helvetica 55 Roman" panose="020B0500000000000000" pitchFamily="34" charset="0"/>
                <a:ea typeface="Adobe Fan Heiti Std B"/>
                <a:cs typeface="Arial"/>
              </a:rPr>
              <a:t>Sciences Careers Conference </a:t>
            </a:r>
            <a:endParaRPr lang="en-GB" sz="1100" dirty="0">
              <a:effectLst/>
              <a:latin typeface="Helvetica 55 Roman" panose="020B0500000000000000" pitchFamily="34" charset="0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en-GB" sz="1400" kern="1200" dirty="0">
                <a:effectLst/>
                <a:latin typeface="Helvetica Neue"/>
                <a:ea typeface="Adobe Fan Heiti Std B"/>
                <a:cs typeface="Arial"/>
              </a:rPr>
              <a:t>Explore career options and meet the experts at a national careers conference – </a:t>
            </a:r>
            <a:r>
              <a:rPr lang="en-GB" sz="1400" b="1" kern="1200" dirty="0">
                <a:effectLst/>
                <a:latin typeface="Helvetica Neue"/>
                <a:ea typeface="Adobe Fan Heiti Std B"/>
                <a:cs typeface="Arial"/>
              </a:rPr>
              <a:t>FREE</a:t>
            </a:r>
            <a:r>
              <a:rPr lang="en-GB" sz="1400" b="1" kern="1200" dirty="0" smtClean="0">
                <a:effectLst/>
                <a:latin typeface="Helvetica Neue"/>
                <a:ea typeface="Adobe Fan Heiti Std B"/>
                <a:cs typeface="Arial"/>
              </a:rPr>
              <a:t>!</a:t>
            </a:r>
          </a:p>
          <a:p>
            <a:r>
              <a:rPr lang="en-GB" sz="11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r>
              <a:rPr lang="en-GB" sz="2000" kern="1200" dirty="0" smtClean="0">
                <a:solidFill>
                  <a:srgbClr val="003D7D"/>
                </a:solidFill>
                <a:effectLst/>
                <a:latin typeface="Helvetica 55 Roman" panose="020B0500000000000000" pitchFamily="34" charset="0"/>
                <a:ea typeface="Times New Roman"/>
                <a:cs typeface="Arial"/>
              </a:rPr>
              <a:t>Join </a:t>
            </a:r>
            <a:r>
              <a:rPr lang="en-GB" sz="2000" kern="1200" dirty="0">
                <a:solidFill>
                  <a:srgbClr val="003D7D"/>
                </a:solidFill>
                <a:effectLst/>
                <a:latin typeface="Helvetica 55 Roman" panose="020B0500000000000000" pitchFamily="34" charset="0"/>
                <a:ea typeface="Times New Roman"/>
                <a:cs typeface="Arial"/>
              </a:rPr>
              <a:t>our network </a:t>
            </a:r>
            <a:endParaRPr lang="en-GB" sz="1100" dirty="0">
              <a:effectLst/>
              <a:latin typeface="Helvetica 55 Roman" panose="020B0500000000000000" pitchFamily="34" charset="0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en-GB" sz="1400" kern="1200" dirty="0">
                <a:effectLst/>
                <a:latin typeface="Helvetica Neue"/>
                <a:ea typeface="Times New Roman"/>
                <a:cs typeface="Arial"/>
              </a:rPr>
              <a:t>Gain access to a network of </a:t>
            </a:r>
            <a:r>
              <a:rPr lang="en-GB" sz="1400" kern="1200" dirty="0" smtClean="0">
                <a:effectLst/>
                <a:latin typeface="Helvetica Neue"/>
                <a:ea typeface="Times New Roman"/>
                <a:cs typeface="Arial"/>
              </a:rPr>
              <a:t>15,500 </a:t>
            </a:r>
            <a:r>
              <a:rPr lang="en-GB" sz="1400" kern="1200" dirty="0">
                <a:effectLst/>
                <a:latin typeface="Helvetica Neue"/>
                <a:ea typeface="Times New Roman"/>
                <a:cs typeface="Arial"/>
              </a:rPr>
              <a:t>members all with an interest in biology – including your lecturers, future colleagues and employers</a:t>
            </a:r>
            <a:r>
              <a:rPr lang="en-GB" sz="1400" kern="1200" dirty="0" smtClean="0">
                <a:effectLst/>
                <a:latin typeface="Helvetica Neue"/>
                <a:ea typeface="Times New Roman"/>
                <a:cs typeface="Arial"/>
              </a:rPr>
              <a:t>.</a:t>
            </a:r>
          </a:p>
          <a:p>
            <a:r>
              <a:rPr lang="en-GB" sz="1100" dirty="0" smtClean="0">
                <a:effectLst/>
                <a:latin typeface="Times New Roman"/>
                <a:ea typeface="Times New Roman"/>
              </a:rPr>
              <a:t> </a:t>
            </a:r>
            <a:endParaRPr lang="en-GB" sz="1100" dirty="0">
              <a:effectLst/>
              <a:latin typeface="Times New Roman"/>
              <a:ea typeface="Times New Roman"/>
            </a:endParaRPr>
          </a:p>
          <a:p>
            <a:r>
              <a:rPr lang="en-GB" sz="2000" kern="1200" dirty="0">
                <a:solidFill>
                  <a:srgbClr val="003D7D"/>
                </a:solidFill>
                <a:effectLst/>
                <a:latin typeface="Helvetica 55 Roman" panose="020B0500000000000000" pitchFamily="34" charset="0"/>
                <a:ea typeface="Times New Roman"/>
                <a:cs typeface="Arial"/>
              </a:rPr>
              <a:t>Money off books </a:t>
            </a:r>
            <a:endParaRPr lang="en-GB" sz="1100" dirty="0">
              <a:effectLst/>
              <a:latin typeface="Helvetica 55 Roman" panose="020B0500000000000000" pitchFamily="34" charset="0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en-GB" sz="1400" kern="1200" dirty="0">
                <a:effectLst/>
                <a:latin typeface="Helvetica Neue"/>
                <a:ea typeface="Times New Roman"/>
                <a:cs typeface="Arial"/>
              </a:rPr>
              <a:t>Take advantage of a </a:t>
            </a:r>
            <a:r>
              <a:rPr lang="en-GB" sz="1400" b="1" kern="1200" dirty="0">
                <a:effectLst/>
                <a:latin typeface="Helvetica Neue"/>
                <a:ea typeface="Times New Roman"/>
                <a:cs typeface="Arial"/>
              </a:rPr>
              <a:t>20% discount </a:t>
            </a:r>
            <a:r>
              <a:rPr lang="en-GB" sz="1400" kern="1200" dirty="0">
                <a:effectLst/>
                <a:latin typeface="Helvetica Neue"/>
                <a:ea typeface="Times New Roman"/>
                <a:cs typeface="Arial"/>
              </a:rPr>
              <a:t>on all life science titles from leading academic publisher </a:t>
            </a:r>
            <a:r>
              <a:rPr lang="en-GB" sz="1400" b="1" kern="1200" dirty="0">
                <a:effectLst/>
                <a:latin typeface="Helvetica Neue"/>
                <a:ea typeface="Times New Roman"/>
                <a:cs typeface="Arial"/>
              </a:rPr>
              <a:t>Wiley Blackwell</a:t>
            </a:r>
            <a:r>
              <a:rPr lang="en-GB" sz="1400" kern="1200" dirty="0">
                <a:effectLst/>
                <a:latin typeface="Helvetica Neue"/>
                <a:ea typeface="Times New Roman"/>
                <a:cs typeface="Arial"/>
              </a:rPr>
              <a:t>.</a:t>
            </a:r>
            <a:endParaRPr lang="en-GB" sz="11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240" y="142568"/>
            <a:ext cx="2316649" cy="101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0026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122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Student membership</vt:lpstr>
    </vt:vector>
  </TitlesOfParts>
  <Company>Nottingham Trent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membership</dc:title>
  <dc:creator>Anon</dc:creator>
  <cp:lastModifiedBy>Sophia McCully</cp:lastModifiedBy>
  <cp:revision>11</cp:revision>
  <dcterms:created xsi:type="dcterms:W3CDTF">2014-08-20T10:01:27Z</dcterms:created>
  <dcterms:modified xsi:type="dcterms:W3CDTF">2015-08-17T09:16:58Z</dcterms:modified>
</cp:coreProperties>
</file>