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57" r:id="rId4"/>
    <p:sldId id="261" r:id="rId5"/>
    <p:sldId id="260" r:id="rId6"/>
    <p:sldId id="263" r:id="rId7"/>
    <p:sldId id="278" r:id="rId8"/>
    <p:sldId id="277" r:id="rId9"/>
    <p:sldId id="268" r:id="rId10"/>
    <p:sldId id="266" r:id="rId11"/>
    <p:sldId id="274" r:id="rId12"/>
    <p:sldId id="272" r:id="rId13"/>
    <p:sldId id="279" r:id="rId14"/>
  </p:sldIdLst>
  <p:sldSz cx="17791113" cy="10007600"/>
  <p:notesSz cx="6858000" cy="9144000"/>
  <p:defaultTextStyle>
    <a:defPPr>
      <a:defRPr lang="en-US"/>
    </a:defPPr>
    <a:lvl1pPr marL="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7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3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8" algn="l" defTabSz="4571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1" userDrawn="1">
          <p15:clr>
            <a:srgbClr val="A4A3A4"/>
          </p15:clr>
        </p15:guide>
        <p15:guide id="2" pos="10434" userDrawn="1">
          <p15:clr>
            <a:srgbClr val="A4A3A4"/>
          </p15:clr>
        </p15:guide>
        <p15:guide id="3" pos="841" userDrawn="1">
          <p15:clr>
            <a:srgbClr val="A4A3A4"/>
          </p15:clr>
        </p15:guide>
        <p15:guide id="4" pos="705" userDrawn="1">
          <p15:clr>
            <a:srgbClr val="A4A3A4"/>
          </p15:clr>
        </p15:guide>
        <p15:guide id="5" pos="5581" userDrawn="1">
          <p15:clr>
            <a:srgbClr val="A4A3A4"/>
          </p15:clr>
        </p15:guide>
        <p15:guide id="6" orient="horz" pos="4989" userDrawn="1">
          <p15:clr>
            <a:srgbClr val="A4A3A4"/>
          </p15:clr>
        </p15:guide>
        <p15:guide id="7" orient="horz" pos="17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86C"/>
    <a:srgbClr val="284E36"/>
    <a:srgbClr val="48A942"/>
    <a:srgbClr val="8CD3CD"/>
    <a:srgbClr val="003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6361" autoAdjust="0"/>
  </p:normalViewPr>
  <p:slideViewPr>
    <p:cSldViewPr snapToGrid="0">
      <p:cViewPr varScale="1">
        <p:scale>
          <a:sx n="40" d="100"/>
          <a:sy n="40" d="100"/>
        </p:scale>
        <p:origin x="1613" y="38"/>
      </p:cViewPr>
      <p:guideLst>
        <p:guide orient="horz" pos="3651"/>
        <p:guide pos="10434"/>
        <p:guide pos="841"/>
        <p:guide pos="705"/>
        <p:guide pos="5581"/>
        <p:guide orient="horz" pos="4989"/>
        <p:guide orient="horz" pos="17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7BFFC-25CA-4389-A451-FFE6930979BA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F749FFB-FA70-494D-AF68-8AEA0BEDE7DB}">
      <dgm:prSet custT="1"/>
      <dgm:spPr/>
      <dgm:t>
        <a:bodyPr/>
        <a:lstStyle/>
        <a:p>
          <a:pPr algn="l" rtl="0"/>
          <a:r>
            <a:rPr lang="en-GB" sz="4000" b="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Biomedical Sciences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C39ED-6CFF-4462-B2E1-3C9648ABF724}" type="parTrans" cxnId="{3C1E535A-9387-4A60-BB3C-4D3F0D49E6FC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E38EA-A02A-45D8-A09D-1D7E4A7FB2FD}" type="sibTrans" cxnId="{3C1E535A-9387-4A60-BB3C-4D3F0D49E6FC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9A5E34-8769-41B4-B48A-3B90268D6234}">
      <dgm:prSet custT="1"/>
      <dgm:spPr/>
      <dgm:t>
        <a:bodyPr/>
        <a:lstStyle/>
        <a:p>
          <a:pPr algn="l" rtl="0"/>
          <a:r>
            <a:rPr lang="en-GB" sz="4000" b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and Ecosystem Science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ED464-BFD9-4683-B8A8-201E2FFCD06E}" type="parTrans" cxnId="{351DE439-5309-4103-9CA8-F4F710FD638E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1EAC6-4291-4190-931C-CB3E07E35E93}" type="sibTrans" cxnId="{351DE439-5309-4103-9CA8-F4F710FD638E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C3E87-703D-490E-B183-6A6DEBAC94CC}">
      <dgm:prSet custT="1"/>
      <dgm:spPr/>
      <dgm:t>
        <a:bodyPr/>
        <a:lstStyle/>
        <a:p>
          <a:pPr algn="l" rtl="0"/>
          <a:r>
            <a:rPr lang="en-GB" sz="4000" b="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Agriculture and Plant Science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7D7E8-5CC4-4700-8C70-0DACF05C4EE4}" type="parTrans" cxnId="{366DC561-E43D-48A1-8C13-1DEC87C8BCD9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D08BB-F4F3-4202-8B07-84C6EB16723B}" type="sibTrans" cxnId="{366DC561-E43D-48A1-8C13-1DEC87C8BCD9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8ABEB-3441-4BC2-927A-D4125E0B0797}">
      <dgm:prSet custT="1"/>
      <dgm:spPr/>
      <dgm:t>
        <a:bodyPr/>
        <a:lstStyle/>
        <a:p>
          <a:pPr algn="l" rtl="0"/>
          <a:r>
            <a:rPr lang="en-GB" sz="4000" b="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Science in Parliament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5EAB7-E8FB-468A-8EB5-7093EF02037C}" type="sibTrans" cxnId="{B7498929-3193-4127-B3FE-EAB9714C67CF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38DA02-F72F-4A55-A396-171D2ADDF05A}" type="parTrans" cxnId="{B7498929-3193-4127-B3FE-EAB9714C67CF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74990-3CE1-4BB4-BCC6-499D1DC53B68}">
      <dgm:prSet custT="1"/>
      <dgm:spPr/>
      <dgm:t>
        <a:bodyPr/>
        <a:lstStyle/>
        <a:p>
          <a:pPr algn="l"/>
          <a:r>
            <a:rPr lang="en-GB" sz="4000" b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Research Environment and Practice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B47F5-7412-40B1-A6D4-20A96DB205BC}" type="parTrans" cxnId="{6ECB0639-1928-4849-BF5E-F814F3DC0E94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16169-BF42-4D27-95F9-2D848475ED4B}" type="sibTrans" cxnId="{6ECB0639-1928-4849-BF5E-F814F3DC0E94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840B8-360B-4410-BF38-9A97232D90A6}">
      <dgm:prSet custT="1"/>
      <dgm:spPr/>
      <dgm:t>
        <a:bodyPr/>
        <a:lstStyle/>
        <a:p>
          <a:pPr algn="l"/>
          <a:r>
            <a:rPr lang="en-GB" sz="4000" b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Equality and Diversity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CA8EF-7950-4F8A-8AB7-EC4F320BE924}" type="parTrans" cxnId="{6CBCA734-C5C4-4BE8-BB51-76EA9CA81E10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F5F54-364A-496B-9CF9-E5E59326D953}" type="sibTrans" cxnId="{6CBCA734-C5C4-4BE8-BB51-76EA9CA81E10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DB387-7F5C-4D52-A27B-A9FD7D81D5A2}">
      <dgm:prSet custT="1"/>
      <dgm:spPr/>
      <dgm:t>
        <a:bodyPr/>
        <a:lstStyle/>
        <a:p>
          <a:pPr algn="l"/>
          <a:r>
            <a:rPr lang="en-GB" sz="4000" b="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Biology Education in the UK</a:t>
          </a:r>
          <a:endParaRPr lang="en-GB" sz="4000" b="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1C786-428D-4A5F-876F-94200975D99A}" type="parTrans" cxnId="{D8F6975F-F357-474D-8260-35BBC7D70047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8144E-9453-4794-9237-F4F36AF78727}" type="sibTrans" cxnId="{D8F6975F-F357-474D-8260-35BBC7D70047}">
      <dgm:prSet/>
      <dgm:spPr/>
      <dgm:t>
        <a:bodyPr/>
        <a:lstStyle/>
        <a:p>
          <a:pPr algn="l"/>
          <a:endParaRPr lang="en-GB" sz="4000" b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88519-AB7A-4986-A64B-E83816941ED9}" type="pres">
      <dgm:prSet presAssocID="{4267BFFC-25CA-4389-A451-FFE6930979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D3CFC0-725C-4D68-806F-41502E244FCE}" type="pres">
      <dgm:prSet presAssocID="{65E8ABEB-3441-4BC2-927A-D4125E0B0797}" presName="composite" presStyleCnt="0"/>
      <dgm:spPr/>
      <dgm:t>
        <a:bodyPr/>
        <a:lstStyle/>
        <a:p>
          <a:endParaRPr lang="en-GB"/>
        </a:p>
      </dgm:t>
    </dgm:pt>
    <dgm:pt modelId="{65E847C7-6F95-45DF-8E36-64FBB43810F4}" type="pres">
      <dgm:prSet presAssocID="{65E8ABEB-3441-4BC2-927A-D4125E0B0797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E49E610-9C11-4118-BD30-581DFE57CC2E}" type="pres">
      <dgm:prSet presAssocID="{65E8ABEB-3441-4BC2-927A-D4125E0B0797}" presName="txShp" presStyleLbl="node1" presStyleIdx="0" presStyleCnt="7" custScaleX="886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7ED9DC-7725-40DB-B7ED-85E6BA5E053D}" type="pres">
      <dgm:prSet presAssocID="{7595EAB7-E8FB-468A-8EB5-7093EF02037C}" presName="spacing" presStyleCnt="0"/>
      <dgm:spPr/>
      <dgm:t>
        <a:bodyPr/>
        <a:lstStyle/>
        <a:p>
          <a:endParaRPr lang="en-GB"/>
        </a:p>
      </dgm:t>
    </dgm:pt>
    <dgm:pt modelId="{7538E154-D0BA-41B2-BE50-3878B5678EDB}" type="pres">
      <dgm:prSet presAssocID="{0F749FFB-FA70-494D-AF68-8AEA0BEDE7DB}" presName="composite" presStyleCnt="0"/>
      <dgm:spPr/>
      <dgm:t>
        <a:bodyPr/>
        <a:lstStyle/>
        <a:p>
          <a:endParaRPr lang="en-GB"/>
        </a:p>
      </dgm:t>
    </dgm:pt>
    <dgm:pt modelId="{9495CC29-5060-47BC-B05D-7994776F84E2}" type="pres">
      <dgm:prSet presAssocID="{0F749FFB-FA70-494D-AF68-8AEA0BEDE7DB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BD61692-E20C-45BF-977B-B47AB3CFC6E3}" type="pres">
      <dgm:prSet presAssocID="{0F749FFB-FA70-494D-AF68-8AEA0BEDE7DB}" presName="txShp" presStyleLbl="node1" presStyleIdx="1" presStyleCnt="7" custScaleX="886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D392B-B5D9-48F7-9FAA-295CBD981DDE}" type="pres">
      <dgm:prSet presAssocID="{9D7E38EA-A02A-45D8-A09D-1D7E4A7FB2FD}" presName="spacing" presStyleCnt="0"/>
      <dgm:spPr/>
      <dgm:t>
        <a:bodyPr/>
        <a:lstStyle/>
        <a:p>
          <a:endParaRPr lang="en-GB"/>
        </a:p>
      </dgm:t>
    </dgm:pt>
    <dgm:pt modelId="{8F673EB0-8F03-41E2-96BF-777FD960803C}" type="pres">
      <dgm:prSet presAssocID="{839A5E34-8769-41B4-B48A-3B90268D6234}" presName="composite" presStyleCnt="0"/>
      <dgm:spPr/>
      <dgm:t>
        <a:bodyPr/>
        <a:lstStyle/>
        <a:p>
          <a:endParaRPr lang="en-GB"/>
        </a:p>
      </dgm:t>
    </dgm:pt>
    <dgm:pt modelId="{18A0C15E-D9EC-4E5A-9555-07D75FF631D1}" type="pres">
      <dgm:prSet presAssocID="{839A5E34-8769-41B4-B48A-3B90268D6234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DE6B2C7-6720-46B5-B44F-2B08CEE89D78}" type="pres">
      <dgm:prSet presAssocID="{839A5E34-8769-41B4-B48A-3B90268D6234}" presName="txShp" presStyleLbl="node1" presStyleIdx="2" presStyleCnt="7" custScaleX="886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2A3186-1CE2-48BE-A570-E6AAC21E9062}" type="pres">
      <dgm:prSet presAssocID="{6111EAC6-4291-4190-931C-CB3E07E35E93}" presName="spacing" presStyleCnt="0"/>
      <dgm:spPr/>
      <dgm:t>
        <a:bodyPr/>
        <a:lstStyle/>
        <a:p>
          <a:endParaRPr lang="en-GB"/>
        </a:p>
      </dgm:t>
    </dgm:pt>
    <dgm:pt modelId="{AE22A682-936A-42E5-A0CE-A6DE81AB81F8}" type="pres">
      <dgm:prSet presAssocID="{315C3E87-703D-490E-B183-6A6DEBAC94CC}" presName="composite" presStyleCnt="0"/>
      <dgm:spPr/>
      <dgm:t>
        <a:bodyPr/>
        <a:lstStyle/>
        <a:p>
          <a:endParaRPr lang="en-GB"/>
        </a:p>
      </dgm:t>
    </dgm:pt>
    <dgm:pt modelId="{E12C4A96-0965-4686-88B8-7B06E7A35994}" type="pres">
      <dgm:prSet presAssocID="{315C3E87-703D-490E-B183-6A6DEBAC94CC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A156FCF-B78C-4AD5-8F16-0BEE3B2F2B92}" type="pres">
      <dgm:prSet presAssocID="{315C3E87-703D-490E-B183-6A6DEBAC94CC}" presName="txShp" presStyleLbl="node1" presStyleIdx="3" presStyleCnt="7" custScaleX="886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1E29C1-64F7-47D0-85A3-6FF71642062E}" type="pres">
      <dgm:prSet presAssocID="{147D08BB-F4F3-4202-8B07-84C6EB16723B}" presName="spacing" presStyleCnt="0"/>
      <dgm:spPr/>
      <dgm:t>
        <a:bodyPr/>
        <a:lstStyle/>
        <a:p>
          <a:endParaRPr lang="en-GB"/>
        </a:p>
      </dgm:t>
    </dgm:pt>
    <dgm:pt modelId="{2B830D11-2C65-43AF-8B0B-80A9A57FB84E}" type="pres">
      <dgm:prSet presAssocID="{F2EDB387-7F5C-4D52-A27B-A9FD7D81D5A2}" presName="composite" presStyleCnt="0"/>
      <dgm:spPr/>
    </dgm:pt>
    <dgm:pt modelId="{C8CF440A-872A-4B5C-A636-B33983608013}" type="pres">
      <dgm:prSet presAssocID="{F2EDB387-7F5C-4D52-A27B-A9FD7D81D5A2}" presName="imgShp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4993C6F-AAE3-4615-BF14-2C1A3EB40C64}" type="pres">
      <dgm:prSet presAssocID="{F2EDB387-7F5C-4D52-A27B-A9FD7D81D5A2}" presName="txShp" presStyleLbl="node1" presStyleIdx="4" presStyleCnt="7" custScaleX="899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10522-0505-4F7C-9E73-E6B80994CA5C}" type="pres">
      <dgm:prSet presAssocID="{7D68144E-9453-4794-9237-F4F36AF78727}" presName="spacing" presStyleCnt="0"/>
      <dgm:spPr/>
    </dgm:pt>
    <dgm:pt modelId="{4627D92A-C0B4-4C81-A1B8-5E69E3A9AFA3}" type="pres">
      <dgm:prSet presAssocID="{E7074990-3CE1-4BB4-BCC6-499D1DC53B68}" presName="composite" presStyleCnt="0"/>
      <dgm:spPr/>
      <dgm:t>
        <a:bodyPr/>
        <a:lstStyle/>
        <a:p>
          <a:endParaRPr lang="en-GB"/>
        </a:p>
      </dgm:t>
    </dgm:pt>
    <dgm:pt modelId="{69E34078-07D8-44FD-938D-1093272243EC}" type="pres">
      <dgm:prSet presAssocID="{E7074990-3CE1-4BB4-BCC6-499D1DC53B68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A875E87-7542-40E2-9584-C459DF27E112}" type="pres">
      <dgm:prSet presAssocID="{E7074990-3CE1-4BB4-BCC6-499D1DC53B68}" presName="txShp" presStyleLbl="node1" presStyleIdx="5" presStyleCnt="7" custScaleX="886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6FCB34-7480-4234-99CF-271CD781DBBC}" type="pres">
      <dgm:prSet presAssocID="{93B16169-BF42-4D27-95F9-2D848475ED4B}" presName="spacing" presStyleCnt="0"/>
      <dgm:spPr/>
      <dgm:t>
        <a:bodyPr/>
        <a:lstStyle/>
        <a:p>
          <a:endParaRPr lang="en-GB"/>
        </a:p>
      </dgm:t>
    </dgm:pt>
    <dgm:pt modelId="{433C1AEF-2711-4720-9D87-F49FD13A22EC}" type="pres">
      <dgm:prSet presAssocID="{EEC840B8-360B-4410-BF38-9A97232D90A6}" presName="composite" presStyleCnt="0"/>
      <dgm:spPr/>
      <dgm:t>
        <a:bodyPr/>
        <a:lstStyle/>
        <a:p>
          <a:endParaRPr lang="en-GB"/>
        </a:p>
      </dgm:t>
    </dgm:pt>
    <dgm:pt modelId="{0E9A4850-B602-4C50-9048-7BD6BFD6D3EE}" type="pres">
      <dgm:prSet presAssocID="{EEC840B8-360B-4410-BF38-9A97232D90A6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075EAB7-A268-4BF7-88B6-81202384A4A6}" type="pres">
      <dgm:prSet presAssocID="{EEC840B8-360B-4410-BF38-9A97232D90A6}" presName="txShp" presStyleLbl="node1" presStyleIdx="6" presStyleCnt="7" custScaleX="88637" custLinFactNeighborY="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D08B82-0645-472B-ADAF-86BBE3028E5B}" type="presOf" srcId="{4267BFFC-25CA-4389-A451-FFE6930979BA}" destId="{A5288519-AB7A-4986-A64B-E83816941ED9}" srcOrd="0" destOrd="0" presId="urn:microsoft.com/office/officeart/2005/8/layout/vList3"/>
    <dgm:cxn modelId="{D44DD68D-D362-41D1-AEF2-08C4F6046E06}" type="presOf" srcId="{315C3E87-703D-490E-B183-6A6DEBAC94CC}" destId="{AA156FCF-B78C-4AD5-8F16-0BEE3B2F2B92}" srcOrd="0" destOrd="0" presId="urn:microsoft.com/office/officeart/2005/8/layout/vList3"/>
    <dgm:cxn modelId="{6879BE5B-F28B-4EEE-8707-5792B6C1DACF}" type="presOf" srcId="{0F749FFB-FA70-494D-AF68-8AEA0BEDE7DB}" destId="{4BD61692-E20C-45BF-977B-B47AB3CFC6E3}" srcOrd="0" destOrd="0" presId="urn:microsoft.com/office/officeart/2005/8/layout/vList3"/>
    <dgm:cxn modelId="{366DC561-E43D-48A1-8C13-1DEC87C8BCD9}" srcId="{4267BFFC-25CA-4389-A451-FFE6930979BA}" destId="{315C3E87-703D-490E-B183-6A6DEBAC94CC}" srcOrd="3" destOrd="0" parTransId="{FE97D7E8-5CC4-4700-8C70-0DACF05C4EE4}" sibTransId="{147D08BB-F4F3-4202-8B07-84C6EB16723B}"/>
    <dgm:cxn modelId="{B7498929-3193-4127-B3FE-EAB9714C67CF}" srcId="{4267BFFC-25CA-4389-A451-FFE6930979BA}" destId="{65E8ABEB-3441-4BC2-927A-D4125E0B0797}" srcOrd="0" destOrd="0" parTransId="{0A38DA02-F72F-4A55-A396-171D2ADDF05A}" sibTransId="{7595EAB7-E8FB-468A-8EB5-7093EF02037C}"/>
    <dgm:cxn modelId="{6ECB0639-1928-4849-BF5E-F814F3DC0E94}" srcId="{4267BFFC-25CA-4389-A451-FFE6930979BA}" destId="{E7074990-3CE1-4BB4-BCC6-499D1DC53B68}" srcOrd="5" destOrd="0" parTransId="{ACFB47F5-7412-40B1-A6D4-20A96DB205BC}" sibTransId="{93B16169-BF42-4D27-95F9-2D848475ED4B}"/>
    <dgm:cxn modelId="{351DE439-5309-4103-9CA8-F4F710FD638E}" srcId="{4267BFFC-25CA-4389-A451-FFE6930979BA}" destId="{839A5E34-8769-41B4-B48A-3B90268D6234}" srcOrd="2" destOrd="0" parTransId="{0CBED464-BFD9-4683-B8A8-201E2FFCD06E}" sibTransId="{6111EAC6-4291-4190-931C-CB3E07E35E93}"/>
    <dgm:cxn modelId="{09708179-97EB-49AF-8EFD-978FCEE2C4BF}" type="presOf" srcId="{839A5E34-8769-41B4-B48A-3B90268D6234}" destId="{1DE6B2C7-6720-46B5-B44F-2B08CEE89D78}" srcOrd="0" destOrd="0" presId="urn:microsoft.com/office/officeart/2005/8/layout/vList3"/>
    <dgm:cxn modelId="{182492C2-5615-408C-972A-19FFE9F69501}" type="presOf" srcId="{E7074990-3CE1-4BB4-BCC6-499D1DC53B68}" destId="{3A875E87-7542-40E2-9584-C459DF27E112}" srcOrd="0" destOrd="0" presId="urn:microsoft.com/office/officeart/2005/8/layout/vList3"/>
    <dgm:cxn modelId="{714B5446-8A27-4693-A26F-68CD03DC43E8}" type="presOf" srcId="{F2EDB387-7F5C-4D52-A27B-A9FD7D81D5A2}" destId="{94993C6F-AAE3-4615-BF14-2C1A3EB40C64}" srcOrd="0" destOrd="0" presId="urn:microsoft.com/office/officeart/2005/8/layout/vList3"/>
    <dgm:cxn modelId="{6ABC93FB-FB4E-4CA8-8472-DDC1D746082D}" type="presOf" srcId="{65E8ABEB-3441-4BC2-927A-D4125E0B0797}" destId="{DE49E610-9C11-4118-BD30-581DFE57CC2E}" srcOrd="0" destOrd="0" presId="urn:microsoft.com/office/officeart/2005/8/layout/vList3"/>
    <dgm:cxn modelId="{6CBCA734-C5C4-4BE8-BB51-76EA9CA81E10}" srcId="{4267BFFC-25CA-4389-A451-FFE6930979BA}" destId="{EEC840B8-360B-4410-BF38-9A97232D90A6}" srcOrd="6" destOrd="0" parTransId="{F87CA8EF-7950-4F8A-8AB7-EC4F320BE924}" sibTransId="{BC6F5F54-364A-496B-9CF9-E5E59326D953}"/>
    <dgm:cxn modelId="{3C1E535A-9387-4A60-BB3C-4D3F0D49E6FC}" srcId="{4267BFFC-25CA-4389-A451-FFE6930979BA}" destId="{0F749FFB-FA70-494D-AF68-8AEA0BEDE7DB}" srcOrd="1" destOrd="0" parTransId="{4B2C39ED-6CFF-4462-B2E1-3C9648ABF724}" sibTransId="{9D7E38EA-A02A-45D8-A09D-1D7E4A7FB2FD}"/>
    <dgm:cxn modelId="{D8F6975F-F357-474D-8260-35BBC7D70047}" srcId="{4267BFFC-25CA-4389-A451-FFE6930979BA}" destId="{F2EDB387-7F5C-4D52-A27B-A9FD7D81D5A2}" srcOrd="4" destOrd="0" parTransId="{10E1C786-428D-4A5F-876F-94200975D99A}" sibTransId="{7D68144E-9453-4794-9237-F4F36AF78727}"/>
    <dgm:cxn modelId="{135FB025-09A1-4774-9FF1-DB56738DC615}" type="presOf" srcId="{EEC840B8-360B-4410-BF38-9A97232D90A6}" destId="{C075EAB7-A268-4BF7-88B6-81202384A4A6}" srcOrd="0" destOrd="0" presId="urn:microsoft.com/office/officeart/2005/8/layout/vList3"/>
    <dgm:cxn modelId="{6C89EFAB-CED2-4C5D-AE36-5838D59214CC}" type="presParOf" srcId="{A5288519-AB7A-4986-A64B-E83816941ED9}" destId="{F1D3CFC0-725C-4D68-806F-41502E244FCE}" srcOrd="0" destOrd="0" presId="urn:microsoft.com/office/officeart/2005/8/layout/vList3"/>
    <dgm:cxn modelId="{7D8656BE-0D25-4D28-A032-0154CFAEA04A}" type="presParOf" srcId="{F1D3CFC0-725C-4D68-806F-41502E244FCE}" destId="{65E847C7-6F95-45DF-8E36-64FBB43810F4}" srcOrd="0" destOrd="0" presId="urn:microsoft.com/office/officeart/2005/8/layout/vList3"/>
    <dgm:cxn modelId="{6819EAC6-5737-4B59-9D1D-D2E56276A5D5}" type="presParOf" srcId="{F1D3CFC0-725C-4D68-806F-41502E244FCE}" destId="{DE49E610-9C11-4118-BD30-581DFE57CC2E}" srcOrd="1" destOrd="0" presId="urn:microsoft.com/office/officeart/2005/8/layout/vList3"/>
    <dgm:cxn modelId="{01709986-5ED9-4101-8A91-6F46CD813861}" type="presParOf" srcId="{A5288519-AB7A-4986-A64B-E83816941ED9}" destId="{D87ED9DC-7725-40DB-B7ED-85E6BA5E053D}" srcOrd="1" destOrd="0" presId="urn:microsoft.com/office/officeart/2005/8/layout/vList3"/>
    <dgm:cxn modelId="{DC852518-CC4C-4A4D-8611-9FD5930E4481}" type="presParOf" srcId="{A5288519-AB7A-4986-A64B-E83816941ED9}" destId="{7538E154-D0BA-41B2-BE50-3878B5678EDB}" srcOrd="2" destOrd="0" presId="urn:microsoft.com/office/officeart/2005/8/layout/vList3"/>
    <dgm:cxn modelId="{03B5BE19-B580-4412-90C9-DCE3CCB8FA21}" type="presParOf" srcId="{7538E154-D0BA-41B2-BE50-3878B5678EDB}" destId="{9495CC29-5060-47BC-B05D-7994776F84E2}" srcOrd="0" destOrd="0" presId="urn:microsoft.com/office/officeart/2005/8/layout/vList3"/>
    <dgm:cxn modelId="{857D9019-1E85-4776-9D15-5242162A74B9}" type="presParOf" srcId="{7538E154-D0BA-41B2-BE50-3878B5678EDB}" destId="{4BD61692-E20C-45BF-977B-B47AB3CFC6E3}" srcOrd="1" destOrd="0" presId="urn:microsoft.com/office/officeart/2005/8/layout/vList3"/>
    <dgm:cxn modelId="{2E331566-AF6B-4253-881F-D74B365B9A6C}" type="presParOf" srcId="{A5288519-AB7A-4986-A64B-E83816941ED9}" destId="{437D392B-B5D9-48F7-9FAA-295CBD981DDE}" srcOrd="3" destOrd="0" presId="urn:microsoft.com/office/officeart/2005/8/layout/vList3"/>
    <dgm:cxn modelId="{2AA59D8F-B276-478F-AB0D-619279ABA851}" type="presParOf" srcId="{A5288519-AB7A-4986-A64B-E83816941ED9}" destId="{8F673EB0-8F03-41E2-96BF-777FD960803C}" srcOrd="4" destOrd="0" presId="urn:microsoft.com/office/officeart/2005/8/layout/vList3"/>
    <dgm:cxn modelId="{42435726-CF81-4D61-A312-A4B26DC57826}" type="presParOf" srcId="{8F673EB0-8F03-41E2-96BF-777FD960803C}" destId="{18A0C15E-D9EC-4E5A-9555-07D75FF631D1}" srcOrd="0" destOrd="0" presId="urn:microsoft.com/office/officeart/2005/8/layout/vList3"/>
    <dgm:cxn modelId="{769A5435-8225-4A96-AE63-7BA0CC980FAE}" type="presParOf" srcId="{8F673EB0-8F03-41E2-96BF-777FD960803C}" destId="{1DE6B2C7-6720-46B5-B44F-2B08CEE89D78}" srcOrd="1" destOrd="0" presId="urn:microsoft.com/office/officeart/2005/8/layout/vList3"/>
    <dgm:cxn modelId="{B228CF2E-F82F-4D2B-914C-C20CF5BDA4D6}" type="presParOf" srcId="{A5288519-AB7A-4986-A64B-E83816941ED9}" destId="{502A3186-1CE2-48BE-A570-E6AAC21E9062}" srcOrd="5" destOrd="0" presId="urn:microsoft.com/office/officeart/2005/8/layout/vList3"/>
    <dgm:cxn modelId="{200CA262-0012-45F5-93EE-61A6E458C027}" type="presParOf" srcId="{A5288519-AB7A-4986-A64B-E83816941ED9}" destId="{AE22A682-936A-42E5-A0CE-A6DE81AB81F8}" srcOrd="6" destOrd="0" presId="urn:microsoft.com/office/officeart/2005/8/layout/vList3"/>
    <dgm:cxn modelId="{B4DA123C-65B6-4B3A-A330-4525BC96FF55}" type="presParOf" srcId="{AE22A682-936A-42E5-A0CE-A6DE81AB81F8}" destId="{E12C4A96-0965-4686-88B8-7B06E7A35994}" srcOrd="0" destOrd="0" presId="urn:microsoft.com/office/officeart/2005/8/layout/vList3"/>
    <dgm:cxn modelId="{FDE4F8B9-FAF0-4B2C-A9C3-D5D5018D8143}" type="presParOf" srcId="{AE22A682-936A-42E5-A0CE-A6DE81AB81F8}" destId="{AA156FCF-B78C-4AD5-8F16-0BEE3B2F2B92}" srcOrd="1" destOrd="0" presId="urn:microsoft.com/office/officeart/2005/8/layout/vList3"/>
    <dgm:cxn modelId="{C78828BF-77F1-466E-9084-30D47A118AA4}" type="presParOf" srcId="{A5288519-AB7A-4986-A64B-E83816941ED9}" destId="{AB1E29C1-64F7-47D0-85A3-6FF71642062E}" srcOrd="7" destOrd="0" presId="urn:microsoft.com/office/officeart/2005/8/layout/vList3"/>
    <dgm:cxn modelId="{17752B2C-BA98-4152-B665-CCD93CD0C398}" type="presParOf" srcId="{A5288519-AB7A-4986-A64B-E83816941ED9}" destId="{2B830D11-2C65-43AF-8B0B-80A9A57FB84E}" srcOrd="8" destOrd="0" presId="urn:microsoft.com/office/officeart/2005/8/layout/vList3"/>
    <dgm:cxn modelId="{6A3EEC62-1D4C-4CAD-A7D9-DCFA700A24E5}" type="presParOf" srcId="{2B830D11-2C65-43AF-8B0B-80A9A57FB84E}" destId="{C8CF440A-872A-4B5C-A636-B33983608013}" srcOrd="0" destOrd="0" presId="urn:microsoft.com/office/officeart/2005/8/layout/vList3"/>
    <dgm:cxn modelId="{553528A7-D4FA-4EC4-821C-ED7E333A7635}" type="presParOf" srcId="{2B830D11-2C65-43AF-8B0B-80A9A57FB84E}" destId="{94993C6F-AAE3-4615-BF14-2C1A3EB40C64}" srcOrd="1" destOrd="0" presId="urn:microsoft.com/office/officeart/2005/8/layout/vList3"/>
    <dgm:cxn modelId="{2F77A3B4-8833-430C-90F6-186663CA4BFD}" type="presParOf" srcId="{A5288519-AB7A-4986-A64B-E83816941ED9}" destId="{F4910522-0505-4F7C-9E73-E6B80994CA5C}" srcOrd="9" destOrd="0" presId="urn:microsoft.com/office/officeart/2005/8/layout/vList3"/>
    <dgm:cxn modelId="{5C9DFEFD-373A-45DE-B41E-92EE8E60BDBC}" type="presParOf" srcId="{A5288519-AB7A-4986-A64B-E83816941ED9}" destId="{4627D92A-C0B4-4C81-A1B8-5E69E3A9AFA3}" srcOrd="10" destOrd="0" presId="urn:microsoft.com/office/officeart/2005/8/layout/vList3"/>
    <dgm:cxn modelId="{44B8796C-DC57-4005-A088-7459D5F3336F}" type="presParOf" srcId="{4627D92A-C0B4-4C81-A1B8-5E69E3A9AFA3}" destId="{69E34078-07D8-44FD-938D-1093272243EC}" srcOrd="0" destOrd="0" presId="urn:microsoft.com/office/officeart/2005/8/layout/vList3"/>
    <dgm:cxn modelId="{EB9E0946-6D80-49F3-A9F0-38AED802BFFF}" type="presParOf" srcId="{4627D92A-C0B4-4C81-A1B8-5E69E3A9AFA3}" destId="{3A875E87-7542-40E2-9584-C459DF27E112}" srcOrd="1" destOrd="0" presId="urn:microsoft.com/office/officeart/2005/8/layout/vList3"/>
    <dgm:cxn modelId="{7B1C0D2E-B1F5-4ACC-9D8E-24C0AECDDAA9}" type="presParOf" srcId="{A5288519-AB7A-4986-A64B-E83816941ED9}" destId="{016FCB34-7480-4234-99CF-271CD781DBBC}" srcOrd="11" destOrd="0" presId="urn:microsoft.com/office/officeart/2005/8/layout/vList3"/>
    <dgm:cxn modelId="{09B7EF18-F114-4D3A-B26D-7EDE337F6D65}" type="presParOf" srcId="{A5288519-AB7A-4986-A64B-E83816941ED9}" destId="{433C1AEF-2711-4720-9D87-F49FD13A22EC}" srcOrd="12" destOrd="0" presId="urn:microsoft.com/office/officeart/2005/8/layout/vList3"/>
    <dgm:cxn modelId="{02F5ED3E-4AAB-47CE-85B6-9B9B8ECC3488}" type="presParOf" srcId="{433C1AEF-2711-4720-9D87-F49FD13A22EC}" destId="{0E9A4850-B602-4C50-9048-7BD6BFD6D3EE}" srcOrd="0" destOrd="0" presId="urn:microsoft.com/office/officeart/2005/8/layout/vList3"/>
    <dgm:cxn modelId="{ACD791C0-C91F-44EE-AFB6-F81A70772B61}" type="presParOf" srcId="{433C1AEF-2711-4720-9D87-F49FD13A22EC}" destId="{C075EAB7-A268-4BF7-88B6-81202384A4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E610-9C11-4118-BD30-581DFE57CC2E}">
      <dsp:nvSpPr>
        <dsp:cNvPr id="0" name=""/>
        <dsp:cNvSpPr/>
      </dsp:nvSpPr>
      <dsp:spPr>
        <a:xfrm rot="10800000">
          <a:off x="4270722" y="1398"/>
          <a:ext cx="10687370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Science in Parliament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76848" y="1398"/>
        <a:ext cx="10481244" cy="824506"/>
      </dsp:txXfrm>
    </dsp:sp>
    <dsp:sp modelId="{65E847C7-6F95-45DF-8E36-64FBB43810F4}">
      <dsp:nvSpPr>
        <dsp:cNvPr id="0" name=""/>
        <dsp:cNvSpPr/>
      </dsp:nvSpPr>
      <dsp:spPr>
        <a:xfrm>
          <a:off x="3173425" y="1398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61692-E20C-45BF-977B-B47AB3CFC6E3}">
      <dsp:nvSpPr>
        <dsp:cNvPr id="0" name=""/>
        <dsp:cNvSpPr/>
      </dsp:nvSpPr>
      <dsp:spPr>
        <a:xfrm rot="10800000">
          <a:off x="4270722" y="1071959"/>
          <a:ext cx="10687370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Biomedical Sciences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76848" y="1071959"/>
        <a:ext cx="10481244" cy="824506"/>
      </dsp:txXfrm>
    </dsp:sp>
    <dsp:sp modelId="{9495CC29-5060-47BC-B05D-7994776F84E2}">
      <dsp:nvSpPr>
        <dsp:cNvPr id="0" name=""/>
        <dsp:cNvSpPr/>
      </dsp:nvSpPr>
      <dsp:spPr>
        <a:xfrm>
          <a:off x="3173425" y="1071959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6B2C7-6720-46B5-B44F-2B08CEE89D78}">
      <dsp:nvSpPr>
        <dsp:cNvPr id="0" name=""/>
        <dsp:cNvSpPr/>
      </dsp:nvSpPr>
      <dsp:spPr>
        <a:xfrm rot="10800000">
          <a:off x="4270722" y="2142521"/>
          <a:ext cx="10687370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 and Ecosystem Science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76848" y="2142521"/>
        <a:ext cx="10481244" cy="824506"/>
      </dsp:txXfrm>
    </dsp:sp>
    <dsp:sp modelId="{18A0C15E-D9EC-4E5A-9555-07D75FF631D1}">
      <dsp:nvSpPr>
        <dsp:cNvPr id="0" name=""/>
        <dsp:cNvSpPr/>
      </dsp:nvSpPr>
      <dsp:spPr>
        <a:xfrm>
          <a:off x="3173425" y="2142521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56FCF-B78C-4AD5-8F16-0BEE3B2F2B92}">
      <dsp:nvSpPr>
        <dsp:cNvPr id="0" name=""/>
        <dsp:cNvSpPr/>
      </dsp:nvSpPr>
      <dsp:spPr>
        <a:xfrm rot="10800000">
          <a:off x="4270722" y="3213082"/>
          <a:ext cx="10687370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Agriculture and Plant Science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76848" y="3213082"/>
        <a:ext cx="10481244" cy="824506"/>
      </dsp:txXfrm>
    </dsp:sp>
    <dsp:sp modelId="{E12C4A96-0965-4686-88B8-7B06E7A35994}">
      <dsp:nvSpPr>
        <dsp:cNvPr id="0" name=""/>
        <dsp:cNvSpPr/>
      </dsp:nvSpPr>
      <dsp:spPr>
        <a:xfrm>
          <a:off x="3173425" y="3213082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3C6F-AAE3-4615-BF14-2C1A3EB40C64}">
      <dsp:nvSpPr>
        <dsp:cNvPr id="0" name=""/>
        <dsp:cNvSpPr/>
      </dsp:nvSpPr>
      <dsp:spPr>
        <a:xfrm rot="10800000">
          <a:off x="4155694" y="4283644"/>
          <a:ext cx="10840741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Biology Education in the UK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61820" y="4283644"/>
        <a:ext cx="10634615" cy="824506"/>
      </dsp:txXfrm>
    </dsp:sp>
    <dsp:sp modelId="{C8CF440A-872A-4B5C-A636-B33983608013}">
      <dsp:nvSpPr>
        <dsp:cNvPr id="0" name=""/>
        <dsp:cNvSpPr/>
      </dsp:nvSpPr>
      <dsp:spPr>
        <a:xfrm>
          <a:off x="3135082" y="4283644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75E87-7542-40E2-9584-C459DF27E112}">
      <dsp:nvSpPr>
        <dsp:cNvPr id="0" name=""/>
        <dsp:cNvSpPr/>
      </dsp:nvSpPr>
      <dsp:spPr>
        <a:xfrm rot="10800000">
          <a:off x="4270722" y="5354206"/>
          <a:ext cx="10687370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Research Environment and Practice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76848" y="5354206"/>
        <a:ext cx="10481244" cy="824506"/>
      </dsp:txXfrm>
    </dsp:sp>
    <dsp:sp modelId="{69E34078-07D8-44FD-938D-1093272243EC}">
      <dsp:nvSpPr>
        <dsp:cNvPr id="0" name=""/>
        <dsp:cNvSpPr/>
      </dsp:nvSpPr>
      <dsp:spPr>
        <a:xfrm>
          <a:off x="3173425" y="5354206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5EAB7-A268-4BF7-88B6-81202384A4A6}">
      <dsp:nvSpPr>
        <dsp:cNvPr id="0" name=""/>
        <dsp:cNvSpPr/>
      </dsp:nvSpPr>
      <dsp:spPr>
        <a:xfrm rot="10800000">
          <a:off x="4270722" y="6426165"/>
          <a:ext cx="10687370" cy="82450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584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kern="120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rPr>
            <a:t>Equality and Diversity</a:t>
          </a:r>
          <a:endParaRPr lang="en-GB" sz="4000" b="0" kern="1200" dirty="0">
            <a:solidFill>
              <a:srgbClr val="03286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76848" y="6426165"/>
        <a:ext cx="10481244" cy="824506"/>
      </dsp:txXfrm>
    </dsp:sp>
    <dsp:sp modelId="{0E9A4850-B602-4C50-9048-7BD6BFD6D3EE}">
      <dsp:nvSpPr>
        <dsp:cNvPr id="0" name=""/>
        <dsp:cNvSpPr/>
      </dsp:nvSpPr>
      <dsp:spPr>
        <a:xfrm>
          <a:off x="3173425" y="6424767"/>
          <a:ext cx="824506" cy="824506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912E-1586-429D-B3D0-C2E310E55105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D1A1-250B-4879-A26E-217BA59C48C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9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1C2C-9DE7-46B5-A344-F13108813137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FD957-0C9C-4EB4-BCF7-C065A91C03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6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9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7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3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8" algn="l" defTabSz="914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b.org.uk/toolki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mtrk.net/I1-6TO3N-W4A03Z-413PXW-1/c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FIRSTLY, WHAT IS A</a:t>
            </a:r>
            <a:r>
              <a:rPr lang="en-GB" baseline="0" dirty="0" smtClean="0"/>
              <a:t> PROFESSIONAL BODY?</a:t>
            </a:r>
          </a:p>
          <a:p>
            <a:r>
              <a:rPr lang="en-GB" baseline="0" dirty="0" smtClean="0"/>
              <a:t>- There’s many different professional bodies, such as the Association of Chartered Certified Accountants (ACCA), the Medical Royal Colleges, Institute of Fundraising and British Horse Society!</a:t>
            </a:r>
          </a:p>
          <a:p>
            <a:r>
              <a:rPr lang="en-GB" baseline="0" dirty="0" smtClean="0"/>
              <a:t>- The RSB supports the biosciences, and your future within it.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38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VOLUNTEER IN PUBLIC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Volunteer with the Society at a range of science fairs and festivals round the country, contact Amanda to express your interest.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Biology Week showcases the important and amazing world of the biosciences, getting everyone from children to professional biologists involved in fun and interesting life science activities</a:t>
            </a:r>
            <a:r>
              <a:rPr lang="en-GB" baseline="0" dirty="0" smtClean="0"/>
              <a:t> – get involved creating or setting up an event! See the website for ideas.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r>
              <a:rPr lang="en-GB" baseline="0" dirty="0" smtClean="0"/>
              <a:t>OUTREACH AND ENGAGEMENT GRANT SCHEME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an idea for an event and are looking for some additional funds to help make it a success, you can apply for either a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mall grant of £50 - £200 or a full grant of £201 - £500.</a:t>
            </a:r>
            <a:endParaRPr lang="en-GB" dirty="0" smtClean="0"/>
          </a:p>
          <a:p>
            <a:pPr marL="457200" lvl="1" indent="0">
              <a:buFont typeface="+mj-lt"/>
              <a:buNone/>
            </a:pPr>
            <a:endParaRPr lang="en-GB" sz="1200" dirty="0" smtClean="0">
              <a:solidFill>
                <a:srgbClr val="003D7D"/>
              </a:solidFill>
            </a:endParaRPr>
          </a:p>
          <a:p>
            <a:pPr marL="0" indent="0">
              <a:buFontTx/>
              <a:buNone/>
            </a:pPr>
            <a:r>
              <a:rPr lang="en-GB" baseline="0" dirty="0" smtClean="0"/>
              <a:t>ENTER A COMPETITION OR APPLY FOR AN AWARD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You may win the top student award if you graduate top of your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Winner of the photography competition wins £500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1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JOIN AS A STUDENT AFFILIATE FOR JUST £15 A YEAR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download and print forms here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www.rsb.org.uk/toolkit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hand out to the students,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quick-join link at toolkit@rsb.org.uk or ask them 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get in touch with membership@rsb.org.uk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UNDERGRADUATE MEMBERSHIP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For</a:t>
            </a:r>
            <a:r>
              <a:rPr lang="en-GB" baseline="0" dirty="0" smtClean="0"/>
              <a:t> £15/year, undergraduate membership includes: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i="1" dirty="0" smtClean="0">
                <a:effectLst/>
                <a:ea typeface="Adobe Fan Heiti Std B"/>
                <a:cs typeface="Arial"/>
              </a:rPr>
              <a:t>The Biologist </a:t>
            </a:r>
            <a:r>
              <a:rPr lang="en-GB" dirty="0" smtClean="0">
                <a:effectLst/>
                <a:ea typeface="Adobe Fan Heiti Std B"/>
                <a:cs typeface="Arial"/>
              </a:rPr>
              <a:t>&amp; e-newsletters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effectLst/>
                <a:ea typeface="Adobe Fan Heiti Std B"/>
                <a:cs typeface="Arial"/>
              </a:rPr>
              <a:t>Careers Conference &amp; Resources</a:t>
            </a:r>
            <a:endParaRPr lang="en-GB" dirty="0" smtClean="0">
              <a:effectLst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effectLst/>
                <a:ea typeface="Times New Roman"/>
                <a:cs typeface="Arial"/>
              </a:rPr>
              <a:t>Money off books &amp; apply for Grants</a:t>
            </a:r>
            <a:endParaRPr lang="en-GB" dirty="0" smtClean="0">
              <a:effectLst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effectLst/>
                <a:ea typeface="Times New Roman"/>
                <a:cs typeface="Arial"/>
              </a:rPr>
              <a:t>Strengthen your CV </a:t>
            </a:r>
            <a:r>
              <a:rPr lang="en-GB" dirty="0" smtClean="0">
                <a:effectLst/>
                <a:ea typeface="+mn-ea"/>
                <a:cs typeface="+mn-cs"/>
              </a:rPr>
              <a:t>and</a:t>
            </a:r>
            <a:r>
              <a:rPr lang="en-GB" baseline="0" dirty="0" smtClean="0">
                <a:effectLst/>
                <a:ea typeface="+mn-ea"/>
                <a:cs typeface="+mn-cs"/>
              </a:rPr>
              <a:t> join our network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>
              <a:effectLst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>
              <a:effectLst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003D7D"/>
                </a:solidFill>
              </a:rPr>
              <a:t>POST-NOMINAL LETTERS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003D7D"/>
                </a:solidFill>
              </a:rPr>
              <a:t>Upgrade</a:t>
            </a:r>
            <a:r>
              <a:rPr lang="en-GB" baseline="0" dirty="0" smtClean="0">
                <a:solidFill>
                  <a:srgbClr val="003D7D"/>
                </a:solidFill>
              </a:rPr>
              <a:t> to associate grade is free of charge</a:t>
            </a:r>
            <a:endParaRPr lang="en-GB" dirty="0" smtClean="0">
              <a:solidFill>
                <a:srgbClr val="003D7D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003D7D"/>
                </a:solidFill>
              </a:rPr>
              <a:t>Boost your professional recognition by using our post-nominal letters.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79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</a:t>
            </a:r>
            <a:r>
              <a:rPr lang="en-GB" baseline="0" dirty="0" smtClean="0"/>
              <a:t> I ELIGIBLE TO BECOME A MEMBER?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We’re often</a:t>
            </a:r>
            <a:r>
              <a:rPr lang="en-GB" baseline="0" dirty="0" smtClean="0"/>
              <a:t> asked, “If I don’t have the word ‘biologist’ in my title, does it mean I can’t become a member of the RSB?”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Up here are the different disciplines we promote, and our members work in - all of them are united by a core appreciation and understanding of biology, but the applications look very different!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 if any words there relate to what you do, or what you’re interested in, then you’re absolutely welcome to become a member of the Royal Society of Biology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43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 SUMMARISE, THESE ARE THE FOUR KEY AREAS THE ROYAL SOCIETY OF BIOLOGY WORKS 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MEMBERSHIP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We</a:t>
            </a:r>
            <a:r>
              <a:rPr lang="en-GB" baseline="0" dirty="0" smtClean="0"/>
              <a:t> have over 17,000 Individual Members and 90 Organisational Members across the country… and world!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96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46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THE BIOLOGIST MAGAZINE</a:t>
            </a:r>
            <a:endParaRPr lang="en-GB" i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All members of the Society receive a free subscription to our peer reviewed magazine </a:t>
            </a:r>
            <a:r>
              <a:rPr lang="en-GB" i="1" dirty="0" smtClean="0"/>
              <a:t>The Biologist</a:t>
            </a:r>
            <a:r>
              <a:rPr lang="en-GB" dirty="0" smtClean="0"/>
              <a:t>. Biology is brought to life through an impressive range of review articles, whilst topical pieces discuss science policy, new developments or controversial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Like</a:t>
            </a:r>
            <a:r>
              <a:rPr lang="en-GB" baseline="0" dirty="0" smtClean="0"/>
              <a:t> the </a:t>
            </a:r>
            <a:r>
              <a:rPr lang="en-GB" i="1" baseline="0" dirty="0" smtClean="0"/>
              <a:t>New Scientist </a:t>
            </a:r>
            <a:r>
              <a:rPr lang="en-GB" i="0" baseline="0" dirty="0" smtClean="0"/>
              <a:t>of Biology, looking at areas of the life sciences you may not have covered since school!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dirty="0" smtClean="0"/>
              <a:t>EMERGING TOPICS IN THE LIFE SCIENCES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Written for an interdisciplinary audience, each issue focusses on a new, or growing, key topic and is guest edited by an expert in that 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Open access articles are available for all editions.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OXFORD</a:t>
            </a:r>
            <a:r>
              <a:rPr lang="en-GB" baseline="0" dirty="0" smtClean="0"/>
              <a:t> PRIMERS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RSB’s textbook series, published in partnership with Oxford University Press. These 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textbooks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aim to give students aged 16-19 a first taste of studying biology beyond school.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TOPICAL</a:t>
            </a:r>
            <a:r>
              <a:rPr lang="en-GB" baseline="0" dirty="0" smtClean="0"/>
              <a:t> NEWSLETTERS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Stay up to date with the latest science policy developments with our weekly science policy newsletter,</a:t>
            </a:r>
            <a:r>
              <a:rPr lang="en-GB" baseline="0" dirty="0" smtClean="0"/>
              <a:t> a concise breakdown on what has happened over the past week - from h</a:t>
            </a:r>
            <a:r>
              <a:rPr lang="en-GB" dirty="0" smtClean="0"/>
              <a:t>ealth and biomedicine</a:t>
            </a:r>
            <a:r>
              <a:rPr lang="en-GB" baseline="0" dirty="0" smtClean="0"/>
              <a:t> to</a:t>
            </a:r>
            <a:r>
              <a:rPr lang="en-GB" dirty="0" smtClean="0"/>
              <a:t> environment and ecology, from government and parliament to research funding policy.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Subscribe to our other monthly newsletters to receive news, events, the latest grants, competitions &amp; awards.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66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 POLICY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Find</a:t>
            </a:r>
            <a:r>
              <a:rPr lang="en-GB" baseline="0" dirty="0" smtClean="0"/>
              <a:t> out what’s happening in all of these different areas of the life sciences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18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CPD and TRAINING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48A942"/>
                </a:solidFill>
              </a:rPr>
              <a:t>Continue</a:t>
            </a:r>
            <a:r>
              <a:rPr lang="en-GB" sz="1200" baseline="0" dirty="0" smtClean="0">
                <a:solidFill>
                  <a:srgbClr val="48A942"/>
                </a:solidFill>
              </a:rPr>
              <a:t> your</a:t>
            </a:r>
            <a:r>
              <a:rPr lang="en-GB" sz="1200" dirty="0" smtClean="0">
                <a:solidFill>
                  <a:srgbClr val="48A942"/>
                </a:solidFill>
              </a:rPr>
              <a:t> Professional Development as a member and </a:t>
            </a:r>
            <a:r>
              <a:rPr lang="en-GB" sz="1200" b="1" dirty="0" smtClean="0">
                <a:solidFill>
                  <a:srgbClr val="003D7D"/>
                </a:solidFill>
                <a:cs typeface="Arial" pitchFamily="34" charset="0"/>
              </a:rPr>
              <a:t>save </a:t>
            </a:r>
            <a:r>
              <a:rPr lang="en-GB" sz="1200" dirty="0" smtClean="0">
                <a:solidFill>
                  <a:srgbClr val="48A942"/>
                </a:solidFill>
                <a:cs typeface="Arial" pitchFamily="34" charset="0"/>
              </a:rPr>
              <a:t>50% off our training courses.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From</a:t>
            </a:r>
            <a:r>
              <a:rPr lang="en-GB" baseline="0" dirty="0" smtClean="0"/>
              <a:t> </a:t>
            </a:r>
            <a:r>
              <a:rPr lang="en-GB" sz="1200" dirty="0" smtClean="0">
                <a:solidFill>
                  <a:srgbClr val="003D7D"/>
                </a:solidFill>
              </a:rPr>
              <a:t>Persuasive Scientific Report Writing</a:t>
            </a:r>
            <a:r>
              <a:rPr lang="en-GB" sz="1200" baseline="0" dirty="0" smtClean="0">
                <a:solidFill>
                  <a:srgbClr val="003D7D"/>
                </a:solidFill>
              </a:rPr>
              <a:t> and </a:t>
            </a:r>
            <a:r>
              <a:rPr lang="en-GB" sz="1200" dirty="0" smtClean="0">
                <a:solidFill>
                  <a:srgbClr val="003D7D"/>
                </a:solidFill>
              </a:rPr>
              <a:t>Commercial Awareness for Life Scientists,</a:t>
            </a:r>
            <a:r>
              <a:rPr lang="en-GB" sz="1200" baseline="0" dirty="0" smtClean="0">
                <a:solidFill>
                  <a:srgbClr val="003D7D"/>
                </a:solidFill>
              </a:rPr>
              <a:t> to introduction to </a:t>
            </a:r>
            <a:r>
              <a:rPr lang="en-GB" sz="1200" dirty="0" smtClean="0">
                <a:solidFill>
                  <a:srgbClr val="003D7D"/>
                </a:solidFill>
              </a:rPr>
              <a:t>Science Communication – we want you to expand your expertise.</a:t>
            </a:r>
            <a:r>
              <a:rPr lang="en-GB" sz="1200" baseline="0" dirty="0" smtClean="0">
                <a:solidFill>
                  <a:srgbClr val="003D7D"/>
                </a:solidFill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aseline="0" dirty="0" smtClean="0">
                <a:solidFill>
                  <a:srgbClr val="003D7D"/>
                </a:solidFill>
              </a:rPr>
              <a:t>Courses available online.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aseline="0" dirty="0" smtClean="0">
                <a:solidFill>
                  <a:srgbClr val="003D7D"/>
                </a:solidFill>
              </a:rPr>
              <a:t>Log your CPD points using our online CPD scheme.</a:t>
            </a:r>
            <a:endParaRPr lang="en-GB" dirty="0" smtClean="0"/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OUR JOBS BOARD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Check online for new job opportunities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Use our ONLINE CAREERS RESOURCES for advice on what to do next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ANNUAL BIOSCIENCE CAREERS DAY</a:t>
            </a:r>
          </a:p>
          <a:p>
            <a:pPr marL="457156" lvl="1" indent="0">
              <a:buFont typeface="Arial" panose="020B0604020202020204" pitchFamily="34" charset="0"/>
              <a:buNone/>
            </a:pPr>
            <a:r>
              <a:rPr lang="en-GB" dirty="0" smtClean="0"/>
              <a:t>Hear experts give top tips on exciting careers available to you with a biological sciences degree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Book a mock interview to sharpen your technique for future employers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Network with biology professionals and other students from across the UK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Watch science communicators live on stage &amp; meet them afterwards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Meet representatives from a variety of top organisations in our exhibition and ask them informal questions over lunch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3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ATTEND AN RSB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RSB organises events including </a:t>
            </a:r>
            <a:r>
              <a:rPr lang="en-GB" dirty="0" smtClean="0"/>
              <a:t>fundraisers, such</a:t>
            </a:r>
            <a:r>
              <a:rPr lang="en-GB" baseline="0" dirty="0" smtClean="0"/>
              <a:t> as an evening with </a:t>
            </a:r>
            <a:r>
              <a:rPr lang="en-GB" dirty="0" smtClean="0"/>
              <a:t>Sir David Attenborough </a:t>
            </a:r>
            <a:r>
              <a:rPr lang="en-GB" baseline="0" dirty="0" smtClean="0"/>
              <a:t>for our 10 year anniversary.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Other events include our AGM,</a:t>
            </a:r>
            <a:r>
              <a:rPr lang="en-GB" baseline="0" dirty="0" smtClean="0"/>
              <a:t> </a:t>
            </a:r>
            <a:r>
              <a:rPr lang="en-GB" dirty="0" smtClean="0"/>
              <a:t>Charter Lectures and Fellow’s lunches to name</a:t>
            </a:r>
            <a:r>
              <a:rPr lang="en-GB" baseline="0" dirty="0" smtClean="0"/>
              <a:t> but a few.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JOIN YOUR REGIONAL BRANCH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several regional branches across the UK,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in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Southeast Asia 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Australasia. {you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find your regional branch here: www.rsb.org.uk/regional-activity)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you become an elected member, you can get involved with your regional branch to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 create events or projects engaging biologists and the public.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YOUR REGIONAL BRANCH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{Find your regional branch here: https://www.rsb.org.uk/regional-activity and </a:t>
            </a:r>
            <a:r>
              <a:rPr lang="en-GB" baseline="0" dirty="0" smtClean="0"/>
              <a:t>input a contact email, upcoming events, recent events and some pictures}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r>
              <a:rPr lang="en-GB" dirty="0" smtClean="0"/>
              <a:t>TRAVEL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3D7D"/>
                </a:solidFill>
              </a:rPr>
              <a:t>Up to £1,000</a:t>
            </a:r>
            <a:r>
              <a:rPr lang="en-GB" sz="1200" baseline="0" dirty="0" smtClean="0">
                <a:solidFill>
                  <a:srgbClr val="003D7D"/>
                </a:solidFill>
              </a:rPr>
              <a:t> </a:t>
            </a:r>
            <a:r>
              <a:rPr lang="en-GB" sz="1200" baseline="0" dirty="0" smtClean="0">
                <a:solidFill>
                  <a:srgbClr val="003D7D"/>
                </a:solidFill>
              </a:rPr>
              <a:t>grant </a:t>
            </a:r>
            <a:r>
              <a:rPr lang="en-GB" sz="1200" baseline="0" dirty="0" smtClean="0">
                <a:solidFill>
                  <a:srgbClr val="003D7D"/>
                </a:solidFill>
              </a:rPr>
              <a:t>f</a:t>
            </a:r>
            <a:r>
              <a:rPr lang="en-GB" sz="1200" dirty="0" smtClean="0">
                <a:solidFill>
                  <a:srgbClr val="003D7D"/>
                </a:solidFill>
              </a:rPr>
              <a:t>or UK or </a:t>
            </a:r>
            <a:r>
              <a:rPr lang="en-GB" sz="1200" dirty="0" smtClean="0">
                <a:solidFill>
                  <a:srgbClr val="003D7D"/>
                </a:solidFill>
              </a:rPr>
              <a:t>overseas travel in connection with biological study, teaching or research </a:t>
            </a:r>
            <a:r>
              <a:rPr lang="en-GB" sz="1200" dirty="0" smtClean="0">
                <a:solidFill>
                  <a:schemeClr val="tx1"/>
                </a:solidFill>
              </a:rPr>
              <a:t>for</a:t>
            </a:r>
            <a:r>
              <a:rPr lang="en-GB" dirty="0" smtClean="0"/>
              <a:t> those who would otherwise be unlikely to have it.</a:t>
            </a:r>
            <a:r>
              <a:rPr lang="en-GB" sz="1200" dirty="0" smtClean="0">
                <a:solidFill>
                  <a:srgbClr val="003D7D"/>
                </a:solidFill>
              </a:rPr>
              <a:t> If</a:t>
            </a:r>
            <a:r>
              <a:rPr lang="en-GB" sz="1200" baseline="0" dirty="0" smtClean="0">
                <a:solidFill>
                  <a:srgbClr val="003D7D"/>
                </a:solidFill>
              </a:rPr>
              <a:t> you want to do a work placement, or visit a conference, do a apply to the RSB for this money to support you.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aseline="0" dirty="0" smtClean="0">
              <a:solidFill>
                <a:srgbClr val="003D7D"/>
              </a:solidFill>
            </a:endParaRPr>
          </a:p>
          <a:p>
            <a:r>
              <a:rPr lang="en-GB" dirty="0" smtClean="0"/>
              <a:t>JOIN</a:t>
            </a:r>
            <a:r>
              <a:rPr lang="en-GB" baseline="0" dirty="0" smtClean="0"/>
              <a:t> YOUR PROFESSIONAL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Meeting other like-minded members, who are involved in academia, industry and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Attend events, volunteer, get involved with your regional branch – you can develop invaluable skills, and meet people who could give you an insight into your future career.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aseline="0" dirty="0" smtClean="0">
              <a:solidFill>
                <a:srgbClr val="003D7D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D957-0C9C-4EB4-BCF7-C065A91C032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04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3306" y="1637822"/>
            <a:ext cx="9673918" cy="3484127"/>
          </a:xfrm>
        </p:spPr>
        <p:txBody>
          <a:bodyPr anchor="b">
            <a:normAutofit/>
          </a:bodyPr>
          <a:lstStyle>
            <a:lvl1pPr algn="l">
              <a:defRPr sz="7999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3306" y="5256310"/>
            <a:ext cx="9673918" cy="2416185"/>
          </a:xfrm>
        </p:spPr>
        <p:txBody>
          <a:bodyPr/>
          <a:lstStyle>
            <a:lvl1pPr marL="0" indent="0" algn="l">
              <a:buNone/>
              <a:defRPr sz="3502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152" indent="0" algn="ctr">
              <a:buNone/>
              <a:defRPr sz="2919"/>
            </a:lvl2pPr>
            <a:lvl3pPr marL="1334306" indent="0" algn="ctr">
              <a:buNone/>
              <a:defRPr sz="2627"/>
            </a:lvl3pPr>
            <a:lvl4pPr marL="2001458" indent="0" algn="ctr">
              <a:buNone/>
              <a:defRPr sz="2334"/>
            </a:lvl4pPr>
            <a:lvl5pPr marL="2668611" indent="0" algn="ctr">
              <a:buNone/>
              <a:defRPr sz="2334"/>
            </a:lvl5pPr>
            <a:lvl6pPr marL="3335764" indent="0" algn="ctr">
              <a:buNone/>
              <a:defRPr sz="2334"/>
            </a:lvl6pPr>
            <a:lvl7pPr marL="4002916" indent="0" algn="ctr">
              <a:buNone/>
              <a:defRPr sz="2334"/>
            </a:lvl7pPr>
            <a:lvl8pPr marL="4670069" indent="0" algn="ctr">
              <a:buNone/>
              <a:defRPr sz="2334"/>
            </a:lvl8pPr>
            <a:lvl9pPr marL="5337222" indent="0" algn="ctr">
              <a:buNone/>
              <a:defRPr sz="2334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14109" r="42891"/>
          <a:stretch/>
        </p:blipFill>
        <p:spPr>
          <a:xfrm>
            <a:off x="185324" y="1238252"/>
            <a:ext cx="5782112" cy="788621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3310" y="438149"/>
            <a:ext cx="3692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www.rsb.org.uk</a:t>
            </a:r>
            <a:endParaRPr lang="en-GB" sz="40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923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31766" y="532814"/>
            <a:ext cx="3836209" cy="848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140" y="532814"/>
            <a:ext cx="11286237" cy="84809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37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717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874" y="2494956"/>
            <a:ext cx="15344835" cy="4162883"/>
          </a:xfrm>
        </p:spPr>
        <p:txBody>
          <a:bodyPr anchor="b"/>
          <a:lstStyle>
            <a:lvl1pPr>
              <a:defRPr sz="8756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874" y="6697218"/>
            <a:ext cx="15344835" cy="2189161"/>
          </a:xfrm>
        </p:spPr>
        <p:txBody>
          <a:bodyPr/>
          <a:lstStyle>
            <a:lvl1pPr marL="0" indent="0">
              <a:buNone/>
              <a:defRPr sz="3502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152" indent="0">
              <a:buNone/>
              <a:defRPr sz="2919">
                <a:solidFill>
                  <a:schemeClr val="tx1">
                    <a:tint val="75000"/>
                  </a:schemeClr>
                </a:solidFill>
              </a:defRPr>
            </a:lvl2pPr>
            <a:lvl3pPr marL="1334306" indent="0">
              <a:buNone/>
              <a:defRPr sz="2627">
                <a:solidFill>
                  <a:schemeClr val="tx1">
                    <a:tint val="75000"/>
                  </a:schemeClr>
                </a:solidFill>
              </a:defRPr>
            </a:lvl3pPr>
            <a:lvl4pPr marL="2001458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4pPr>
            <a:lvl5pPr marL="2668611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5pPr>
            <a:lvl6pPr marL="3335764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6pPr>
            <a:lvl7pPr marL="4002916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7pPr>
            <a:lvl8pPr marL="4670069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8pPr>
            <a:lvl9pPr marL="5337222" indent="0">
              <a:buNone/>
              <a:defRPr sz="23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539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139" y="2664063"/>
            <a:ext cx="7561223" cy="6349729"/>
          </a:xfrm>
        </p:spPr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6753" y="2664063"/>
            <a:ext cx="7561223" cy="6349729"/>
          </a:xfrm>
        </p:spPr>
        <p:txBody>
          <a:bodyPr/>
          <a:lstStyle>
            <a:lvl1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796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4867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8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58" y="667176"/>
            <a:ext cx="5738097" cy="2335107"/>
          </a:xfrm>
        </p:spPr>
        <p:txBody>
          <a:bodyPr anchor="b"/>
          <a:lstStyle>
            <a:lvl1pPr>
              <a:defRPr sz="467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3540" y="1440911"/>
            <a:ext cx="9006751" cy="7111883"/>
          </a:xfrm>
        </p:spPr>
        <p:txBody>
          <a:bodyPr/>
          <a:lstStyle>
            <a:lvl1pPr>
              <a:defRPr sz="467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086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50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919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919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919"/>
            </a:lvl6pPr>
            <a:lvl7pPr>
              <a:defRPr sz="2919"/>
            </a:lvl7pPr>
            <a:lvl8pPr>
              <a:defRPr sz="2919"/>
            </a:lvl8pPr>
            <a:lvl9pPr>
              <a:defRPr sz="2919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458" y="3002284"/>
            <a:ext cx="5738097" cy="5562095"/>
          </a:xfrm>
        </p:spPr>
        <p:txBody>
          <a:bodyPr/>
          <a:lstStyle>
            <a:lvl1pPr marL="0" indent="0">
              <a:buNone/>
              <a:defRPr sz="2334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152" indent="0">
              <a:buNone/>
              <a:defRPr sz="2042"/>
            </a:lvl2pPr>
            <a:lvl3pPr marL="1334306" indent="0">
              <a:buNone/>
              <a:defRPr sz="1751"/>
            </a:lvl3pPr>
            <a:lvl4pPr marL="2001458" indent="0">
              <a:buNone/>
              <a:defRPr sz="1459"/>
            </a:lvl4pPr>
            <a:lvl5pPr marL="2668611" indent="0">
              <a:buNone/>
              <a:defRPr sz="1459"/>
            </a:lvl5pPr>
            <a:lvl6pPr marL="3335764" indent="0">
              <a:buNone/>
              <a:defRPr sz="1459"/>
            </a:lvl6pPr>
            <a:lvl7pPr marL="4002916" indent="0">
              <a:buNone/>
              <a:defRPr sz="1459"/>
            </a:lvl7pPr>
            <a:lvl8pPr marL="4670069" indent="0">
              <a:buNone/>
              <a:defRPr sz="1459"/>
            </a:lvl8pPr>
            <a:lvl9pPr marL="5337222" indent="0">
              <a:buNone/>
              <a:defRPr sz="1459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9099070"/>
            <a:ext cx="17791113" cy="914399"/>
          </a:xfrm>
          <a:prstGeom prst="rect">
            <a:avLst/>
          </a:prstGeom>
          <a:solidFill>
            <a:srgbClr val="003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759" y="500290"/>
            <a:ext cx="3406128" cy="12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58" y="667176"/>
            <a:ext cx="5738097" cy="2335107"/>
          </a:xfrm>
        </p:spPr>
        <p:txBody>
          <a:bodyPr anchor="b"/>
          <a:lstStyle>
            <a:lvl1pPr>
              <a:defRPr sz="467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63540" y="1440911"/>
            <a:ext cx="9006751" cy="7111883"/>
          </a:xfrm>
        </p:spPr>
        <p:txBody>
          <a:bodyPr anchor="t"/>
          <a:lstStyle>
            <a:lvl1pPr marL="0" indent="0">
              <a:buNone/>
              <a:defRPr sz="4670"/>
            </a:lvl1pPr>
            <a:lvl2pPr marL="667152" indent="0">
              <a:buNone/>
              <a:defRPr sz="4086"/>
            </a:lvl2pPr>
            <a:lvl3pPr marL="1334306" indent="0">
              <a:buNone/>
              <a:defRPr sz="3502"/>
            </a:lvl3pPr>
            <a:lvl4pPr marL="2001458" indent="0">
              <a:buNone/>
              <a:defRPr sz="2919"/>
            </a:lvl4pPr>
            <a:lvl5pPr marL="2668611" indent="0">
              <a:buNone/>
              <a:defRPr sz="2919"/>
            </a:lvl5pPr>
            <a:lvl6pPr marL="3335764" indent="0">
              <a:buNone/>
              <a:defRPr sz="2919"/>
            </a:lvl6pPr>
            <a:lvl7pPr marL="4002916" indent="0">
              <a:buNone/>
              <a:defRPr sz="2919"/>
            </a:lvl7pPr>
            <a:lvl8pPr marL="4670069" indent="0">
              <a:buNone/>
              <a:defRPr sz="2919"/>
            </a:lvl8pPr>
            <a:lvl9pPr marL="5337222" indent="0">
              <a:buNone/>
              <a:defRPr sz="291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5458" y="3002284"/>
            <a:ext cx="5738097" cy="5562095"/>
          </a:xfrm>
        </p:spPr>
        <p:txBody>
          <a:bodyPr/>
          <a:lstStyle>
            <a:lvl1pPr marL="0" indent="0">
              <a:buNone/>
              <a:defRPr sz="2334"/>
            </a:lvl1pPr>
            <a:lvl2pPr marL="667152" indent="0">
              <a:buNone/>
              <a:defRPr sz="2042"/>
            </a:lvl2pPr>
            <a:lvl3pPr marL="1334306" indent="0">
              <a:buNone/>
              <a:defRPr sz="1751"/>
            </a:lvl3pPr>
            <a:lvl4pPr marL="2001458" indent="0">
              <a:buNone/>
              <a:defRPr sz="1459"/>
            </a:lvl4pPr>
            <a:lvl5pPr marL="2668611" indent="0">
              <a:buNone/>
              <a:defRPr sz="1459"/>
            </a:lvl5pPr>
            <a:lvl6pPr marL="3335764" indent="0">
              <a:buNone/>
              <a:defRPr sz="1459"/>
            </a:lvl6pPr>
            <a:lvl7pPr marL="4002916" indent="0">
              <a:buNone/>
              <a:defRPr sz="1459"/>
            </a:lvl7pPr>
            <a:lvl8pPr marL="4670069" indent="0">
              <a:buNone/>
              <a:defRPr sz="1459"/>
            </a:lvl8pPr>
            <a:lvl9pPr marL="5337222" indent="0">
              <a:buNone/>
              <a:defRPr sz="145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81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C856D-FB1E-4A8A-B731-1D296D90E550}" type="datetimeFigureOut">
              <a:rPr lang="en-GB" smtClean="0"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DEB3-3CAF-4255-B6C0-8EB2E77698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43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141" y="532812"/>
            <a:ext cx="15344835" cy="1934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141" y="2664063"/>
            <a:ext cx="15344835" cy="634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139" y="9275564"/>
            <a:ext cx="4003000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6C856D-FB1E-4A8A-B731-1D296D90E550}" type="datetimeFigureOut">
              <a:rPr lang="en-GB" smtClean="0"/>
              <a:pPr/>
              <a:t>21/06/2023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3308" y="9275564"/>
            <a:ext cx="6004501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64974" y="9275564"/>
            <a:ext cx="4003000" cy="53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5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61DEB3-3CAF-4255-B6C0-8EB2E77698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8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defTabSz="1334306" rtl="0" eaLnBrk="1" latinLnBrk="0" hangingPunct="1">
        <a:lnSpc>
          <a:spcPct val="90000"/>
        </a:lnSpc>
        <a:spcBef>
          <a:spcPct val="0"/>
        </a:spcBef>
        <a:buNone/>
        <a:defRPr sz="6420" kern="1200">
          <a:solidFill>
            <a:srgbClr val="003D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33576" indent="-333576" algn="l" defTabSz="1334306" rtl="0" eaLnBrk="1" latinLnBrk="0" hangingPunct="1">
        <a:lnSpc>
          <a:spcPct val="90000"/>
        </a:lnSpc>
        <a:spcBef>
          <a:spcPts val="1459"/>
        </a:spcBef>
        <a:buFont typeface="Arial" panose="020B0604020202020204" pitchFamily="34" charset="0"/>
        <a:buChar char="•"/>
        <a:defRPr sz="4086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00730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3502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67882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919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335034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02188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rgbClr val="003D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69340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6pPr>
      <a:lvl7pPr marL="4336492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7pPr>
      <a:lvl8pPr marL="5003646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8pPr>
      <a:lvl9pPr marL="5670798" indent="-333576" algn="l" defTabSz="1334306" rtl="0" eaLnBrk="1" latinLnBrk="0" hangingPunct="1">
        <a:lnSpc>
          <a:spcPct val="90000"/>
        </a:lnSpc>
        <a:spcBef>
          <a:spcPts val="730"/>
        </a:spcBef>
        <a:buFont typeface="Arial" panose="020B0604020202020204" pitchFamily="34" charset="0"/>
        <a:buChar char="•"/>
        <a:defRPr sz="26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1pPr>
      <a:lvl2pPr marL="667152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2pPr>
      <a:lvl3pPr marL="1334306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3pPr>
      <a:lvl4pPr marL="2001458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4pPr>
      <a:lvl5pPr marL="2668611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5pPr>
      <a:lvl6pPr marL="3335764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6pPr>
      <a:lvl7pPr marL="4002916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7pPr>
      <a:lvl8pPr marL="4670069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8pPr>
      <a:lvl9pPr marL="5337222" algn="l" defTabSz="1334306" rtl="0" eaLnBrk="1" latinLnBrk="0" hangingPunct="1">
        <a:defRPr sz="26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511" y="2573488"/>
            <a:ext cx="9673918" cy="3484127"/>
          </a:xfrm>
        </p:spPr>
        <p:txBody>
          <a:bodyPr/>
          <a:lstStyle/>
          <a:p>
            <a:pPr algn="ctr"/>
            <a:r>
              <a:rPr lang="en-GB" b="1" dirty="0" smtClean="0"/>
              <a:t>The Royal Society of Biology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6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/>
              <a:t>Invitations </a:t>
            </a:r>
            <a:r>
              <a:rPr lang="en-GB" sz="4000" dirty="0"/>
              <a:t>to attend </a:t>
            </a:r>
            <a:r>
              <a:rPr lang="en-GB" sz="4000" dirty="0" smtClean="0"/>
              <a:t>online </a:t>
            </a:r>
            <a:r>
              <a:rPr lang="en-GB" sz="4000" dirty="0"/>
              <a:t>and UK-wide bioscience </a:t>
            </a:r>
            <a:r>
              <a:rPr lang="en-GB" sz="4000" b="1" dirty="0">
                <a:solidFill>
                  <a:srgbClr val="284E36"/>
                </a:solidFill>
              </a:rPr>
              <a:t>events</a:t>
            </a:r>
            <a:r>
              <a:rPr lang="en-GB" sz="40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4000" dirty="0" smtClean="0"/>
              <a:t>Join </a:t>
            </a:r>
            <a:r>
              <a:rPr lang="en-GB" sz="4000" dirty="0"/>
              <a:t>your RSB </a:t>
            </a:r>
            <a:r>
              <a:rPr lang="en-GB" sz="4000" b="1" dirty="0">
                <a:solidFill>
                  <a:srgbClr val="284E36"/>
                </a:solidFill>
              </a:rPr>
              <a:t>regional branch </a:t>
            </a:r>
            <a:endParaRPr lang="en-GB" sz="4000" b="1" dirty="0" smtClean="0">
              <a:solidFill>
                <a:srgbClr val="284E36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4000" dirty="0"/>
              <a:t>Travel </a:t>
            </a:r>
            <a:r>
              <a:rPr lang="en-GB" sz="4000" b="1" dirty="0" smtClean="0">
                <a:solidFill>
                  <a:srgbClr val="284E36"/>
                </a:solidFill>
              </a:rPr>
              <a:t>grant</a:t>
            </a:r>
            <a:endParaRPr lang="en-GB" sz="4000" b="1" dirty="0">
              <a:solidFill>
                <a:srgbClr val="284E36"/>
              </a:solidFill>
            </a:endParaRPr>
          </a:p>
          <a:p>
            <a:pPr lvl="0">
              <a:lnSpc>
                <a:spcPct val="100000"/>
              </a:lnSpc>
            </a:pPr>
            <a:endParaRPr lang="en-GB" sz="4000" dirty="0" smtClean="0"/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397" y="5795963"/>
            <a:ext cx="3182431" cy="2020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828" y="5891105"/>
            <a:ext cx="2355356" cy="182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927" y="5927882"/>
            <a:ext cx="1929262" cy="1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Get Involved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4000" dirty="0" smtClean="0"/>
              <a:t>Volunteering </a:t>
            </a:r>
            <a:r>
              <a:rPr lang="en-GB" sz="4000" dirty="0"/>
              <a:t>roles at </a:t>
            </a:r>
            <a:r>
              <a:rPr lang="en-GB" sz="4000" b="1" dirty="0">
                <a:solidFill>
                  <a:srgbClr val="284E36"/>
                </a:solidFill>
              </a:rPr>
              <a:t>outreach and engagement </a:t>
            </a:r>
            <a:r>
              <a:rPr lang="en-GB" sz="4000" dirty="0" smtClean="0"/>
              <a:t>events</a:t>
            </a:r>
          </a:p>
          <a:p>
            <a:pPr lvl="0">
              <a:lnSpc>
                <a:spcPct val="100000"/>
              </a:lnSpc>
            </a:pPr>
            <a:r>
              <a:rPr lang="en-GB" sz="4000" dirty="0" smtClean="0"/>
              <a:t>Exclusive </a:t>
            </a:r>
            <a:r>
              <a:rPr lang="en-GB" sz="4000" dirty="0"/>
              <a:t>member </a:t>
            </a:r>
            <a:r>
              <a:rPr lang="en-GB" sz="4000" b="1" dirty="0">
                <a:solidFill>
                  <a:srgbClr val="284E36"/>
                </a:solidFill>
              </a:rPr>
              <a:t>grants and </a:t>
            </a:r>
            <a:r>
              <a:rPr lang="en-GB" sz="4000" b="1" dirty="0" smtClean="0">
                <a:solidFill>
                  <a:srgbClr val="284E36"/>
                </a:solidFill>
              </a:rPr>
              <a:t>awards</a:t>
            </a:r>
          </a:p>
          <a:p>
            <a:pPr lvl="0">
              <a:lnSpc>
                <a:spcPct val="100000"/>
              </a:lnSpc>
            </a:pPr>
            <a:r>
              <a:rPr lang="en-GB" sz="4000" dirty="0"/>
              <a:t>Annual</a:t>
            </a:r>
            <a:r>
              <a:rPr lang="en-GB" sz="4000" b="1" dirty="0" smtClean="0">
                <a:solidFill>
                  <a:srgbClr val="284E36"/>
                </a:solidFill>
              </a:rPr>
              <a:t> Biology Week</a:t>
            </a:r>
            <a:endParaRPr lang="en-GB" sz="4000" b="1" dirty="0">
              <a:solidFill>
                <a:srgbClr val="284E36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878" y="6103031"/>
            <a:ext cx="2497920" cy="177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443" y="5676802"/>
            <a:ext cx="2364435" cy="2509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69642" b="7871"/>
          <a:stretch/>
        </p:blipFill>
        <p:spPr>
          <a:xfrm>
            <a:off x="10338612" y="5676802"/>
            <a:ext cx="1295568" cy="22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Join Today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400" dirty="0" smtClean="0"/>
              <a:t>Why </a:t>
            </a:r>
            <a:r>
              <a:rPr lang="en-GB" sz="4400" dirty="0"/>
              <a:t>not </a:t>
            </a:r>
            <a:r>
              <a:rPr lang="en-GB" sz="4400" dirty="0" smtClean="0"/>
              <a:t>join your professional association today for just £15 a year as a </a:t>
            </a:r>
            <a:r>
              <a:rPr lang="en-GB" sz="4400" b="1" dirty="0" smtClean="0">
                <a:solidFill>
                  <a:srgbClr val="284E36"/>
                </a:solidFill>
              </a:rPr>
              <a:t>student affiliate </a:t>
            </a:r>
            <a:r>
              <a:rPr lang="en-GB" sz="4400" dirty="0" smtClean="0"/>
              <a:t>member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9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GB" sz="4400" dirty="0" smtClean="0"/>
              <a:t>Upon graduating, you will be automatically upgraded to use the </a:t>
            </a:r>
            <a:r>
              <a:rPr lang="en-GB" sz="4400" b="1" dirty="0">
                <a:solidFill>
                  <a:srgbClr val="284E36"/>
                </a:solidFill>
              </a:rPr>
              <a:t>AMRSB post-nominal letters </a:t>
            </a:r>
            <a:r>
              <a:rPr lang="en-GB" sz="4400" dirty="0" smtClean="0"/>
              <a:t>to boost your recognition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781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464" y="3104466"/>
            <a:ext cx="7076184" cy="379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34306">
              <a:lnSpc>
                <a:spcPct val="150000"/>
              </a:lnSpc>
              <a:spcBef>
                <a:spcPts val="1459"/>
              </a:spcBef>
            </a:pPr>
            <a:r>
              <a:rPr lang="en-GB" sz="4800" b="1" dirty="0">
                <a:solidFill>
                  <a:srgbClr val="032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GB" sz="4800" b="1" dirty="0" smtClean="0">
                <a:solidFill>
                  <a:srgbClr val="032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4800" b="1" u="sng" dirty="0" smtClean="0">
              <a:solidFill>
                <a:srgbClr val="032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334306">
              <a:lnSpc>
                <a:spcPct val="150000"/>
              </a:lnSpc>
              <a:spcBef>
                <a:spcPts val="1459"/>
              </a:spcBef>
            </a:pPr>
            <a:r>
              <a:rPr lang="en-GB" sz="4400" b="1" u="sng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www.rsb.org.uk/join</a:t>
            </a:r>
            <a:endParaRPr lang="en-GB" sz="4400" b="1" u="sng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334306">
              <a:lnSpc>
                <a:spcPct val="150000"/>
              </a:lnSpc>
              <a:spcBef>
                <a:spcPts val="1459"/>
              </a:spcBef>
            </a:pPr>
            <a:endParaRPr lang="en-GB" sz="500" b="1" u="sng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1334306">
              <a:lnSpc>
                <a:spcPct val="150000"/>
              </a:lnSpc>
              <a:spcBef>
                <a:spcPts val="1459"/>
              </a:spcBef>
            </a:pPr>
            <a:r>
              <a:rPr lang="en-GB" sz="4400" b="1" u="sng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membership@rsb.org.uk</a:t>
            </a:r>
            <a:endParaRPr lang="en-GB" sz="4086" b="1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a Professional Body?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i="1" dirty="0" smtClean="0"/>
          </a:p>
          <a:p>
            <a:pPr marL="0" indent="0" algn="ctr">
              <a:buNone/>
            </a:pPr>
            <a:r>
              <a:rPr lang="en-GB" sz="4000" i="1" dirty="0" smtClean="0"/>
              <a:t>‘</a:t>
            </a:r>
            <a:r>
              <a:rPr lang="en-GB" sz="4000" dirty="0"/>
              <a:t>a non-profit </a:t>
            </a:r>
            <a:r>
              <a:rPr lang="en-GB" sz="4000" b="1" dirty="0">
                <a:solidFill>
                  <a:srgbClr val="284E36"/>
                </a:solidFill>
              </a:rPr>
              <a:t>organisation</a:t>
            </a:r>
            <a:r>
              <a:rPr lang="en-GB" sz="4000" dirty="0"/>
              <a:t> seeking to further a particular profession, the interests of the individuals engaged in that profession and the public interest</a:t>
            </a:r>
            <a:r>
              <a:rPr lang="en-GB" sz="4000" dirty="0" smtClean="0"/>
              <a:t>’</a:t>
            </a:r>
            <a:endParaRPr lang="en-GB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81" y="5832475"/>
            <a:ext cx="10634953" cy="15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0" y="220132"/>
            <a:ext cx="3894667" cy="201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4" descr="S:\MMC\Recruitment\Promotion\Graphics\Branches of life sciences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1" y="101601"/>
            <a:ext cx="12005733" cy="90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Key </a:t>
            </a:r>
            <a:r>
              <a:rPr lang="en-GB" b="1" dirty="0" smtClean="0"/>
              <a:t>Activities</a:t>
            </a:r>
            <a:endParaRPr lang="en-GB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253409" y="2781179"/>
            <a:ext cx="15271477" cy="5601703"/>
            <a:chOff x="1253409" y="2781179"/>
            <a:chExt cx="15271477" cy="5601703"/>
          </a:xfrm>
        </p:grpSpPr>
        <p:sp>
          <p:nvSpPr>
            <p:cNvPr id="3" name="Freeform 2"/>
            <p:cNvSpPr/>
            <p:nvPr/>
          </p:nvSpPr>
          <p:spPr>
            <a:xfrm rot="21600000">
              <a:off x="1843062" y="2781179"/>
              <a:ext cx="14681824" cy="1179307"/>
            </a:xfrm>
            <a:custGeom>
              <a:avLst/>
              <a:gdLst>
                <a:gd name="connsiteX0" fmla="*/ 0 w 14681824"/>
                <a:gd name="connsiteY0" fmla="*/ 0 h 1179305"/>
                <a:gd name="connsiteX1" fmla="*/ 14092172 w 14681824"/>
                <a:gd name="connsiteY1" fmla="*/ 0 h 1179305"/>
                <a:gd name="connsiteX2" fmla="*/ 14681824 w 14681824"/>
                <a:gd name="connsiteY2" fmla="*/ 589653 h 1179305"/>
                <a:gd name="connsiteX3" fmla="*/ 14092172 w 14681824"/>
                <a:gd name="connsiteY3" fmla="*/ 1179305 h 1179305"/>
                <a:gd name="connsiteX4" fmla="*/ 0 w 14681824"/>
                <a:gd name="connsiteY4" fmla="*/ 1179305 h 1179305"/>
                <a:gd name="connsiteX5" fmla="*/ 0 w 14681824"/>
                <a:gd name="connsiteY5" fmla="*/ 0 h 117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1824" h="1179305">
                  <a:moveTo>
                    <a:pt x="14681824" y="1179304"/>
                  </a:moveTo>
                  <a:lnTo>
                    <a:pt x="589652" y="1179304"/>
                  </a:lnTo>
                  <a:lnTo>
                    <a:pt x="0" y="589652"/>
                  </a:lnTo>
                  <a:lnTo>
                    <a:pt x="589652" y="1"/>
                  </a:lnTo>
                  <a:lnTo>
                    <a:pt x="14681824" y="1"/>
                  </a:lnTo>
                  <a:lnTo>
                    <a:pt x="14681824" y="1179304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4867" tIns="152401" rIns="284480" bIns="152401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Advise</a:t>
              </a:r>
              <a:r>
                <a:rPr lang="en-GB" sz="400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government and </a:t>
              </a:r>
              <a:r>
                <a:rPr lang="en-GB" sz="4000" b="1" kern="1200" dirty="0" smtClean="0">
                  <a:solidFill>
                    <a:srgbClr val="284E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influence policy </a:t>
              </a:r>
              <a:endParaRPr lang="en-GB" sz="4000" b="1" kern="12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3409" y="2781180"/>
              <a:ext cx="1179305" cy="1179305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 rot="21600000">
              <a:off x="1843062" y="4255311"/>
              <a:ext cx="14681824" cy="1179307"/>
            </a:xfrm>
            <a:custGeom>
              <a:avLst/>
              <a:gdLst>
                <a:gd name="connsiteX0" fmla="*/ 0 w 14681824"/>
                <a:gd name="connsiteY0" fmla="*/ 0 h 1179305"/>
                <a:gd name="connsiteX1" fmla="*/ 14092172 w 14681824"/>
                <a:gd name="connsiteY1" fmla="*/ 0 h 1179305"/>
                <a:gd name="connsiteX2" fmla="*/ 14681824 w 14681824"/>
                <a:gd name="connsiteY2" fmla="*/ 589653 h 1179305"/>
                <a:gd name="connsiteX3" fmla="*/ 14092172 w 14681824"/>
                <a:gd name="connsiteY3" fmla="*/ 1179305 h 1179305"/>
                <a:gd name="connsiteX4" fmla="*/ 0 w 14681824"/>
                <a:gd name="connsiteY4" fmla="*/ 1179305 h 1179305"/>
                <a:gd name="connsiteX5" fmla="*/ 0 w 14681824"/>
                <a:gd name="connsiteY5" fmla="*/ 0 h 117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1824" h="1179305">
                  <a:moveTo>
                    <a:pt x="14681824" y="1179304"/>
                  </a:moveTo>
                  <a:lnTo>
                    <a:pt x="589652" y="1179304"/>
                  </a:lnTo>
                  <a:lnTo>
                    <a:pt x="0" y="589652"/>
                  </a:lnTo>
                  <a:lnTo>
                    <a:pt x="589652" y="1"/>
                  </a:lnTo>
                  <a:lnTo>
                    <a:pt x="14681824" y="1"/>
                  </a:lnTo>
                  <a:lnTo>
                    <a:pt x="14681824" y="1179304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4867" tIns="152401" rIns="284480" bIns="152401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</a:t>
              </a:r>
              <a:r>
                <a:rPr lang="en-GB" sz="400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b="1" kern="1200" dirty="0" smtClean="0">
                  <a:solidFill>
                    <a:srgbClr val="284E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</a:t>
              </a:r>
              <a:r>
                <a:rPr lang="en-GB" sz="4000" b="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GB" sz="4000" b="1" kern="1200" dirty="0" smtClean="0">
                  <a:solidFill>
                    <a:srgbClr val="284E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professional development</a:t>
              </a:r>
              <a:endParaRPr lang="en-GB" sz="4000" b="1" kern="1200" dirty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53409" y="4255312"/>
              <a:ext cx="1179305" cy="117930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 rot="21600000">
              <a:off x="1843062" y="5729443"/>
              <a:ext cx="14681824" cy="1179307"/>
            </a:xfrm>
            <a:custGeom>
              <a:avLst/>
              <a:gdLst>
                <a:gd name="connsiteX0" fmla="*/ 0 w 14681824"/>
                <a:gd name="connsiteY0" fmla="*/ 0 h 1179305"/>
                <a:gd name="connsiteX1" fmla="*/ 14092172 w 14681824"/>
                <a:gd name="connsiteY1" fmla="*/ 0 h 1179305"/>
                <a:gd name="connsiteX2" fmla="*/ 14681824 w 14681824"/>
                <a:gd name="connsiteY2" fmla="*/ 589653 h 1179305"/>
                <a:gd name="connsiteX3" fmla="*/ 14092172 w 14681824"/>
                <a:gd name="connsiteY3" fmla="*/ 1179305 h 1179305"/>
                <a:gd name="connsiteX4" fmla="*/ 0 w 14681824"/>
                <a:gd name="connsiteY4" fmla="*/ 1179305 h 1179305"/>
                <a:gd name="connsiteX5" fmla="*/ 0 w 14681824"/>
                <a:gd name="connsiteY5" fmla="*/ 0 h 117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1824" h="1179305">
                  <a:moveTo>
                    <a:pt x="14681824" y="1179304"/>
                  </a:moveTo>
                  <a:lnTo>
                    <a:pt x="589652" y="1179304"/>
                  </a:lnTo>
                  <a:lnTo>
                    <a:pt x="0" y="589652"/>
                  </a:lnTo>
                  <a:lnTo>
                    <a:pt x="589652" y="1"/>
                  </a:lnTo>
                  <a:lnTo>
                    <a:pt x="14681824" y="1"/>
                  </a:lnTo>
                  <a:lnTo>
                    <a:pt x="14681824" y="1179304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4867" tIns="152401" rIns="284480" bIns="152401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1" kern="1200" dirty="0" smtClean="0">
                  <a:solidFill>
                    <a:srgbClr val="284E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  <a:r>
                <a:rPr lang="en-GB" sz="4000" b="1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b="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GB" sz="4000" b="1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b="1" kern="1200" dirty="0" smtClean="0">
                  <a:solidFill>
                    <a:srgbClr val="284E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</a:t>
              </a:r>
              <a:r>
                <a:rPr lang="en-GB" sz="4000" b="1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working in the biosciences</a:t>
              </a:r>
              <a:endParaRPr lang="en-GB" sz="4000" kern="1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53409" y="5729444"/>
              <a:ext cx="1179305" cy="1179305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 rot="21600000">
              <a:off x="1843062" y="7203576"/>
              <a:ext cx="14681824" cy="1179306"/>
            </a:xfrm>
            <a:custGeom>
              <a:avLst/>
              <a:gdLst>
                <a:gd name="connsiteX0" fmla="*/ 0 w 14681824"/>
                <a:gd name="connsiteY0" fmla="*/ 0 h 1179305"/>
                <a:gd name="connsiteX1" fmla="*/ 14092172 w 14681824"/>
                <a:gd name="connsiteY1" fmla="*/ 0 h 1179305"/>
                <a:gd name="connsiteX2" fmla="*/ 14681824 w 14681824"/>
                <a:gd name="connsiteY2" fmla="*/ 589653 h 1179305"/>
                <a:gd name="connsiteX3" fmla="*/ 14092172 w 14681824"/>
                <a:gd name="connsiteY3" fmla="*/ 1179305 h 1179305"/>
                <a:gd name="connsiteX4" fmla="*/ 0 w 14681824"/>
                <a:gd name="connsiteY4" fmla="*/ 1179305 h 1179305"/>
                <a:gd name="connsiteX5" fmla="*/ 0 w 14681824"/>
                <a:gd name="connsiteY5" fmla="*/ 0 h 117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1824" h="1179305">
                  <a:moveTo>
                    <a:pt x="14681824" y="1179304"/>
                  </a:moveTo>
                  <a:lnTo>
                    <a:pt x="589652" y="1179304"/>
                  </a:lnTo>
                  <a:lnTo>
                    <a:pt x="0" y="589652"/>
                  </a:lnTo>
                  <a:lnTo>
                    <a:pt x="589652" y="1"/>
                  </a:lnTo>
                  <a:lnTo>
                    <a:pt x="14681824" y="1"/>
                  </a:lnTo>
                  <a:lnTo>
                    <a:pt x="14681824" y="1179304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4867" tIns="152401" rIns="284480" bIns="152400" numCol="1" spcCol="1270" anchor="ctr" anchorCtr="0">
              <a:noAutofit/>
            </a:bodyPr>
            <a:lstStyle/>
            <a:p>
              <a:pPr lvl="0" algn="l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Engage</a:t>
              </a:r>
              <a:r>
                <a:rPr lang="en-GB" sz="400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4000" b="1" kern="1200" dirty="0" smtClean="0">
                  <a:solidFill>
                    <a:srgbClr val="284E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encourage public interest </a:t>
              </a:r>
              <a:r>
                <a:rPr lang="en-GB" sz="4000" b="0" kern="1200" dirty="0" smtClean="0">
                  <a:solidFill>
                    <a:srgbClr val="003D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biosciences</a:t>
              </a:r>
              <a:endParaRPr lang="en-GB" sz="4000" b="0" kern="1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253409" y="7203577"/>
              <a:ext cx="1179305" cy="1179305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2760077"/>
            <a:ext cx="1211262" cy="126302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6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Membership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/>
              <a:t>Our </a:t>
            </a:r>
            <a:r>
              <a:rPr lang="en-GB" sz="4000" b="1" dirty="0">
                <a:solidFill>
                  <a:srgbClr val="284E36"/>
                </a:solidFill>
              </a:rPr>
              <a:t>Individual Members </a:t>
            </a:r>
            <a:r>
              <a:rPr lang="en-GB" sz="4000" dirty="0"/>
              <a:t>include</a:t>
            </a:r>
            <a:r>
              <a:rPr lang="en-GB" sz="4000" dirty="0" smtClean="0"/>
              <a:t>:</a:t>
            </a:r>
          </a:p>
          <a:p>
            <a:pPr marL="457200" indent="-457200"/>
            <a:r>
              <a:rPr lang="en-GB" sz="4000" dirty="0"/>
              <a:t>Practising scientists and </a:t>
            </a:r>
            <a:r>
              <a:rPr lang="en-GB" sz="4000" dirty="0" smtClean="0"/>
              <a:t>technicians</a:t>
            </a:r>
          </a:p>
          <a:p>
            <a:pPr marL="457200" indent="-457200"/>
            <a:r>
              <a:rPr lang="en-GB" sz="4000" dirty="0" smtClean="0"/>
              <a:t>Nobel </a:t>
            </a:r>
            <a:r>
              <a:rPr lang="en-GB" sz="4000" dirty="0"/>
              <a:t>Laureates</a:t>
            </a:r>
          </a:p>
          <a:p>
            <a:pPr marL="457200" indent="-457200"/>
            <a:r>
              <a:rPr lang="en-GB" sz="4000" dirty="0"/>
              <a:t>Students at all </a:t>
            </a:r>
            <a:r>
              <a:rPr lang="en-GB" sz="4000" dirty="0" smtClean="0"/>
              <a:t>levels</a:t>
            </a:r>
            <a:endParaRPr lang="en-GB" sz="4000" dirty="0"/>
          </a:p>
          <a:p>
            <a:pPr marL="457200" indent="-457200"/>
            <a:r>
              <a:rPr lang="en-GB" sz="4000" dirty="0"/>
              <a:t>Life sciences professionals in academia, industry, education </a:t>
            </a:r>
            <a:r>
              <a:rPr lang="en-GB" sz="4000" dirty="0" smtClean="0"/>
              <a:t>&amp; policy</a:t>
            </a:r>
            <a:endParaRPr lang="en-GB" sz="4000" dirty="0"/>
          </a:p>
          <a:p>
            <a:pPr marL="457200" indent="-457200"/>
            <a:r>
              <a:rPr lang="en-GB" sz="4000" dirty="0"/>
              <a:t>Non-professionals with an interest in </a:t>
            </a:r>
            <a:r>
              <a:rPr lang="en-GB" sz="4000" dirty="0" smtClean="0"/>
              <a:t>biology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4000" dirty="0"/>
              <a:t>Our </a:t>
            </a:r>
            <a:r>
              <a:rPr lang="en-GB" sz="4000" b="1" dirty="0">
                <a:solidFill>
                  <a:srgbClr val="284E36"/>
                </a:solidFill>
              </a:rPr>
              <a:t>Organisational Members </a:t>
            </a:r>
            <a:r>
              <a:rPr lang="en-GB" sz="4000" dirty="0" smtClean="0"/>
              <a:t>include </a:t>
            </a:r>
            <a:r>
              <a:rPr lang="en-GB" sz="4000" dirty="0"/>
              <a:t>other life </a:t>
            </a:r>
            <a:r>
              <a:rPr lang="en-GB" sz="4000" dirty="0" smtClean="0"/>
              <a:t>science organisations </a:t>
            </a:r>
            <a:r>
              <a:rPr lang="en-GB" sz="4000" dirty="0"/>
              <a:t>and </a:t>
            </a:r>
            <a:r>
              <a:rPr lang="en-GB" sz="4000" dirty="0" smtClean="0"/>
              <a:t>companies that support us to be the</a:t>
            </a:r>
            <a:r>
              <a:rPr lang="en-GB" sz="4000" dirty="0" smtClean="0">
                <a:solidFill>
                  <a:srgbClr val="3EA436"/>
                </a:solidFill>
              </a:rPr>
              <a:t> </a:t>
            </a:r>
            <a:r>
              <a:rPr lang="en-GB" sz="4000" b="1" dirty="0" smtClean="0">
                <a:solidFill>
                  <a:srgbClr val="3EA436"/>
                </a:solidFill>
              </a:rPr>
              <a:t>unifying </a:t>
            </a:r>
            <a:r>
              <a:rPr lang="en-GB" sz="4000" b="1" dirty="0">
                <a:solidFill>
                  <a:srgbClr val="3EA436"/>
                </a:solidFill>
              </a:rPr>
              <a:t>voice of </a:t>
            </a:r>
            <a:r>
              <a:rPr lang="en-GB" sz="4000" b="1" dirty="0" smtClean="0">
                <a:solidFill>
                  <a:srgbClr val="3EA436"/>
                </a:solidFill>
              </a:rPr>
              <a:t>biology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4368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Can We Support You?</a:t>
            </a:r>
            <a:endParaRPr lang="en-GB" b="1" dirty="0"/>
          </a:p>
        </p:txBody>
      </p:sp>
      <p:sp>
        <p:nvSpPr>
          <p:cNvPr id="7" name="Freeform 6"/>
          <p:cNvSpPr/>
          <p:nvPr/>
        </p:nvSpPr>
        <p:spPr>
          <a:xfrm>
            <a:off x="6636953" y="2467150"/>
            <a:ext cx="4627566" cy="2701497"/>
          </a:xfrm>
          <a:custGeom>
            <a:avLst/>
            <a:gdLst>
              <a:gd name="connsiteX0" fmla="*/ 0 w 1983783"/>
              <a:gd name="connsiteY0" fmla="*/ 991892 h 1983783"/>
              <a:gd name="connsiteX1" fmla="*/ 991892 w 1983783"/>
              <a:gd name="connsiteY1" fmla="*/ 0 h 1983783"/>
              <a:gd name="connsiteX2" fmla="*/ 1983784 w 1983783"/>
              <a:gd name="connsiteY2" fmla="*/ 991892 h 1983783"/>
              <a:gd name="connsiteX3" fmla="*/ 991892 w 1983783"/>
              <a:gd name="connsiteY3" fmla="*/ 1983784 h 1983783"/>
              <a:gd name="connsiteX4" fmla="*/ 0 w 1983783"/>
              <a:gd name="connsiteY4" fmla="*/ 991892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783" h="1983783">
                <a:moveTo>
                  <a:pt x="0" y="991892"/>
                </a:moveTo>
                <a:cubicBezTo>
                  <a:pt x="0" y="444085"/>
                  <a:pt x="444085" y="0"/>
                  <a:pt x="991892" y="0"/>
                </a:cubicBezTo>
                <a:cubicBezTo>
                  <a:pt x="1539699" y="0"/>
                  <a:pt x="1983784" y="444085"/>
                  <a:pt x="1983784" y="991892"/>
                </a:cubicBezTo>
                <a:cubicBezTo>
                  <a:pt x="1983784" y="1539699"/>
                  <a:pt x="1539699" y="1983784"/>
                  <a:pt x="991892" y="1983784"/>
                </a:cubicBezTo>
                <a:cubicBezTo>
                  <a:pt x="444085" y="1983784"/>
                  <a:pt x="0" y="1539699"/>
                  <a:pt x="0" y="991892"/>
                </a:cubicBezTo>
                <a:close/>
              </a:path>
            </a:pathLst>
          </a:custGeom>
          <a:solidFill>
            <a:srgbClr val="8CD3CD"/>
          </a:solidFill>
          <a:ln>
            <a:solidFill>
              <a:srgbClr val="8CD3C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648" tIns="314648" rIns="314648" bIns="31464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kern="12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support and advice</a:t>
            </a:r>
            <a:endParaRPr lang="en-GB" sz="4000" b="1" kern="12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636953" y="5752236"/>
            <a:ext cx="4627566" cy="2701497"/>
          </a:xfrm>
          <a:custGeom>
            <a:avLst/>
            <a:gdLst>
              <a:gd name="connsiteX0" fmla="*/ 0 w 1983783"/>
              <a:gd name="connsiteY0" fmla="*/ 991892 h 1983783"/>
              <a:gd name="connsiteX1" fmla="*/ 991892 w 1983783"/>
              <a:gd name="connsiteY1" fmla="*/ 0 h 1983783"/>
              <a:gd name="connsiteX2" fmla="*/ 1983784 w 1983783"/>
              <a:gd name="connsiteY2" fmla="*/ 991892 h 1983783"/>
              <a:gd name="connsiteX3" fmla="*/ 991892 w 1983783"/>
              <a:gd name="connsiteY3" fmla="*/ 1983784 h 1983783"/>
              <a:gd name="connsiteX4" fmla="*/ 0 w 1983783"/>
              <a:gd name="connsiteY4" fmla="*/ 991892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783" h="1983783">
                <a:moveTo>
                  <a:pt x="0" y="991892"/>
                </a:moveTo>
                <a:cubicBezTo>
                  <a:pt x="0" y="444085"/>
                  <a:pt x="444085" y="0"/>
                  <a:pt x="991892" y="0"/>
                </a:cubicBezTo>
                <a:cubicBezTo>
                  <a:pt x="1539699" y="0"/>
                  <a:pt x="1983784" y="444085"/>
                  <a:pt x="1983784" y="991892"/>
                </a:cubicBezTo>
                <a:cubicBezTo>
                  <a:pt x="1983784" y="1539699"/>
                  <a:pt x="1539699" y="1983784"/>
                  <a:pt x="991892" y="1983784"/>
                </a:cubicBezTo>
                <a:cubicBezTo>
                  <a:pt x="444085" y="1983784"/>
                  <a:pt x="0" y="1539699"/>
                  <a:pt x="0" y="991892"/>
                </a:cubicBezTo>
                <a:close/>
              </a:path>
            </a:pathLst>
          </a:custGeom>
          <a:solidFill>
            <a:srgbClr val="8CD3CD"/>
          </a:solidFill>
          <a:ln>
            <a:solidFill>
              <a:srgbClr val="8CD3C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648" tIns="314648" rIns="314648" bIns="31464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Grants, awards &amp; competitions</a:t>
            </a:r>
            <a:endParaRPr lang="en-GB" sz="4000" b="1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938819" y="2467150"/>
            <a:ext cx="4627566" cy="2701497"/>
          </a:xfrm>
          <a:custGeom>
            <a:avLst/>
            <a:gdLst>
              <a:gd name="connsiteX0" fmla="*/ 0 w 1983783"/>
              <a:gd name="connsiteY0" fmla="*/ 991892 h 1983783"/>
              <a:gd name="connsiteX1" fmla="*/ 991892 w 1983783"/>
              <a:gd name="connsiteY1" fmla="*/ 0 h 1983783"/>
              <a:gd name="connsiteX2" fmla="*/ 1983784 w 1983783"/>
              <a:gd name="connsiteY2" fmla="*/ 991892 h 1983783"/>
              <a:gd name="connsiteX3" fmla="*/ 991892 w 1983783"/>
              <a:gd name="connsiteY3" fmla="*/ 1983784 h 1983783"/>
              <a:gd name="connsiteX4" fmla="*/ 0 w 1983783"/>
              <a:gd name="connsiteY4" fmla="*/ 991892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783" h="1983783">
                <a:moveTo>
                  <a:pt x="0" y="991892"/>
                </a:moveTo>
                <a:cubicBezTo>
                  <a:pt x="0" y="444085"/>
                  <a:pt x="444085" y="0"/>
                  <a:pt x="991892" y="0"/>
                </a:cubicBezTo>
                <a:cubicBezTo>
                  <a:pt x="1539699" y="0"/>
                  <a:pt x="1983784" y="444085"/>
                  <a:pt x="1983784" y="991892"/>
                </a:cubicBezTo>
                <a:cubicBezTo>
                  <a:pt x="1983784" y="1539699"/>
                  <a:pt x="1539699" y="1983784"/>
                  <a:pt x="991892" y="1983784"/>
                </a:cubicBezTo>
                <a:cubicBezTo>
                  <a:pt x="444085" y="1983784"/>
                  <a:pt x="0" y="1539699"/>
                  <a:pt x="0" y="991892"/>
                </a:cubicBezTo>
                <a:close/>
              </a:path>
            </a:pathLst>
          </a:custGeom>
          <a:solidFill>
            <a:srgbClr val="8CD3CD"/>
          </a:solidFill>
          <a:ln>
            <a:solidFill>
              <a:srgbClr val="8CD3C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648" tIns="314648" rIns="314648" bIns="31464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kern="12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opportunities</a:t>
            </a:r>
            <a:endParaRPr lang="en-GB" sz="4000" b="1" kern="12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35088" y="5752240"/>
            <a:ext cx="4627566" cy="2701497"/>
          </a:xfrm>
          <a:custGeom>
            <a:avLst/>
            <a:gdLst>
              <a:gd name="connsiteX0" fmla="*/ 0 w 1983783"/>
              <a:gd name="connsiteY0" fmla="*/ 991892 h 1983783"/>
              <a:gd name="connsiteX1" fmla="*/ 991892 w 1983783"/>
              <a:gd name="connsiteY1" fmla="*/ 0 h 1983783"/>
              <a:gd name="connsiteX2" fmla="*/ 1983784 w 1983783"/>
              <a:gd name="connsiteY2" fmla="*/ 991892 h 1983783"/>
              <a:gd name="connsiteX3" fmla="*/ 991892 w 1983783"/>
              <a:gd name="connsiteY3" fmla="*/ 1983784 h 1983783"/>
              <a:gd name="connsiteX4" fmla="*/ 0 w 1983783"/>
              <a:gd name="connsiteY4" fmla="*/ 991892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783" h="1983783">
                <a:moveTo>
                  <a:pt x="0" y="991892"/>
                </a:moveTo>
                <a:cubicBezTo>
                  <a:pt x="0" y="444085"/>
                  <a:pt x="444085" y="0"/>
                  <a:pt x="991892" y="0"/>
                </a:cubicBezTo>
                <a:cubicBezTo>
                  <a:pt x="1539699" y="0"/>
                  <a:pt x="1983784" y="444085"/>
                  <a:pt x="1983784" y="991892"/>
                </a:cubicBezTo>
                <a:cubicBezTo>
                  <a:pt x="1983784" y="1539699"/>
                  <a:pt x="1539699" y="1983784"/>
                  <a:pt x="991892" y="1983784"/>
                </a:cubicBezTo>
                <a:cubicBezTo>
                  <a:pt x="444085" y="1983784"/>
                  <a:pt x="0" y="1539699"/>
                  <a:pt x="0" y="991892"/>
                </a:cubicBezTo>
                <a:close/>
              </a:path>
            </a:pathLst>
          </a:custGeom>
          <a:solidFill>
            <a:srgbClr val="8CD3CD"/>
          </a:solidFill>
          <a:ln>
            <a:solidFill>
              <a:srgbClr val="8CD3C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648" tIns="314648" rIns="314648" bIns="31464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kern="12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</a:t>
            </a:r>
            <a:endParaRPr lang="en-GB" sz="4000" b="1" kern="12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35088" y="2467152"/>
            <a:ext cx="4627566" cy="2701497"/>
          </a:xfrm>
          <a:custGeom>
            <a:avLst/>
            <a:gdLst>
              <a:gd name="connsiteX0" fmla="*/ 0 w 1983783"/>
              <a:gd name="connsiteY0" fmla="*/ 991892 h 1983783"/>
              <a:gd name="connsiteX1" fmla="*/ 991892 w 1983783"/>
              <a:gd name="connsiteY1" fmla="*/ 0 h 1983783"/>
              <a:gd name="connsiteX2" fmla="*/ 1983784 w 1983783"/>
              <a:gd name="connsiteY2" fmla="*/ 991892 h 1983783"/>
              <a:gd name="connsiteX3" fmla="*/ 991892 w 1983783"/>
              <a:gd name="connsiteY3" fmla="*/ 1983784 h 1983783"/>
              <a:gd name="connsiteX4" fmla="*/ 0 w 1983783"/>
              <a:gd name="connsiteY4" fmla="*/ 991892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783" h="1983783">
                <a:moveTo>
                  <a:pt x="0" y="991892"/>
                </a:moveTo>
                <a:cubicBezTo>
                  <a:pt x="0" y="444085"/>
                  <a:pt x="444085" y="0"/>
                  <a:pt x="991892" y="0"/>
                </a:cubicBezTo>
                <a:cubicBezTo>
                  <a:pt x="1539699" y="0"/>
                  <a:pt x="1983784" y="444085"/>
                  <a:pt x="1983784" y="991892"/>
                </a:cubicBezTo>
                <a:cubicBezTo>
                  <a:pt x="1983784" y="1539699"/>
                  <a:pt x="1539699" y="1983784"/>
                  <a:pt x="991892" y="1983784"/>
                </a:cubicBezTo>
                <a:cubicBezTo>
                  <a:pt x="444085" y="1983784"/>
                  <a:pt x="0" y="1539699"/>
                  <a:pt x="0" y="991892"/>
                </a:cubicBezTo>
                <a:close/>
              </a:path>
            </a:pathLst>
          </a:custGeom>
          <a:solidFill>
            <a:srgbClr val="8CD3CD"/>
          </a:solidFill>
          <a:ln>
            <a:solidFill>
              <a:srgbClr val="8CD3C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648" tIns="314648" rIns="314648" bIns="314648" numCol="1" spcCol="1270" anchor="ctr" anchorCtr="0">
            <a:noAutofit/>
          </a:bodyPr>
          <a:lstStyle/>
          <a:p>
            <a:pPr algn="ctr"/>
            <a:r>
              <a:rPr lang="en-GB" sz="4000" b="1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updates</a:t>
            </a:r>
            <a:endParaRPr lang="en-GB" sz="4000" b="1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938819" y="5752235"/>
            <a:ext cx="4627566" cy="2701497"/>
          </a:xfrm>
          <a:custGeom>
            <a:avLst/>
            <a:gdLst>
              <a:gd name="connsiteX0" fmla="*/ 0 w 1983783"/>
              <a:gd name="connsiteY0" fmla="*/ 991892 h 1983783"/>
              <a:gd name="connsiteX1" fmla="*/ 991892 w 1983783"/>
              <a:gd name="connsiteY1" fmla="*/ 0 h 1983783"/>
              <a:gd name="connsiteX2" fmla="*/ 1983784 w 1983783"/>
              <a:gd name="connsiteY2" fmla="*/ 991892 h 1983783"/>
              <a:gd name="connsiteX3" fmla="*/ 991892 w 1983783"/>
              <a:gd name="connsiteY3" fmla="*/ 1983784 h 1983783"/>
              <a:gd name="connsiteX4" fmla="*/ 0 w 1983783"/>
              <a:gd name="connsiteY4" fmla="*/ 991892 h 198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783" h="1983783">
                <a:moveTo>
                  <a:pt x="0" y="991892"/>
                </a:moveTo>
                <a:cubicBezTo>
                  <a:pt x="0" y="444085"/>
                  <a:pt x="444085" y="0"/>
                  <a:pt x="991892" y="0"/>
                </a:cubicBezTo>
                <a:cubicBezTo>
                  <a:pt x="1539699" y="0"/>
                  <a:pt x="1983784" y="444085"/>
                  <a:pt x="1983784" y="991892"/>
                </a:cubicBezTo>
                <a:cubicBezTo>
                  <a:pt x="1983784" y="1539699"/>
                  <a:pt x="1539699" y="1983784"/>
                  <a:pt x="991892" y="1983784"/>
                </a:cubicBezTo>
                <a:cubicBezTo>
                  <a:pt x="444085" y="1983784"/>
                  <a:pt x="0" y="1539699"/>
                  <a:pt x="0" y="991892"/>
                </a:cubicBezTo>
                <a:close/>
              </a:path>
            </a:pathLst>
          </a:custGeom>
          <a:solidFill>
            <a:srgbClr val="8CD3CD"/>
          </a:solidFill>
          <a:ln>
            <a:solidFill>
              <a:srgbClr val="8CD3C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648" tIns="314648" rIns="314648" bIns="31464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b="1" kern="1200" dirty="0" smtClean="0">
                <a:solidFill>
                  <a:srgbClr val="284E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  <a:endParaRPr lang="en-GB" sz="4000" b="1" kern="1200" dirty="0">
              <a:solidFill>
                <a:srgbClr val="284E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Explore the Biosciences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/>
              <a:t>Award-winning members</a:t>
            </a:r>
            <a:r>
              <a:rPr lang="en-GB" sz="4000" dirty="0"/>
              <a:t>’ magazine, </a:t>
            </a:r>
            <a:r>
              <a:rPr lang="en-GB" sz="4000" b="1" i="1" dirty="0">
                <a:solidFill>
                  <a:srgbClr val="284E36"/>
                </a:solidFill>
              </a:rPr>
              <a:t>The Biologist </a:t>
            </a:r>
            <a:endParaRPr lang="en-GB" sz="4000" b="1" i="1" dirty="0" smtClean="0">
              <a:solidFill>
                <a:srgbClr val="284E36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4000" dirty="0" smtClean="0"/>
              <a:t>Access </a:t>
            </a:r>
            <a:r>
              <a:rPr lang="en-GB" sz="4000" dirty="0"/>
              <a:t>to </a:t>
            </a:r>
            <a:r>
              <a:rPr lang="en-GB" sz="4000" b="1" i="1" dirty="0">
                <a:solidFill>
                  <a:srgbClr val="284E36"/>
                </a:solidFill>
              </a:rPr>
              <a:t>Emerging Topics in the Life Sciences </a:t>
            </a:r>
            <a:r>
              <a:rPr lang="en-GB" sz="4000" dirty="0" smtClean="0"/>
              <a:t>journal and </a:t>
            </a:r>
            <a:r>
              <a:rPr lang="en-GB" sz="4000" b="1" i="1" dirty="0">
                <a:solidFill>
                  <a:srgbClr val="284E36"/>
                </a:solidFill>
              </a:rPr>
              <a:t>Oxford Biology Primers</a:t>
            </a:r>
          </a:p>
          <a:p>
            <a:pPr lvl="0">
              <a:lnSpc>
                <a:spcPct val="100000"/>
              </a:lnSpc>
            </a:pPr>
            <a:r>
              <a:rPr lang="en-GB" sz="4000" dirty="0" smtClean="0"/>
              <a:t>Regular and topical </a:t>
            </a:r>
            <a:r>
              <a:rPr lang="en-GB" sz="4000" b="1" dirty="0">
                <a:solidFill>
                  <a:srgbClr val="284E36"/>
                </a:solidFill>
              </a:rPr>
              <a:t>newsletters</a:t>
            </a:r>
            <a:r>
              <a:rPr lang="en-GB" sz="4000" dirty="0"/>
              <a:t> </a:t>
            </a:r>
            <a:r>
              <a:rPr lang="en-GB" sz="4000" dirty="0" smtClean="0"/>
              <a:t>on developments </a:t>
            </a:r>
            <a:r>
              <a:rPr lang="en-GB" sz="4000" dirty="0"/>
              <a:t>in science </a:t>
            </a:r>
            <a:r>
              <a:rPr lang="en-GB" sz="4000" dirty="0" smtClean="0"/>
              <a:t>and </a:t>
            </a:r>
            <a:r>
              <a:rPr lang="en-GB" sz="4000" dirty="0"/>
              <a:t>the RSB's </a:t>
            </a:r>
            <a:r>
              <a:rPr lang="en-GB" sz="4000" dirty="0" smtClean="0"/>
              <a:t>work…</a:t>
            </a:r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34" y="6324893"/>
            <a:ext cx="1776390" cy="253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72" y="6301432"/>
            <a:ext cx="1917348" cy="254522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07" b="5102"/>
          <a:stretch/>
        </p:blipFill>
        <p:spPr>
          <a:xfrm>
            <a:off x="11214275" y="6313497"/>
            <a:ext cx="1619372" cy="25331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Royal Society of Biology on Twitter: &quot;Infectious diseases, immunity and  disease prevention are just some of the areas covered by Human Infectious  Disease and Public Health, part of our series of Ox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35" y="6324893"/>
            <a:ext cx="1934882" cy="25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5961298"/>
              </p:ext>
            </p:extLst>
          </p:nvPr>
        </p:nvGraphicFramePr>
        <p:xfrm>
          <a:off x="-1812473" y="1093230"/>
          <a:ext cx="18131519" cy="725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1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Develop Professionally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GB" sz="4000" dirty="0" smtClean="0"/>
              <a:t>Access </a:t>
            </a:r>
            <a:r>
              <a:rPr lang="en-GB" sz="4000" dirty="0"/>
              <a:t>our reputable </a:t>
            </a:r>
            <a:r>
              <a:rPr lang="en-GB" sz="4000" b="1" dirty="0">
                <a:solidFill>
                  <a:srgbClr val="284E36"/>
                </a:solidFill>
              </a:rPr>
              <a:t>CPD scheme</a:t>
            </a:r>
          </a:p>
          <a:p>
            <a:pPr lvl="0">
              <a:lnSpc>
                <a:spcPct val="100000"/>
              </a:lnSpc>
            </a:pPr>
            <a:r>
              <a:rPr lang="en-GB" sz="4000" dirty="0"/>
              <a:t>Discounted </a:t>
            </a:r>
            <a:r>
              <a:rPr lang="en-GB" sz="4000" b="1" dirty="0">
                <a:solidFill>
                  <a:srgbClr val="284E36"/>
                </a:solidFill>
              </a:rPr>
              <a:t>training courses </a:t>
            </a:r>
            <a:r>
              <a:rPr lang="en-GB" sz="4000" dirty="0"/>
              <a:t>for all abilities and </a:t>
            </a:r>
            <a:r>
              <a:rPr lang="en-GB" sz="4000" dirty="0" smtClean="0"/>
              <a:t>interests</a:t>
            </a:r>
          </a:p>
          <a:p>
            <a:pPr lvl="0">
              <a:lnSpc>
                <a:spcPct val="100000"/>
              </a:lnSpc>
            </a:pPr>
            <a:r>
              <a:rPr lang="en-GB" sz="4000" b="1" dirty="0" smtClean="0">
                <a:solidFill>
                  <a:srgbClr val="284E36"/>
                </a:solidFill>
              </a:rPr>
              <a:t>Careers support </a:t>
            </a:r>
            <a:r>
              <a:rPr lang="en-GB" sz="4000" dirty="0" smtClean="0"/>
              <a:t>and advice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4000" b="1" dirty="0">
              <a:solidFill>
                <a:srgbClr val="284E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68" y="5727429"/>
            <a:ext cx="1987685" cy="2373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894" y="5856941"/>
            <a:ext cx="2243844" cy="2243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2779" y="5727429"/>
            <a:ext cx="1605026" cy="22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1366</Words>
  <Application>Microsoft Office PowerPoint</Application>
  <PresentationFormat>Custom</PresentationFormat>
  <Paragraphs>151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Adobe Fan Heiti Std B</vt:lpstr>
      <vt:lpstr>Arial</vt:lpstr>
      <vt:lpstr>Calibri</vt:lpstr>
      <vt:lpstr>Times New Roman</vt:lpstr>
      <vt:lpstr>Office Theme</vt:lpstr>
      <vt:lpstr>The Royal Society of Biology</vt:lpstr>
      <vt:lpstr>What is a Professional Body?</vt:lpstr>
      <vt:lpstr>PowerPoint Presentation</vt:lpstr>
      <vt:lpstr>Key Activities</vt:lpstr>
      <vt:lpstr>Our Membership</vt:lpstr>
      <vt:lpstr>How Can We Support You?</vt:lpstr>
      <vt:lpstr>Explore the Biosciences</vt:lpstr>
      <vt:lpstr>PowerPoint Presentation</vt:lpstr>
      <vt:lpstr>Develop Professionally</vt:lpstr>
      <vt:lpstr>Opportunities</vt:lpstr>
      <vt:lpstr>Get Involved</vt:lpstr>
      <vt:lpstr>Join Today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Awards Ceremony</dc:title>
  <dc:creator>Karen Patel</dc:creator>
  <cp:lastModifiedBy>Eden Bloomfield</cp:lastModifiedBy>
  <cp:revision>78</cp:revision>
  <dcterms:created xsi:type="dcterms:W3CDTF">2017-06-30T15:54:01Z</dcterms:created>
  <dcterms:modified xsi:type="dcterms:W3CDTF">2023-06-21T08:48:04Z</dcterms:modified>
</cp:coreProperties>
</file>