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handoutMasterIdLst>
    <p:handoutMasterId r:id="rId19"/>
  </p:handoutMasterIdLst>
  <p:sldIdLst>
    <p:sldId id="256" r:id="rId2"/>
    <p:sldId id="257" r:id="rId3"/>
    <p:sldId id="258" r:id="rId4"/>
    <p:sldId id="259" r:id="rId5"/>
    <p:sldId id="260" r:id="rId6"/>
    <p:sldId id="261" r:id="rId7"/>
    <p:sldId id="263" r:id="rId8"/>
    <p:sldId id="264" r:id="rId9"/>
    <p:sldId id="265" r:id="rId10"/>
    <p:sldId id="268" r:id="rId11"/>
    <p:sldId id="266" r:id="rId12"/>
    <p:sldId id="267" r:id="rId13"/>
    <p:sldId id="274" r:id="rId14"/>
    <p:sldId id="270" r:id="rId15"/>
    <p:sldId id="272" r:id="rId16"/>
    <p:sldId id="276" r:id="rId17"/>
  </p:sldIdLst>
  <p:sldSz cx="17791113" cy="10007600"/>
  <p:notesSz cx="6858000" cy="9144000"/>
  <p:defaultTextStyle>
    <a:defPPr>
      <a:defRPr lang="en-US"/>
    </a:defPPr>
    <a:lvl1pPr marL="0" algn="l" defTabSz="457156" rtl="0" eaLnBrk="1" latinLnBrk="0" hangingPunct="1">
      <a:defRPr sz="1800" kern="1200">
        <a:solidFill>
          <a:schemeClr val="tx1"/>
        </a:solidFill>
        <a:latin typeface="+mn-lt"/>
        <a:ea typeface="+mn-ea"/>
        <a:cs typeface="+mn-cs"/>
      </a:defRPr>
    </a:lvl1pPr>
    <a:lvl2pPr marL="457156" algn="l" defTabSz="457156" rtl="0" eaLnBrk="1" latinLnBrk="0" hangingPunct="1">
      <a:defRPr sz="1800" kern="1200">
        <a:solidFill>
          <a:schemeClr val="tx1"/>
        </a:solidFill>
        <a:latin typeface="+mn-lt"/>
        <a:ea typeface="+mn-ea"/>
        <a:cs typeface="+mn-cs"/>
      </a:defRPr>
    </a:lvl2pPr>
    <a:lvl3pPr marL="914313" algn="l" defTabSz="457156" rtl="0" eaLnBrk="1" latinLnBrk="0" hangingPunct="1">
      <a:defRPr sz="1800" kern="1200">
        <a:solidFill>
          <a:schemeClr val="tx1"/>
        </a:solidFill>
        <a:latin typeface="+mn-lt"/>
        <a:ea typeface="+mn-ea"/>
        <a:cs typeface="+mn-cs"/>
      </a:defRPr>
    </a:lvl3pPr>
    <a:lvl4pPr marL="1371469" algn="l" defTabSz="457156" rtl="0" eaLnBrk="1" latinLnBrk="0" hangingPunct="1">
      <a:defRPr sz="1800" kern="1200">
        <a:solidFill>
          <a:schemeClr val="tx1"/>
        </a:solidFill>
        <a:latin typeface="+mn-lt"/>
        <a:ea typeface="+mn-ea"/>
        <a:cs typeface="+mn-cs"/>
      </a:defRPr>
    </a:lvl4pPr>
    <a:lvl5pPr marL="1828624" algn="l" defTabSz="457156" rtl="0" eaLnBrk="1" latinLnBrk="0" hangingPunct="1">
      <a:defRPr sz="1800" kern="1200">
        <a:solidFill>
          <a:schemeClr val="tx1"/>
        </a:solidFill>
        <a:latin typeface="+mn-lt"/>
        <a:ea typeface="+mn-ea"/>
        <a:cs typeface="+mn-cs"/>
      </a:defRPr>
    </a:lvl5pPr>
    <a:lvl6pPr marL="2285780" algn="l" defTabSz="457156" rtl="0" eaLnBrk="1" latinLnBrk="0" hangingPunct="1">
      <a:defRPr sz="1800" kern="1200">
        <a:solidFill>
          <a:schemeClr val="tx1"/>
        </a:solidFill>
        <a:latin typeface="+mn-lt"/>
        <a:ea typeface="+mn-ea"/>
        <a:cs typeface="+mn-cs"/>
      </a:defRPr>
    </a:lvl6pPr>
    <a:lvl7pPr marL="2742937" algn="l" defTabSz="457156" rtl="0" eaLnBrk="1" latinLnBrk="0" hangingPunct="1">
      <a:defRPr sz="1800" kern="1200">
        <a:solidFill>
          <a:schemeClr val="tx1"/>
        </a:solidFill>
        <a:latin typeface="+mn-lt"/>
        <a:ea typeface="+mn-ea"/>
        <a:cs typeface="+mn-cs"/>
      </a:defRPr>
    </a:lvl7pPr>
    <a:lvl8pPr marL="3200093" algn="l" defTabSz="457156" rtl="0" eaLnBrk="1" latinLnBrk="0" hangingPunct="1">
      <a:defRPr sz="1800" kern="1200">
        <a:solidFill>
          <a:schemeClr val="tx1"/>
        </a:solidFill>
        <a:latin typeface="+mn-lt"/>
        <a:ea typeface="+mn-ea"/>
        <a:cs typeface="+mn-cs"/>
      </a:defRPr>
    </a:lvl8pPr>
    <a:lvl9pPr marL="3657248" algn="l" defTabSz="457156"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10412" userDrawn="1">
          <p15:clr>
            <a:srgbClr val="A4A3A4"/>
          </p15:clr>
        </p15:guide>
        <p15:guide id="3" pos="841" userDrawn="1">
          <p15:clr>
            <a:srgbClr val="A4A3A4"/>
          </p15:clr>
        </p15:guide>
        <p15:guide id="4" pos="705" userDrawn="1">
          <p15:clr>
            <a:srgbClr val="A4A3A4"/>
          </p15:clr>
        </p15:guide>
        <p15:guide id="5" pos="5581" userDrawn="1">
          <p15:clr>
            <a:srgbClr val="A4A3A4"/>
          </p15:clr>
        </p15:guide>
        <p15:guide id="6" orient="horz" pos="4989" userDrawn="1">
          <p15:clr>
            <a:srgbClr val="A4A3A4"/>
          </p15:clr>
        </p15:guide>
        <p15:guide id="7" orient="horz" pos="1791"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84E36"/>
    <a:srgbClr val="48A942"/>
    <a:srgbClr val="8CD3CD"/>
    <a:srgbClr val="03286C"/>
    <a:srgbClr val="003D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4" autoAdjust="0"/>
    <p:restoredTop sz="85204" autoAdjust="0"/>
  </p:normalViewPr>
  <p:slideViewPr>
    <p:cSldViewPr snapToGrid="0">
      <p:cViewPr varScale="1">
        <p:scale>
          <a:sx n="51" d="100"/>
          <a:sy n="51" d="100"/>
        </p:scale>
        <p:origin x="1008" y="62"/>
      </p:cViewPr>
      <p:guideLst>
        <p:guide pos="10412"/>
        <p:guide pos="841"/>
        <p:guide pos="705"/>
        <p:guide pos="5581"/>
        <p:guide orient="horz" pos="4989"/>
        <p:guide orient="horz" pos="1791"/>
      </p:guideLst>
    </p:cSldViewPr>
  </p:slideViewPr>
  <p:notesTextViewPr>
    <p:cViewPr>
      <p:scale>
        <a:sx n="3" d="2"/>
        <a:sy n="3" d="2"/>
      </p:scale>
      <p:origin x="0" y="0"/>
    </p:cViewPr>
  </p:notesTextViewPr>
  <p:notesViewPr>
    <p:cSldViewPr snapToGrid="0">
      <p:cViewPr varScale="1">
        <p:scale>
          <a:sx n="88" d="100"/>
          <a:sy n="88" d="100"/>
        </p:scale>
        <p:origin x="3822"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318912E-1586-429D-B3D0-C2E310E55105}" type="datetimeFigureOut">
              <a:rPr lang="en-GB" smtClean="0"/>
              <a:t>21/06/2023</a:t>
            </a:fld>
            <a:endParaRPr lang="en-GB"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A47D1A1-250B-4879-A26E-217BA59C48C3}" type="slidenum">
              <a:rPr lang="en-GB" smtClean="0"/>
              <a:t>‹#›</a:t>
            </a:fld>
            <a:endParaRPr lang="en-GB" dirty="0"/>
          </a:p>
        </p:txBody>
      </p:sp>
    </p:spTree>
    <p:extLst>
      <p:ext uri="{BB962C8B-B14F-4D97-AF65-F5344CB8AC3E}">
        <p14:creationId xmlns:p14="http://schemas.microsoft.com/office/powerpoint/2010/main" val="20021983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E61C2C-9DE7-46B5-A344-F13108813137}" type="datetimeFigureOut">
              <a:rPr lang="en-GB" smtClean="0"/>
              <a:t>21/06/2023</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3FD957-0C9C-4EB4-BCF7-C065A91C0326}" type="slidenum">
              <a:rPr lang="en-GB" smtClean="0"/>
              <a:t>‹#›</a:t>
            </a:fld>
            <a:endParaRPr lang="en-GB" dirty="0"/>
          </a:p>
        </p:txBody>
      </p:sp>
    </p:spTree>
    <p:extLst>
      <p:ext uri="{BB962C8B-B14F-4D97-AF65-F5344CB8AC3E}">
        <p14:creationId xmlns:p14="http://schemas.microsoft.com/office/powerpoint/2010/main" val="2869065779"/>
      </p:ext>
    </p:extLst>
  </p:cSld>
  <p:clrMap bg1="lt1" tx1="dk1" bg2="lt2" tx2="dk2" accent1="accent1" accent2="accent2" accent3="accent3" accent4="accent4" accent5="accent5" accent6="accent6" hlink="hlink" folHlink="folHlink"/>
  <p:notesStyle>
    <a:lvl1pPr marL="0" algn="l" defTabSz="914313" rtl="0" eaLnBrk="1" latinLnBrk="0" hangingPunct="1">
      <a:defRPr sz="1200" kern="1200">
        <a:solidFill>
          <a:schemeClr val="tx1"/>
        </a:solidFill>
        <a:latin typeface="+mn-lt"/>
        <a:ea typeface="+mn-ea"/>
        <a:cs typeface="+mn-cs"/>
      </a:defRPr>
    </a:lvl1pPr>
    <a:lvl2pPr marL="457156" algn="l" defTabSz="914313" rtl="0" eaLnBrk="1" latinLnBrk="0" hangingPunct="1">
      <a:defRPr sz="1200" kern="1200">
        <a:solidFill>
          <a:schemeClr val="tx1"/>
        </a:solidFill>
        <a:latin typeface="+mn-lt"/>
        <a:ea typeface="+mn-ea"/>
        <a:cs typeface="+mn-cs"/>
      </a:defRPr>
    </a:lvl2pPr>
    <a:lvl3pPr marL="914313" algn="l" defTabSz="914313" rtl="0" eaLnBrk="1" latinLnBrk="0" hangingPunct="1">
      <a:defRPr sz="1200" kern="1200">
        <a:solidFill>
          <a:schemeClr val="tx1"/>
        </a:solidFill>
        <a:latin typeface="+mn-lt"/>
        <a:ea typeface="+mn-ea"/>
        <a:cs typeface="+mn-cs"/>
      </a:defRPr>
    </a:lvl3pPr>
    <a:lvl4pPr marL="1371469" algn="l" defTabSz="914313" rtl="0" eaLnBrk="1" latinLnBrk="0" hangingPunct="1">
      <a:defRPr sz="1200" kern="1200">
        <a:solidFill>
          <a:schemeClr val="tx1"/>
        </a:solidFill>
        <a:latin typeface="+mn-lt"/>
        <a:ea typeface="+mn-ea"/>
        <a:cs typeface="+mn-cs"/>
      </a:defRPr>
    </a:lvl4pPr>
    <a:lvl5pPr marL="1828624" algn="l" defTabSz="914313" rtl="0" eaLnBrk="1" latinLnBrk="0" hangingPunct="1">
      <a:defRPr sz="1200" kern="1200">
        <a:solidFill>
          <a:schemeClr val="tx1"/>
        </a:solidFill>
        <a:latin typeface="+mn-lt"/>
        <a:ea typeface="+mn-ea"/>
        <a:cs typeface="+mn-cs"/>
      </a:defRPr>
    </a:lvl5pPr>
    <a:lvl6pPr marL="2285780" algn="l" defTabSz="914313" rtl="0" eaLnBrk="1" latinLnBrk="0" hangingPunct="1">
      <a:defRPr sz="1200" kern="1200">
        <a:solidFill>
          <a:schemeClr val="tx1"/>
        </a:solidFill>
        <a:latin typeface="+mn-lt"/>
        <a:ea typeface="+mn-ea"/>
        <a:cs typeface="+mn-cs"/>
      </a:defRPr>
    </a:lvl6pPr>
    <a:lvl7pPr marL="2742937" algn="l" defTabSz="914313" rtl="0" eaLnBrk="1" latinLnBrk="0" hangingPunct="1">
      <a:defRPr sz="1200" kern="1200">
        <a:solidFill>
          <a:schemeClr val="tx1"/>
        </a:solidFill>
        <a:latin typeface="+mn-lt"/>
        <a:ea typeface="+mn-ea"/>
        <a:cs typeface="+mn-cs"/>
      </a:defRPr>
    </a:lvl7pPr>
    <a:lvl8pPr marL="3200093" algn="l" defTabSz="914313" rtl="0" eaLnBrk="1" latinLnBrk="0" hangingPunct="1">
      <a:defRPr sz="1200" kern="1200">
        <a:solidFill>
          <a:schemeClr val="tx1"/>
        </a:solidFill>
        <a:latin typeface="+mn-lt"/>
        <a:ea typeface="+mn-ea"/>
        <a:cs typeface="+mn-cs"/>
      </a:defRPr>
    </a:lvl8pPr>
    <a:lvl9pPr marL="3657248" algn="l" defTabSz="91431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dmtrk.net/I1-6TO3N-W4A03Z-413PXW-1/c.aspx"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AM</a:t>
            </a:r>
            <a:r>
              <a:rPr lang="en-GB" baseline="0" dirty="0" smtClean="0"/>
              <a:t> I ELIGIBLE TO BECOME A MEMBER?</a:t>
            </a:r>
            <a:endParaRPr lang="en-GB" dirty="0" smtClean="0"/>
          </a:p>
          <a:p>
            <a:pPr marL="171450" indent="-171450">
              <a:buFont typeface="Arial" panose="020B0604020202020204" pitchFamily="34" charset="0"/>
              <a:buChar char="•"/>
            </a:pPr>
            <a:r>
              <a:rPr lang="en-GB" dirty="0" smtClean="0"/>
              <a:t>We’re often</a:t>
            </a:r>
            <a:r>
              <a:rPr lang="en-GB" baseline="0" dirty="0" smtClean="0"/>
              <a:t> asked, “If I don’t have the word ‘biologist’ in my title, does it mean I can’t become a member of the RSB?”</a:t>
            </a:r>
          </a:p>
          <a:p>
            <a:pPr marL="171450" indent="-171450">
              <a:buFont typeface="Arial" panose="020B0604020202020204" pitchFamily="34" charset="0"/>
              <a:buChar char="•"/>
            </a:pPr>
            <a:r>
              <a:rPr lang="en-GB" baseline="0" dirty="0" smtClean="0"/>
              <a:t>Up here are the different disciplines we promote, and our members work in - all of them are united by a core appreciation and understanding of biology, but the applications look very different! </a:t>
            </a:r>
          </a:p>
          <a:p>
            <a:pPr marL="171450" indent="-171450">
              <a:buFont typeface="Arial" panose="020B0604020202020204" pitchFamily="34" charset="0"/>
              <a:buChar char="•"/>
            </a:pPr>
            <a:r>
              <a:rPr lang="en-GB" baseline="0" dirty="0" smtClean="0"/>
              <a:t>So if any words there relate to what you do, or what you’re interested in, then you’re absolutely welcome to become a member of the Royal Society of Biology</a:t>
            </a:r>
            <a:endParaRPr lang="en-GB" dirty="0" smtClean="0"/>
          </a:p>
        </p:txBody>
      </p:sp>
      <p:sp>
        <p:nvSpPr>
          <p:cNvPr id="4" name="Slide Number Placeholder 3"/>
          <p:cNvSpPr>
            <a:spLocks noGrp="1"/>
          </p:cNvSpPr>
          <p:nvPr>
            <p:ph type="sldNum" sz="quarter" idx="10"/>
          </p:nvPr>
        </p:nvSpPr>
        <p:spPr/>
        <p:txBody>
          <a:bodyPr/>
          <a:lstStyle/>
          <a:p>
            <a:fld id="{C33FD957-0C9C-4EB4-BCF7-C065A91C0326}" type="slidenum">
              <a:rPr lang="en-GB" smtClean="0"/>
              <a:t>2</a:t>
            </a:fld>
            <a:endParaRPr lang="en-GB" dirty="0"/>
          </a:p>
        </p:txBody>
      </p:sp>
    </p:spTree>
    <p:extLst>
      <p:ext uri="{BB962C8B-B14F-4D97-AF65-F5344CB8AC3E}">
        <p14:creationId xmlns:p14="http://schemas.microsoft.com/office/powerpoint/2010/main" val="38114338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ATTEND AN RSB </a:t>
            </a:r>
            <a:r>
              <a:rPr lang="en-GB" dirty="0" smtClean="0"/>
              <a:t>EVENT</a:t>
            </a:r>
          </a:p>
          <a:p>
            <a:pPr marL="171450" indent="-171450">
              <a:buFont typeface="Arial" panose="020B0604020202020204" pitchFamily="34" charset="0"/>
              <a:buChar char="•"/>
            </a:pPr>
            <a:r>
              <a:rPr lang="en-GB" dirty="0" smtClean="0"/>
              <a:t>RSB</a:t>
            </a:r>
            <a:r>
              <a:rPr lang="en-GB" baseline="0" dirty="0" smtClean="0"/>
              <a:t> organises e</a:t>
            </a:r>
            <a:r>
              <a:rPr lang="en-GB" dirty="0" smtClean="0"/>
              <a:t>vents including fundraisers, such</a:t>
            </a:r>
            <a:r>
              <a:rPr lang="en-GB" baseline="0" dirty="0" smtClean="0"/>
              <a:t> as an evening with </a:t>
            </a:r>
            <a:r>
              <a:rPr lang="en-GB" dirty="0" smtClean="0"/>
              <a:t>Sir David Attenborough </a:t>
            </a:r>
            <a:r>
              <a:rPr lang="en-GB" baseline="0" dirty="0" smtClean="0"/>
              <a:t>for our 10 year anniversary. </a:t>
            </a:r>
            <a:endParaRPr lang="en-GB" dirty="0" smtClean="0"/>
          </a:p>
          <a:p>
            <a:pPr marL="171450" indent="-171450">
              <a:buFont typeface="Arial" panose="020B0604020202020204" pitchFamily="34" charset="0"/>
              <a:buChar char="•"/>
            </a:pPr>
            <a:r>
              <a:rPr lang="en-GB" dirty="0" smtClean="0"/>
              <a:t>Other </a:t>
            </a:r>
            <a:r>
              <a:rPr lang="en-GB" dirty="0" smtClean="0"/>
              <a:t>events include our AGM,</a:t>
            </a:r>
            <a:r>
              <a:rPr lang="en-GB" baseline="0" dirty="0" smtClean="0"/>
              <a:t> </a:t>
            </a:r>
            <a:r>
              <a:rPr lang="en-GB" dirty="0" smtClean="0"/>
              <a:t>Charter Lectures and Fellow’s lunches to name</a:t>
            </a:r>
            <a:r>
              <a:rPr lang="en-GB" baseline="0" dirty="0" smtClean="0"/>
              <a:t> but a few.</a:t>
            </a:r>
            <a:endParaRPr lang="en-GB" dirty="0" smtClean="0"/>
          </a:p>
          <a:p>
            <a:endParaRPr lang="en-GB" baseline="0" dirty="0" smtClean="0"/>
          </a:p>
          <a:p>
            <a:r>
              <a:rPr lang="en-GB" baseline="0" dirty="0" smtClean="0"/>
              <a:t>JOIN YOUR REGIONAL BRANCH</a:t>
            </a:r>
            <a:endParaRPr lang="en-GB" dirty="0" smtClean="0"/>
          </a:p>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There are several regional branches across the UK, </a:t>
            </a:r>
            <a:r>
              <a:rPr lang="en-GB" sz="1200" kern="1200" dirty="0" smtClean="0">
                <a:solidFill>
                  <a:schemeClr val="tx1"/>
                </a:solidFill>
                <a:effectLst/>
                <a:latin typeface="+mn-lt"/>
                <a:ea typeface="+mn-ea"/>
                <a:cs typeface="+mn-cs"/>
              </a:rPr>
              <a:t>and </a:t>
            </a:r>
            <a:r>
              <a:rPr lang="en-GB" sz="1200" kern="1200" dirty="0" smtClean="0">
                <a:solidFill>
                  <a:schemeClr val="tx1"/>
                </a:solidFill>
                <a:effectLst/>
                <a:latin typeface="+mn-lt"/>
                <a:ea typeface="+mn-ea"/>
                <a:cs typeface="+mn-cs"/>
              </a:rPr>
              <a:t>one in </a:t>
            </a:r>
            <a:r>
              <a:rPr lang="en-GB" sz="1200" kern="1200" dirty="0" smtClean="0">
                <a:solidFill>
                  <a:schemeClr val="tx1"/>
                </a:solidFill>
                <a:effectLst/>
                <a:latin typeface="+mn-lt"/>
                <a:ea typeface="+mn-ea"/>
                <a:cs typeface="+mn-cs"/>
              </a:rPr>
              <a:t>Southeast Asia</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and </a:t>
            </a:r>
            <a:r>
              <a:rPr lang="en-GB" sz="1200" kern="1200" dirty="0" smtClean="0">
                <a:solidFill>
                  <a:schemeClr val="tx1"/>
                </a:solidFill>
                <a:effectLst/>
                <a:latin typeface="+mn-lt"/>
                <a:ea typeface="+mn-ea"/>
                <a:cs typeface="+mn-cs"/>
              </a:rPr>
              <a:t>Australasia. {you</a:t>
            </a:r>
            <a:r>
              <a:rPr lang="en-GB" sz="1200" kern="1200" baseline="0" dirty="0" smtClean="0">
                <a:solidFill>
                  <a:schemeClr val="tx1"/>
                </a:solidFill>
                <a:effectLst/>
                <a:latin typeface="+mn-lt"/>
                <a:ea typeface="+mn-ea"/>
                <a:cs typeface="+mn-cs"/>
              </a:rPr>
              <a:t> can find your regional branch here: www.rsb.org.uk/regional-activity)</a:t>
            </a:r>
            <a:endParaRPr lang="en-GB"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Once you become an elected member, you can get involved with your regional branch to</a:t>
            </a:r>
            <a:r>
              <a:rPr lang="en-GB" sz="1200" kern="1200" baseline="0" dirty="0" smtClean="0">
                <a:solidFill>
                  <a:schemeClr val="tx1"/>
                </a:solidFill>
                <a:effectLst/>
                <a:latin typeface="+mn-lt"/>
                <a:ea typeface="+mn-ea"/>
                <a:cs typeface="+mn-cs"/>
              </a:rPr>
              <a:t> help create events or projects engaging biologists and the public.</a:t>
            </a:r>
          </a:p>
          <a:p>
            <a:pPr marL="171450" indent="-171450">
              <a:buFont typeface="Arial" panose="020B0604020202020204" pitchFamily="34" charset="0"/>
              <a:buChar char="•"/>
            </a:pPr>
            <a:endParaRPr lang="en-GB" sz="1200" kern="1200" baseline="0" dirty="0" smtClean="0">
              <a:solidFill>
                <a:schemeClr val="tx1"/>
              </a:solidFill>
              <a:effectLst/>
              <a:latin typeface="+mn-lt"/>
              <a:ea typeface="+mn-ea"/>
              <a:cs typeface="+mn-cs"/>
            </a:endParaRPr>
          </a:p>
          <a:p>
            <a:r>
              <a:rPr lang="en-GB" dirty="0" smtClean="0"/>
              <a:t>YOUR REGIONAL BRANCH</a:t>
            </a:r>
          </a:p>
          <a:p>
            <a:pPr marL="171450" indent="-171450">
              <a:buFont typeface="Arial" panose="020B0604020202020204" pitchFamily="34" charset="0"/>
              <a:buChar char="•"/>
            </a:pPr>
            <a:r>
              <a:rPr lang="en-GB" dirty="0" smtClean="0"/>
              <a:t>{Find your regional branch here: https://www.rsb.org.uk/regional-activity and </a:t>
            </a:r>
            <a:r>
              <a:rPr lang="en-GB" baseline="0" dirty="0" smtClean="0"/>
              <a:t>input a contact email, upcoming events, recent events and some pictures}</a:t>
            </a:r>
          </a:p>
          <a:p>
            <a:pPr marL="171450" indent="-171450">
              <a:buFont typeface="Arial" panose="020B0604020202020204" pitchFamily="34" charset="0"/>
              <a:buChar char="•"/>
            </a:pPr>
            <a:endParaRPr lang="en-GB" baseline="0" dirty="0" smtClean="0"/>
          </a:p>
          <a:p>
            <a:r>
              <a:rPr lang="en-GB" dirty="0" smtClean="0"/>
              <a:t>TRAVEL GRANTs</a:t>
            </a:r>
          </a:p>
          <a:p>
            <a:pPr marL="171450" indent="-171450">
              <a:buFont typeface="Arial" panose="020B0604020202020204" pitchFamily="34" charset="0"/>
              <a:buChar char="•"/>
            </a:pPr>
            <a:r>
              <a:rPr lang="en-GB" sz="1200" dirty="0" smtClean="0">
                <a:solidFill>
                  <a:srgbClr val="003D7D"/>
                </a:solidFill>
              </a:rPr>
              <a:t>Up to £1,000 </a:t>
            </a:r>
            <a:r>
              <a:rPr lang="en-GB" sz="1200" baseline="0" dirty="0" smtClean="0">
                <a:solidFill>
                  <a:srgbClr val="003D7D"/>
                </a:solidFill>
              </a:rPr>
              <a:t>grant f</a:t>
            </a:r>
            <a:r>
              <a:rPr lang="en-GB" sz="1200" dirty="0" smtClean="0">
                <a:solidFill>
                  <a:srgbClr val="003D7D"/>
                </a:solidFill>
              </a:rPr>
              <a:t>or UK or </a:t>
            </a:r>
            <a:r>
              <a:rPr lang="en-GB" sz="1200" dirty="0" smtClean="0">
                <a:solidFill>
                  <a:srgbClr val="003D7D"/>
                </a:solidFill>
              </a:rPr>
              <a:t>overseas travel in connection with biological study, teaching or research </a:t>
            </a:r>
            <a:r>
              <a:rPr lang="en-GB" sz="1200" dirty="0" smtClean="0">
                <a:solidFill>
                  <a:schemeClr val="tx1"/>
                </a:solidFill>
              </a:rPr>
              <a:t>for</a:t>
            </a:r>
            <a:r>
              <a:rPr lang="en-GB" dirty="0" smtClean="0"/>
              <a:t> those who would otherwise be unlikely to have it.</a:t>
            </a:r>
            <a:r>
              <a:rPr lang="en-GB" sz="1200" dirty="0" smtClean="0">
                <a:solidFill>
                  <a:srgbClr val="003D7D"/>
                </a:solidFill>
              </a:rPr>
              <a:t> There</a:t>
            </a:r>
            <a:r>
              <a:rPr lang="en-GB" sz="1200" baseline="0" dirty="0" smtClean="0">
                <a:solidFill>
                  <a:srgbClr val="003D7D"/>
                </a:solidFill>
              </a:rPr>
              <a:t> are 2 categories.</a:t>
            </a:r>
            <a:endParaRPr lang="en-GB" sz="1200" dirty="0" smtClean="0">
              <a:solidFill>
                <a:srgbClr val="003D7D"/>
              </a:solidFill>
            </a:endParaRPr>
          </a:p>
          <a:p>
            <a:pPr marL="685800" lvl="1" indent="-228600">
              <a:buFont typeface="+mj-lt"/>
              <a:buAutoNum type="arabicPeriod"/>
            </a:pPr>
            <a:r>
              <a:rPr lang="en-GB" dirty="0" smtClean="0"/>
              <a:t>AMRSB </a:t>
            </a:r>
            <a:r>
              <a:rPr lang="en-GB" dirty="0" smtClean="0"/>
              <a:t>members.</a:t>
            </a:r>
          </a:p>
          <a:p>
            <a:pPr marL="685800" lvl="1" indent="-228600">
              <a:buFont typeface="+mj-lt"/>
              <a:buAutoNum type="arabicPeriod"/>
            </a:pPr>
            <a:r>
              <a:rPr lang="en-GB" sz="1200" dirty="0" smtClean="0">
                <a:solidFill>
                  <a:srgbClr val="003D7D"/>
                </a:solidFill>
              </a:rPr>
              <a:t>MRSB members in the early stages of their research careers (</a:t>
            </a:r>
            <a:r>
              <a:rPr lang="en-GB" sz="1200" dirty="0" smtClean="0">
                <a:solidFill>
                  <a:srgbClr val="003D7D"/>
                </a:solidFill>
              </a:rPr>
              <a:t>0-5 </a:t>
            </a:r>
            <a:r>
              <a:rPr lang="en-GB" sz="1200" dirty="0" smtClean="0">
                <a:solidFill>
                  <a:srgbClr val="003D7D"/>
                </a:solidFill>
              </a:rPr>
              <a:t>years in paid employment) only.</a:t>
            </a:r>
            <a:endParaRPr lang="en-GB" dirty="0" smtClean="0"/>
          </a:p>
          <a:p>
            <a:pPr marL="0" indent="0">
              <a:buFont typeface="Arial" panose="020B0604020202020204" pitchFamily="34" charset="0"/>
              <a:buNone/>
            </a:pPr>
            <a:endParaRPr lang="en-GB" dirty="0" smtClean="0"/>
          </a:p>
        </p:txBody>
      </p:sp>
      <p:sp>
        <p:nvSpPr>
          <p:cNvPr id="4" name="Slide Number Placeholder 3"/>
          <p:cNvSpPr>
            <a:spLocks noGrp="1"/>
          </p:cNvSpPr>
          <p:nvPr>
            <p:ph type="sldNum" sz="quarter" idx="10"/>
          </p:nvPr>
        </p:nvSpPr>
        <p:spPr/>
        <p:txBody>
          <a:bodyPr/>
          <a:lstStyle/>
          <a:p>
            <a:fld id="{C33FD957-0C9C-4EB4-BCF7-C065A91C0326}" type="slidenum">
              <a:rPr lang="en-GB" smtClean="0"/>
              <a:t>11</a:t>
            </a:fld>
            <a:endParaRPr lang="en-GB" dirty="0"/>
          </a:p>
        </p:txBody>
      </p:sp>
    </p:spTree>
    <p:extLst>
      <p:ext uri="{BB962C8B-B14F-4D97-AF65-F5344CB8AC3E}">
        <p14:creationId xmlns:p14="http://schemas.microsoft.com/office/powerpoint/2010/main" val="35210487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POLICY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smtClean="0"/>
              <a:t>The RSB wish to provide</a:t>
            </a:r>
            <a:r>
              <a:rPr lang="en-GB" baseline="0" dirty="0" smtClean="0"/>
              <a:t> a b</a:t>
            </a:r>
            <a:r>
              <a:rPr lang="en-GB" sz="1200" kern="1200" dirty="0" smtClean="0">
                <a:solidFill>
                  <a:srgbClr val="003D7D"/>
                </a:solidFill>
                <a:latin typeface="+mn-lt"/>
              </a:rPr>
              <a:t>alanced response, reflecting the views of the biosciences profession: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smtClean="0">
                <a:solidFill>
                  <a:srgbClr val="003D7D"/>
                </a:solidFill>
                <a:latin typeface="+mn-lt"/>
              </a:rPr>
              <a:t>We</a:t>
            </a:r>
            <a:r>
              <a:rPr lang="en-GB" sz="1200" kern="1200" baseline="0" dirty="0" smtClean="0">
                <a:solidFill>
                  <a:srgbClr val="003D7D"/>
                </a:solidFill>
                <a:latin typeface="+mn-lt"/>
              </a:rPr>
              <a:t> do this i</a:t>
            </a:r>
            <a:r>
              <a:rPr lang="en-GB" sz="1200" kern="1200" dirty="0" smtClean="0">
                <a:solidFill>
                  <a:srgbClr val="003D7D"/>
                </a:solidFill>
                <a:latin typeface="+mn-lt"/>
              </a:rPr>
              <a:t>n consultation with our Member Organisations and Individual Members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smtClean="0">
                <a:solidFill>
                  <a:srgbClr val="003D7D"/>
                </a:solidFill>
                <a:latin typeface="+mn-lt"/>
              </a:rPr>
              <a:t>We perform</a:t>
            </a:r>
            <a:r>
              <a:rPr lang="en-GB" sz="1200" kern="1200" baseline="0" dirty="0" smtClean="0">
                <a:solidFill>
                  <a:srgbClr val="003D7D"/>
                </a:solidFill>
                <a:latin typeface="+mn-lt"/>
              </a:rPr>
              <a:t> both p</a:t>
            </a:r>
            <a:r>
              <a:rPr lang="en-GB" sz="1200" kern="1200" dirty="0" smtClean="0">
                <a:solidFill>
                  <a:srgbClr val="003D7D"/>
                </a:solidFill>
                <a:latin typeface="+mn-lt"/>
              </a:rPr>
              <a:t>roactive and reactive policy work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kern="1200" dirty="0" smtClean="0">
              <a:solidFill>
                <a:srgbClr val="003D7D"/>
              </a:solidFill>
              <a:latin typeface="+mn-l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smtClean="0"/>
              <a:t>PARLIAMENTARY &amp; POLICY EVENTS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smtClean="0"/>
              <a:t>Links Day is the largest science event on the annual Parliamentary events calendar, and is organised by the RSB on behalf of the science and technology community, bringing together scientists, learned societies and Members of Parliament.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smtClean="0"/>
              <a:t>Voice of the Future is an annual event that brings young scientists and engineers together to quiz key political figures at the Houses of Parliament about the science policy issues that matter to them.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smtClean="0"/>
              <a:t>Throughout the year, a collaboration of several societies run a series of Policy Lunchbox lunchtime events to bring together guest speakers with those who work in science policy.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dirty="0" smtClean="0"/>
          </a:p>
          <a:p>
            <a:r>
              <a:rPr lang="en-GB" dirty="0" smtClean="0"/>
              <a:t>GROUPS</a:t>
            </a:r>
            <a:r>
              <a:rPr lang="en-GB" baseline="0" dirty="0" smtClean="0"/>
              <a:t> AND COMMITTEE’S EVENTS</a:t>
            </a:r>
          </a:p>
          <a:p>
            <a:r>
              <a:rPr lang="en-GB" baseline="0" dirty="0" smtClean="0"/>
              <a:t>The RSB has several Special Interest Groups that run their own </a:t>
            </a:r>
            <a:r>
              <a:rPr lang="en-GB" baseline="0" dirty="0" err="1" smtClean="0"/>
              <a:t>interdiscplinary</a:t>
            </a:r>
            <a:r>
              <a:rPr lang="en-GB" baseline="0" dirty="0" smtClean="0"/>
              <a:t> events that you are welcome to attend, such as:</a:t>
            </a:r>
          </a:p>
          <a:p>
            <a:pPr marL="171450" indent="-171450">
              <a:buFont typeface="Arial" panose="020B0604020202020204" pitchFamily="34" charset="0"/>
              <a:buChar char="•"/>
            </a:pPr>
            <a:r>
              <a:rPr lang="en-GB" baseline="0" dirty="0" smtClean="0"/>
              <a:t>UK Plant Sciences Federation</a:t>
            </a:r>
          </a:p>
          <a:p>
            <a:pPr marL="171450" indent="-171450">
              <a:buFont typeface="Arial" panose="020B0604020202020204" pitchFamily="34" charset="0"/>
              <a:buChar char="•"/>
            </a:pPr>
            <a:r>
              <a:rPr lang="en-GB" baseline="0" dirty="0" smtClean="0"/>
              <a:t>Natural Capital Initiative</a:t>
            </a:r>
          </a:p>
          <a:p>
            <a:pPr marL="171450" indent="-171450">
              <a:buFont typeface="Arial" panose="020B0604020202020204" pitchFamily="34" charset="0"/>
              <a:buChar char="•"/>
            </a:pPr>
            <a:r>
              <a:rPr lang="en-GB" baseline="0" dirty="0" smtClean="0"/>
              <a:t>Heads of University Biosciences</a:t>
            </a:r>
          </a:p>
          <a:p>
            <a:pPr marL="171450" indent="-171450">
              <a:buFont typeface="Arial" panose="020B0604020202020204" pitchFamily="34" charset="0"/>
              <a:buChar char="•"/>
            </a:pPr>
            <a:endParaRPr lang="en-GB" baseline="0"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smtClean="0"/>
              <a:t>EDUCATION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smtClean="0"/>
              <a:t>The</a:t>
            </a:r>
            <a:r>
              <a:rPr lang="en-GB" baseline="0" dirty="0" smtClean="0"/>
              <a:t> RSB</a:t>
            </a:r>
            <a:r>
              <a:rPr lang="en-GB" dirty="0" smtClean="0"/>
              <a:t> are committed to supporting and encouraging the study of biology at all levels: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smtClean="0"/>
              <a:t>We are contributing to curriculum development through the work of our curriculum committee, primary working group and student group.</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smtClean="0"/>
              <a:t>We have developed resources to support teachers and students in primary, secondary and higher education.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smtClean="0"/>
              <a:t>Students have a chance to show their brilliance in biology whilst taking part in our competitions.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smtClean="0"/>
              <a:t>Teachers can gain recognition with awards for excellence in teaching at university, secondary and primary school level and by applying for the Chartered Science Teacher register.</a:t>
            </a:r>
          </a:p>
        </p:txBody>
      </p:sp>
      <p:sp>
        <p:nvSpPr>
          <p:cNvPr id="4" name="Slide Number Placeholder 3"/>
          <p:cNvSpPr>
            <a:spLocks noGrp="1"/>
          </p:cNvSpPr>
          <p:nvPr>
            <p:ph type="sldNum" sz="quarter" idx="10"/>
          </p:nvPr>
        </p:nvSpPr>
        <p:spPr/>
        <p:txBody>
          <a:bodyPr/>
          <a:lstStyle/>
          <a:p>
            <a:fld id="{C33FD957-0C9C-4EB4-BCF7-C065A91C0326}" type="slidenum">
              <a:rPr lang="en-GB" smtClean="0"/>
              <a:t>12</a:t>
            </a:fld>
            <a:endParaRPr lang="en-GB" dirty="0"/>
          </a:p>
        </p:txBody>
      </p:sp>
    </p:spTree>
    <p:extLst>
      <p:ext uri="{BB962C8B-B14F-4D97-AF65-F5344CB8AC3E}">
        <p14:creationId xmlns:p14="http://schemas.microsoft.com/office/powerpoint/2010/main" val="36059774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VOLUNTEER IN PUBLIC ENGAGEMENT</a:t>
            </a:r>
          </a:p>
          <a:p>
            <a:pPr marL="171450" indent="-171450">
              <a:buFont typeface="Arial" panose="020B0604020202020204" pitchFamily="34" charset="0"/>
              <a:buChar char="•"/>
            </a:pPr>
            <a:r>
              <a:rPr lang="en-GB" dirty="0" smtClean="0"/>
              <a:t>Volunteer with the Society at a range of science fairs and festivals round the country, contact Amanda to express your interest.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smtClean="0"/>
              <a:t>Biology Week showcases the important and amazing world of the biosciences, getting everyone from children to professional biologists involved in fun and interesting life science activities</a:t>
            </a:r>
            <a:r>
              <a:rPr lang="en-GB" baseline="0" dirty="0" smtClean="0"/>
              <a:t> – get involved creating or setting up an event! See the website for ideas.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baseline="0" dirty="0" smtClean="0"/>
          </a:p>
          <a:p>
            <a:r>
              <a:rPr lang="en-GB" baseline="0" dirty="0" smtClean="0"/>
              <a:t>OUTREACH AND ENGAGEMENT GRANT SCHEME</a:t>
            </a:r>
          </a:p>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If you have an idea for an event and are looking for some additional funds to help make it a success, you can apply for either a</a:t>
            </a:r>
            <a:r>
              <a:rPr lang="en-GB" sz="1200" kern="1200" baseline="0" dirty="0" smtClean="0">
                <a:solidFill>
                  <a:schemeClr val="tx1"/>
                </a:solidFill>
                <a:effectLst/>
                <a:latin typeface="+mn-lt"/>
                <a:ea typeface="+mn-ea"/>
                <a:cs typeface="+mn-cs"/>
              </a:rPr>
              <a:t> s</a:t>
            </a:r>
            <a:r>
              <a:rPr lang="en-GB" sz="1200" kern="1200" dirty="0" smtClean="0">
                <a:solidFill>
                  <a:schemeClr val="tx1"/>
                </a:solidFill>
                <a:effectLst/>
                <a:latin typeface="+mn-lt"/>
                <a:ea typeface="+mn-ea"/>
                <a:cs typeface="+mn-cs"/>
              </a:rPr>
              <a:t>mall grant of £50 - £200 or a full grant of £201 - £500.</a:t>
            </a:r>
            <a:endParaRPr lang="en-GB" dirty="0" smtClean="0"/>
          </a:p>
          <a:p>
            <a:pPr marL="457200" lvl="1" indent="0">
              <a:buFont typeface="+mj-lt"/>
              <a:buNone/>
            </a:pPr>
            <a:endParaRPr lang="en-GB" sz="1200" dirty="0" smtClean="0">
              <a:solidFill>
                <a:srgbClr val="003D7D"/>
              </a:solidFill>
            </a:endParaRPr>
          </a:p>
          <a:p>
            <a:pPr marL="0" indent="0">
              <a:buFontTx/>
              <a:buNone/>
            </a:pPr>
            <a:r>
              <a:rPr lang="en-GB" baseline="0" dirty="0" smtClean="0"/>
              <a:t>ENTER A COMPETITION OR APPLY FOR AN AWARD</a:t>
            </a:r>
          </a:p>
          <a:p>
            <a:pPr marL="171450" indent="-171450">
              <a:buFont typeface="Arial" panose="020B0604020202020204" pitchFamily="34" charset="0"/>
              <a:buChar char="•"/>
            </a:pPr>
            <a:r>
              <a:rPr lang="en-GB" baseline="0" dirty="0" smtClean="0"/>
              <a:t>You may win the top student award if you graduate top of your class</a:t>
            </a:r>
          </a:p>
          <a:p>
            <a:pPr marL="171450" indent="-171450">
              <a:buFont typeface="Arial" panose="020B0604020202020204" pitchFamily="34" charset="0"/>
              <a:buChar char="•"/>
            </a:pPr>
            <a:r>
              <a:rPr lang="en-GB" baseline="0" dirty="0" smtClean="0"/>
              <a:t>Winner of the photography competition wins £500</a:t>
            </a:r>
            <a:endParaRPr lang="en-GB" dirty="0" smtClean="0"/>
          </a:p>
        </p:txBody>
      </p:sp>
      <p:sp>
        <p:nvSpPr>
          <p:cNvPr id="4" name="Slide Number Placeholder 3"/>
          <p:cNvSpPr>
            <a:spLocks noGrp="1"/>
          </p:cNvSpPr>
          <p:nvPr>
            <p:ph type="sldNum" sz="quarter" idx="10"/>
          </p:nvPr>
        </p:nvSpPr>
        <p:spPr/>
        <p:txBody>
          <a:bodyPr/>
          <a:lstStyle/>
          <a:p>
            <a:fld id="{C33FD957-0C9C-4EB4-BCF7-C065A91C0326}" type="slidenum">
              <a:rPr lang="en-GB" smtClean="0"/>
              <a:t>13</a:t>
            </a:fld>
            <a:endParaRPr lang="en-GB" dirty="0"/>
          </a:p>
        </p:txBody>
      </p:sp>
    </p:spTree>
    <p:extLst>
      <p:ext uri="{BB962C8B-B14F-4D97-AF65-F5344CB8AC3E}">
        <p14:creationId xmlns:p14="http://schemas.microsoft.com/office/powerpoint/2010/main" val="22785168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dirty="0" smtClean="0">
                <a:solidFill>
                  <a:schemeClr val="tx1"/>
                </a:solidFill>
                <a:effectLst/>
                <a:latin typeface="+mn-lt"/>
                <a:ea typeface="+mn-ea"/>
                <a:cs typeface="+mn-cs"/>
              </a:rPr>
              <a:t>THESE ARE THE DIFFERENT GRADES OF MEMBERSHIP</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kern="1200" dirty="0" smtClean="0">
                <a:solidFill>
                  <a:schemeClr val="tx1"/>
                </a:solidFill>
                <a:effectLst/>
                <a:latin typeface="+mn-lt"/>
                <a:ea typeface="+mn-ea"/>
                <a:cs typeface="+mn-cs"/>
              </a:rPr>
              <a:t>Affiliate:</a:t>
            </a:r>
            <a:r>
              <a:rPr lang="en-GB" dirty="0" smtClean="0"/>
              <a:t> </a:t>
            </a:r>
            <a:r>
              <a:rPr lang="en-GB" sz="1200" b="0" i="0" u="none" strike="noStrike" kern="1200" dirty="0" smtClean="0">
                <a:solidFill>
                  <a:schemeClr val="tx1"/>
                </a:solidFill>
                <a:effectLst/>
                <a:latin typeface="+mn-lt"/>
                <a:ea typeface="+mn-ea"/>
                <a:cs typeface="+mn-cs"/>
              </a:rPr>
              <a:t>Anyone with an interest in the life sciences</a:t>
            </a:r>
            <a:r>
              <a:rPr lang="en-GB" dirty="0" smtClean="0"/>
              <a:t> </a:t>
            </a:r>
          </a:p>
          <a:p>
            <a:r>
              <a:rPr lang="en-GB" sz="1200" b="1" i="0" u="none" strike="noStrike" kern="1200" dirty="0" smtClean="0">
                <a:solidFill>
                  <a:schemeClr val="tx1"/>
                </a:solidFill>
                <a:effectLst/>
                <a:latin typeface="+mn-lt"/>
                <a:ea typeface="+mn-ea"/>
                <a:cs typeface="+mn-cs"/>
              </a:rPr>
              <a:t>Student Affiliate:</a:t>
            </a:r>
            <a:r>
              <a:rPr lang="en-GB" dirty="0" smtClean="0"/>
              <a:t> </a:t>
            </a:r>
            <a:r>
              <a:rPr lang="en-GB" sz="1200" b="0" i="0" u="none" strike="noStrike" kern="1200" dirty="0" smtClean="0">
                <a:solidFill>
                  <a:schemeClr val="tx1"/>
                </a:solidFill>
                <a:effectLst/>
                <a:latin typeface="+mn-lt"/>
                <a:ea typeface="+mn-ea"/>
                <a:cs typeface="+mn-cs"/>
              </a:rPr>
              <a:t>undergraduate student studying a biology-related subject</a:t>
            </a:r>
            <a:r>
              <a:rPr lang="en-GB" dirty="0" smtClean="0"/>
              <a:t> </a:t>
            </a:r>
          </a:p>
          <a:p>
            <a:r>
              <a:rPr lang="en-GB" sz="1200" b="1" i="0" u="none" strike="noStrike" kern="1200" dirty="0" smtClean="0">
                <a:solidFill>
                  <a:schemeClr val="tx1"/>
                </a:solidFill>
                <a:effectLst/>
                <a:latin typeface="+mn-lt"/>
                <a:ea typeface="+mn-ea"/>
                <a:cs typeface="+mn-cs"/>
              </a:rPr>
              <a:t>Associate (AMRSB):</a:t>
            </a:r>
            <a:r>
              <a:rPr lang="en-GB" dirty="0" smtClean="0"/>
              <a:t> </a:t>
            </a:r>
            <a:r>
              <a:rPr lang="en-GB" sz="1200" b="0" i="0" u="none" strike="noStrike" kern="1200" dirty="0" smtClean="0">
                <a:solidFill>
                  <a:schemeClr val="tx1"/>
                </a:solidFill>
                <a:effectLst/>
                <a:latin typeface="+mn-lt"/>
                <a:ea typeface="+mn-ea"/>
                <a:cs typeface="+mn-cs"/>
              </a:rPr>
              <a:t>Awarded a degree containing at least 50% biology in the final two years of study. Also a *CPD route</a:t>
            </a:r>
            <a:r>
              <a:rPr lang="en-GB" dirty="0" smtClean="0"/>
              <a:t> </a:t>
            </a:r>
          </a:p>
          <a:p>
            <a:r>
              <a:rPr lang="en-GB" sz="1200" b="1" i="0" u="none" strike="noStrike" kern="1200" dirty="0" smtClean="0">
                <a:solidFill>
                  <a:schemeClr val="tx1"/>
                </a:solidFill>
                <a:effectLst/>
                <a:latin typeface="+mn-lt"/>
                <a:ea typeface="+mn-ea"/>
                <a:cs typeface="+mn-cs"/>
              </a:rPr>
              <a:t>Member (MRSB):</a:t>
            </a:r>
            <a:r>
              <a:rPr lang="en-GB" dirty="0" smtClean="0"/>
              <a:t> </a:t>
            </a:r>
            <a:r>
              <a:rPr lang="en-GB" sz="1200" b="0" i="0" u="none" strike="noStrike" kern="1200" dirty="0" smtClean="0">
                <a:solidFill>
                  <a:schemeClr val="tx1"/>
                </a:solidFill>
                <a:effectLst/>
                <a:latin typeface="+mn-lt"/>
                <a:ea typeface="+mn-ea"/>
                <a:cs typeface="+mn-cs"/>
              </a:rPr>
              <a:t>Graduate in a bioscience subject with at least three years’ postgrad experience. Also a *CPD route</a:t>
            </a:r>
            <a:r>
              <a:rPr lang="en-GB" dirty="0" smtClean="0"/>
              <a:t> </a:t>
            </a:r>
          </a:p>
          <a:p>
            <a:r>
              <a:rPr lang="en-GB" sz="1200" b="1" i="0" u="none" strike="noStrike" kern="1200" dirty="0" smtClean="0">
                <a:solidFill>
                  <a:schemeClr val="tx1"/>
                </a:solidFill>
                <a:effectLst/>
                <a:latin typeface="+mn-lt"/>
                <a:ea typeface="+mn-ea"/>
                <a:cs typeface="+mn-cs"/>
              </a:rPr>
              <a:t>Fellowship (FRSB):</a:t>
            </a:r>
            <a:r>
              <a:rPr lang="en-GB" dirty="0" smtClean="0"/>
              <a:t> </a:t>
            </a:r>
            <a:r>
              <a:rPr lang="en-GB" sz="1200" b="0" i="0" u="none" strike="noStrike" kern="1200" dirty="0" smtClean="0">
                <a:solidFill>
                  <a:schemeClr val="tx1"/>
                </a:solidFill>
                <a:effectLst/>
                <a:latin typeface="+mn-lt"/>
                <a:ea typeface="+mn-ea"/>
                <a:cs typeface="+mn-cs"/>
              </a:rPr>
              <a:t>Prominent contribution to the advancement of the biological sciences, at least five years’ experience in a position of senior responsibility</a:t>
            </a:r>
            <a:r>
              <a:rPr lang="en-GB" dirty="0" smtClean="0"/>
              <a:t> </a:t>
            </a:r>
          </a:p>
          <a:p>
            <a:endParaRPr lang="en-GB" dirty="0" smtClean="0"/>
          </a:p>
          <a:p>
            <a:r>
              <a:rPr lang="en-GB" dirty="0" smtClean="0"/>
              <a:t>&lt;*CPD route recognises that someone can obtain an equivalent</a:t>
            </a:r>
            <a:r>
              <a:rPr lang="en-GB" baseline="0" dirty="0" smtClean="0"/>
              <a:t> level of experience through working in the life sciences. </a:t>
            </a:r>
            <a:endParaRPr lang="en-GB" dirty="0" smtClean="0"/>
          </a:p>
          <a:p>
            <a:r>
              <a:rPr lang="en-GB" dirty="0" smtClean="0"/>
              <a:t>You can use the Membership benefits spreadsheet</a:t>
            </a:r>
            <a:r>
              <a:rPr lang="en-GB" baseline="0" dirty="0" smtClean="0"/>
              <a:t> for more in depth information&gt;</a:t>
            </a:r>
          </a:p>
          <a:p>
            <a:endParaRPr lang="en-GB" dirty="0" smtClean="0"/>
          </a:p>
          <a:p>
            <a:r>
              <a:rPr lang="en-GB" dirty="0" smtClean="0"/>
              <a:t>DISCOUNTS are available if you are a Recent Graduate (&lt;2 years since finishing undergraduate</a:t>
            </a:r>
            <a:r>
              <a:rPr lang="en-GB" baseline="0" dirty="0" smtClean="0"/>
              <a:t> degree)</a:t>
            </a:r>
            <a:r>
              <a:rPr lang="en-GB" dirty="0" smtClean="0"/>
              <a:t>, a Masters or </a:t>
            </a:r>
            <a:r>
              <a:rPr lang="en-GB" dirty="0" smtClean="0"/>
              <a:t>PhD </a:t>
            </a:r>
            <a:r>
              <a:rPr lang="en-GB" dirty="0" smtClean="0"/>
              <a:t>Student, in Unpaid Employment, Retired or on a Career Break, or a member of one of our Member Organisations.</a:t>
            </a:r>
          </a:p>
        </p:txBody>
      </p:sp>
      <p:sp>
        <p:nvSpPr>
          <p:cNvPr id="4" name="Slide Number Placeholder 3"/>
          <p:cNvSpPr>
            <a:spLocks noGrp="1"/>
          </p:cNvSpPr>
          <p:nvPr>
            <p:ph type="sldNum" sz="quarter" idx="10"/>
          </p:nvPr>
        </p:nvSpPr>
        <p:spPr/>
        <p:txBody>
          <a:bodyPr/>
          <a:lstStyle/>
          <a:p>
            <a:fld id="{C33FD957-0C9C-4EB4-BCF7-C065A91C0326}" type="slidenum">
              <a:rPr lang="en-GB" smtClean="0"/>
              <a:t>14</a:t>
            </a:fld>
            <a:endParaRPr lang="en-GB" dirty="0"/>
          </a:p>
        </p:txBody>
      </p:sp>
    </p:spTree>
    <p:extLst>
      <p:ext uri="{BB962C8B-B14F-4D97-AF65-F5344CB8AC3E}">
        <p14:creationId xmlns:p14="http://schemas.microsoft.com/office/powerpoint/2010/main" val="5315233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IF YOU’RE INTERESTED, PLEASE</a:t>
            </a:r>
            <a:r>
              <a:rPr lang="en-GB" baseline="0" dirty="0" smtClean="0"/>
              <a:t> EMAIL RSB</a:t>
            </a:r>
            <a:endParaRPr lang="en-GB" dirty="0" smtClean="0"/>
          </a:p>
        </p:txBody>
      </p:sp>
      <p:sp>
        <p:nvSpPr>
          <p:cNvPr id="4" name="Slide Number Placeholder 3"/>
          <p:cNvSpPr>
            <a:spLocks noGrp="1"/>
          </p:cNvSpPr>
          <p:nvPr>
            <p:ph type="sldNum" sz="quarter" idx="10"/>
          </p:nvPr>
        </p:nvSpPr>
        <p:spPr/>
        <p:txBody>
          <a:bodyPr/>
          <a:lstStyle/>
          <a:p>
            <a:fld id="{C33FD957-0C9C-4EB4-BCF7-C065A91C0326}" type="slidenum">
              <a:rPr lang="en-GB" smtClean="0"/>
              <a:t>15</a:t>
            </a:fld>
            <a:endParaRPr lang="en-GB" dirty="0"/>
          </a:p>
        </p:txBody>
      </p:sp>
    </p:spTree>
    <p:extLst>
      <p:ext uri="{BB962C8B-B14F-4D97-AF65-F5344CB8AC3E}">
        <p14:creationId xmlns:p14="http://schemas.microsoft.com/office/powerpoint/2010/main" val="6297944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33FD957-0C9C-4EB4-BCF7-C065A91C0326}" type="slidenum">
              <a:rPr lang="en-GB" smtClean="0"/>
              <a:t>16</a:t>
            </a:fld>
            <a:endParaRPr lang="en-GB" dirty="0"/>
          </a:p>
        </p:txBody>
      </p:sp>
    </p:spTree>
    <p:extLst>
      <p:ext uri="{BB962C8B-B14F-4D97-AF65-F5344CB8AC3E}">
        <p14:creationId xmlns:p14="http://schemas.microsoft.com/office/powerpoint/2010/main" val="11802130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OUR</a:t>
            </a:r>
            <a:r>
              <a:rPr lang="en-GB" baseline="0" dirty="0" smtClean="0"/>
              <a:t> HISTORY</a:t>
            </a:r>
          </a:p>
          <a:p>
            <a:pPr marL="171450" indent="-171450">
              <a:buFont typeface="Arial" panose="020B0604020202020204" pitchFamily="34" charset="0"/>
              <a:buChar char="•"/>
            </a:pPr>
            <a:r>
              <a:rPr lang="en-GB" baseline="0" dirty="0" smtClean="0"/>
              <a:t>Many of you here may not necessarily recognise our name, and there’s a good reason why.</a:t>
            </a:r>
          </a:p>
          <a:p>
            <a:pPr marL="171450" indent="-171450">
              <a:buFont typeface="Arial" panose="020B0604020202020204" pitchFamily="34" charset="0"/>
              <a:buChar char="•"/>
            </a:pPr>
            <a:r>
              <a:rPr lang="en-GB" baseline="0" dirty="0" smtClean="0"/>
              <a:t>Some of you may have known the Institute of Biology? They’re one of the parent organisations that became what is now known today as the Royal Society of Biology</a:t>
            </a:r>
          </a:p>
          <a:p>
            <a:pPr marL="171450" indent="-171450">
              <a:buFont typeface="Arial" panose="020B0604020202020204" pitchFamily="34" charset="0"/>
              <a:buChar char="•"/>
            </a:pPr>
            <a:r>
              <a:rPr lang="en-GB" baseline="0" dirty="0" smtClean="0"/>
              <a:t>Chemistry had the Royal Society of Chemistry, Physics had the Institute of Physics, but for the Biological Sciences, there were about 100 membership bodies.</a:t>
            </a:r>
          </a:p>
          <a:p>
            <a:pPr marL="171450" indent="-171450">
              <a:buFont typeface="Arial" panose="020B0604020202020204" pitchFamily="34" charset="0"/>
              <a:buChar char="•"/>
            </a:pPr>
            <a:r>
              <a:rPr lang="en-GB" baseline="0" dirty="0" smtClean="0"/>
              <a:t>The government and policy making organisations wanted one key organisation to convene with, so the Institute of Biology merged with the Biosciences Federation to form the Society of Biology in 2009</a:t>
            </a:r>
          </a:p>
          <a:p>
            <a:pPr marL="171450" indent="-171450">
              <a:buFont typeface="Arial" panose="020B0604020202020204" pitchFamily="34" charset="0"/>
              <a:buChar char="•"/>
            </a:pPr>
            <a:r>
              <a:rPr lang="en-GB" baseline="0" dirty="0" smtClean="0"/>
              <a:t>In 2015, we were granted our Royal title, which is a tremendous accolade for the work we are doing to fulfil our charitable initiatives and support the life sciences in the UK.</a:t>
            </a:r>
            <a:endParaRPr lang="en-GB" dirty="0" smtClean="0"/>
          </a:p>
        </p:txBody>
      </p:sp>
      <p:sp>
        <p:nvSpPr>
          <p:cNvPr id="4" name="Slide Number Placeholder 3"/>
          <p:cNvSpPr>
            <a:spLocks noGrp="1"/>
          </p:cNvSpPr>
          <p:nvPr>
            <p:ph type="sldNum" sz="quarter" idx="10"/>
          </p:nvPr>
        </p:nvSpPr>
        <p:spPr/>
        <p:txBody>
          <a:bodyPr/>
          <a:lstStyle/>
          <a:p>
            <a:fld id="{C33FD957-0C9C-4EB4-BCF7-C065A91C0326}" type="slidenum">
              <a:rPr lang="en-GB" smtClean="0"/>
              <a:t>3</a:t>
            </a:fld>
            <a:endParaRPr lang="en-GB" dirty="0"/>
          </a:p>
        </p:txBody>
      </p:sp>
    </p:spTree>
    <p:extLst>
      <p:ext uri="{BB962C8B-B14F-4D97-AF65-F5344CB8AC3E}">
        <p14:creationId xmlns:p14="http://schemas.microsoft.com/office/powerpoint/2010/main" val="17512441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WHAT WE STAND FOR</a:t>
            </a:r>
          </a:p>
          <a:p>
            <a:pPr marL="171450" indent="-171450">
              <a:buFont typeface="Arial" panose="020B0604020202020204" pitchFamily="34" charset="0"/>
              <a:buChar char="•"/>
            </a:pPr>
            <a:r>
              <a:rPr lang="en-GB" dirty="0" smtClean="0"/>
              <a:t>Our vision </a:t>
            </a:r>
          </a:p>
          <a:p>
            <a:pPr marL="171450" indent="-171450">
              <a:buFont typeface="Arial" panose="020B0604020202020204" pitchFamily="34" charset="0"/>
              <a:buChar char="•"/>
            </a:pPr>
            <a:r>
              <a:rPr lang="en-GB" dirty="0" smtClean="0"/>
              <a:t>and mission</a:t>
            </a:r>
          </a:p>
          <a:p>
            <a:endParaRPr lang="en-GB" dirty="0"/>
          </a:p>
        </p:txBody>
      </p:sp>
      <p:sp>
        <p:nvSpPr>
          <p:cNvPr id="4" name="Slide Number Placeholder 3"/>
          <p:cNvSpPr>
            <a:spLocks noGrp="1"/>
          </p:cNvSpPr>
          <p:nvPr>
            <p:ph type="sldNum" sz="quarter" idx="10"/>
          </p:nvPr>
        </p:nvSpPr>
        <p:spPr/>
        <p:txBody>
          <a:bodyPr/>
          <a:lstStyle/>
          <a:p>
            <a:fld id="{C33FD957-0C9C-4EB4-BCF7-C065A91C0326}" type="slidenum">
              <a:rPr lang="en-GB" smtClean="0"/>
              <a:t>4</a:t>
            </a:fld>
            <a:endParaRPr lang="en-GB" dirty="0"/>
          </a:p>
        </p:txBody>
      </p:sp>
    </p:spTree>
    <p:extLst>
      <p:ext uri="{BB962C8B-B14F-4D97-AF65-F5344CB8AC3E}">
        <p14:creationId xmlns:p14="http://schemas.microsoft.com/office/powerpoint/2010/main" val="17617820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OUR MEMBERSHIP</a:t>
            </a:r>
          </a:p>
          <a:p>
            <a:pPr marL="171450" indent="-171450">
              <a:buFont typeface="Arial" panose="020B0604020202020204" pitchFamily="34" charset="0"/>
              <a:buChar char="•"/>
            </a:pPr>
            <a:r>
              <a:rPr lang="en-GB" dirty="0" smtClean="0"/>
              <a:t>We</a:t>
            </a:r>
            <a:r>
              <a:rPr lang="en-GB" baseline="0" dirty="0" smtClean="0"/>
              <a:t> have over 17,000 Individual Members and almost 90 Organisational Members across the country… and world!</a:t>
            </a:r>
            <a:endParaRPr lang="en-GB" dirty="0" smtClean="0"/>
          </a:p>
          <a:p>
            <a:endParaRPr lang="en-GB" dirty="0"/>
          </a:p>
        </p:txBody>
      </p:sp>
      <p:sp>
        <p:nvSpPr>
          <p:cNvPr id="4" name="Slide Number Placeholder 3"/>
          <p:cNvSpPr>
            <a:spLocks noGrp="1"/>
          </p:cNvSpPr>
          <p:nvPr>
            <p:ph type="sldNum" sz="quarter" idx="10"/>
          </p:nvPr>
        </p:nvSpPr>
        <p:spPr/>
        <p:txBody>
          <a:bodyPr/>
          <a:lstStyle/>
          <a:p>
            <a:fld id="{C33FD957-0C9C-4EB4-BCF7-C065A91C0326}" type="slidenum">
              <a:rPr lang="en-GB" smtClean="0"/>
              <a:t>5</a:t>
            </a:fld>
            <a:endParaRPr lang="en-GB" dirty="0"/>
          </a:p>
        </p:txBody>
      </p:sp>
    </p:spTree>
    <p:extLst>
      <p:ext uri="{BB962C8B-B14F-4D97-AF65-F5344CB8AC3E}">
        <p14:creationId xmlns:p14="http://schemas.microsoft.com/office/powerpoint/2010/main" val="8679640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313" rtl="0" eaLnBrk="1" fontAlgn="auto" latinLnBrk="0" hangingPunct="1">
              <a:lnSpc>
                <a:spcPct val="100000"/>
              </a:lnSpc>
              <a:spcBef>
                <a:spcPts val="0"/>
              </a:spcBef>
              <a:spcAft>
                <a:spcPts val="0"/>
              </a:spcAft>
              <a:buClrTx/>
              <a:buSzTx/>
              <a:buFontTx/>
              <a:buNone/>
              <a:tabLst/>
              <a:defRPr/>
            </a:pPr>
            <a:r>
              <a:rPr lang="en-GB" dirty="0" smtClean="0"/>
              <a:t>TO SUMMARISE, THESE ARE THE FOUR KEY AREAS THE ROYAL SOCIETY OF BIOLOGY WORKS IN</a:t>
            </a:r>
          </a:p>
          <a:p>
            <a:endParaRPr lang="en-GB" dirty="0"/>
          </a:p>
        </p:txBody>
      </p:sp>
      <p:sp>
        <p:nvSpPr>
          <p:cNvPr id="4" name="Slide Number Placeholder 3"/>
          <p:cNvSpPr>
            <a:spLocks noGrp="1"/>
          </p:cNvSpPr>
          <p:nvPr>
            <p:ph type="sldNum" sz="quarter" idx="10"/>
          </p:nvPr>
        </p:nvSpPr>
        <p:spPr/>
        <p:txBody>
          <a:bodyPr/>
          <a:lstStyle/>
          <a:p>
            <a:fld id="{C33FD957-0C9C-4EB4-BCF7-C065A91C0326}" type="slidenum">
              <a:rPr lang="en-GB" smtClean="0"/>
              <a:t>6</a:t>
            </a:fld>
            <a:endParaRPr lang="en-GB" dirty="0"/>
          </a:p>
        </p:txBody>
      </p:sp>
    </p:spTree>
    <p:extLst>
      <p:ext uri="{BB962C8B-B14F-4D97-AF65-F5344CB8AC3E}">
        <p14:creationId xmlns:p14="http://schemas.microsoft.com/office/powerpoint/2010/main" val="9867696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33FD957-0C9C-4EB4-BCF7-C065A91C0326}" type="slidenum">
              <a:rPr lang="en-GB" smtClean="0"/>
              <a:t>7</a:t>
            </a:fld>
            <a:endParaRPr lang="en-GB" dirty="0"/>
          </a:p>
        </p:txBody>
      </p:sp>
    </p:spTree>
    <p:extLst>
      <p:ext uri="{BB962C8B-B14F-4D97-AF65-F5344CB8AC3E}">
        <p14:creationId xmlns:p14="http://schemas.microsoft.com/office/powerpoint/2010/main" val="41794690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TOPICAL</a:t>
            </a:r>
            <a:r>
              <a:rPr lang="en-GB" baseline="0" dirty="0" smtClean="0"/>
              <a:t> NEWSLETTERS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smtClean="0"/>
              <a:t>Stay up to date with the latest science policy developments with our weekly science policy newsletter,</a:t>
            </a:r>
            <a:r>
              <a:rPr lang="en-GB" baseline="0" dirty="0" smtClean="0"/>
              <a:t> a concise breakdown on what has happened over the past week - from h</a:t>
            </a:r>
            <a:r>
              <a:rPr lang="en-GB" dirty="0" smtClean="0"/>
              <a:t>ealth and biomedicine</a:t>
            </a:r>
            <a:r>
              <a:rPr lang="en-GB" baseline="0" dirty="0" smtClean="0"/>
              <a:t> to</a:t>
            </a:r>
            <a:r>
              <a:rPr lang="en-GB" dirty="0" smtClean="0"/>
              <a:t> environment and ecology, from government and parliament to research funding policy.</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smtClean="0"/>
              <a:t>Subscribe to our other monthly newsletters to receive news, events, the latest grants, competitions &amp; awards.</a:t>
            </a: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a:p>
            <a:r>
              <a:rPr lang="en-GB" dirty="0" smtClean="0"/>
              <a:t>Quarterly </a:t>
            </a:r>
            <a:r>
              <a:rPr lang="en-GB" i="1" dirty="0" smtClean="0"/>
              <a:t>THE BIOLOGIST</a:t>
            </a:r>
            <a:endParaRPr lang="en-GB" i="0"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smtClean="0"/>
              <a:t>All members of the Society receive a free subscription to our peer reviewed magazine </a:t>
            </a:r>
            <a:r>
              <a:rPr lang="en-GB" i="1" dirty="0" smtClean="0"/>
              <a:t>The Biologist</a:t>
            </a:r>
            <a:r>
              <a:rPr lang="en-GB" dirty="0" smtClean="0"/>
              <a:t>. Biology is brought to life through an impressive range of review articles, whilst topical pieces discuss science policy, new developments or controversial issues.</a:t>
            </a:r>
          </a:p>
          <a:p>
            <a:pPr marL="171450" indent="-171450">
              <a:buFont typeface="Arial" panose="020B0604020202020204" pitchFamily="34" charset="0"/>
              <a:buChar char="•"/>
            </a:pPr>
            <a:r>
              <a:rPr lang="en-GB" dirty="0" smtClean="0"/>
              <a:t>Like</a:t>
            </a:r>
            <a:r>
              <a:rPr lang="en-GB" baseline="0" dirty="0" smtClean="0"/>
              <a:t> the </a:t>
            </a:r>
            <a:r>
              <a:rPr lang="en-GB" i="1" baseline="0" dirty="0" smtClean="0"/>
              <a:t>New Scientist </a:t>
            </a:r>
            <a:r>
              <a:rPr lang="en-GB" i="0" baseline="0" dirty="0" smtClean="0"/>
              <a:t>of Biology, looking at areas of the life sciences you may not have covered since school!</a:t>
            </a:r>
          </a:p>
          <a:p>
            <a:pPr marL="0" indent="0">
              <a:buFont typeface="Arial" panose="020B0604020202020204" pitchFamily="34" charset="0"/>
              <a:buNone/>
            </a:pPr>
            <a:endParaRPr lang="en-GB" dirty="0" smtClean="0"/>
          </a:p>
          <a:p>
            <a:r>
              <a:rPr lang="en-GB" dirty="0" smtClean="0"/>
              <a:t>EMERGING TOPICS IN THE LIFE SCIENCES</a:t>
            </a:r>
            <a:endParaRPr lang="en-GB" baseline="0" dirty="0" smtClean="0"/>
          </a:p>
          <a:p>
            <a:pPr marL="171450" indent="-171450">
              <a:buFont typeface="Arial" panose="020B0604020202020204" pitchFamily="34" charset="0"/>
              <a:buChar char="•"/>
            </a:pPr>
            <a:r>
              <a:rPr lang="en-GB" dirty="0" smtClean="0"/>
              <a:t>Written for an interdisciplinary audience, each issue focusses on a new, or growing, key topic and is guest edited by an expert in that field.</a:t>
            </a:r>
          </a:p>
          <a:p>
            <a:pPr marL="171450" indent="-171450">
              <a:buFont typeface="Arial" panose="020B0604020202020204" pitchFamily="34" charset="0"/>
              <a:buChar char="•"/>
            </a:pPr>
            <a:r>
              <a:rPr lang="en-GB" dirty="0" smtClean="0"/>
              <a:t>Open access articles are available for all editions. </a:t>
            </a:r>
          </a:p>
          <a:p>
            <a:pPr marL="171450" indent="-171450">
              <a:buFont typeface="Arial" panose="020B0604020202020204" pitchFamily="34" charset="0"/>
              <a:buChar char="•"/>
            </a:pPr>
            <a:endParaRPr lang="en-GB" dirty="0" smtClean="0"/>
          </a:p>
          <a:p>
            <a:pPr marL="0" indent="0">
              <a:buFont typeface="Arial" panose="020B0604020202020204" pitchFamily="34" charset="0"/>
              <a:buNone/>
            </a:pPr>
            <a:r>
              <a:rPr lang="en-GB" dirty="0" smtClean="0"/>
              <a:t>OXFORD</a:t>
            </a:r>
            <a:r>
              <a:rPr lang="en-GB" baseline="0" dirty="0" smtClean="0"/>
              <a:t> PRIMERS</a:t>
            </a:r>
            <a:endParaRPr lang="en-GB" dirty="0" smtClean="0"/>
          </a:p>
          <a:p>
            <a:pPr marL="171450" indent="-171450">
              <a:buFont typeface="Arial" panose="020B0604020202020204" pitchFamily="34" charset="0"/>
              <a:buChar char="•"/>
            </a:pPr>
            <a:r>
              <a:rPr lang="en-GB" sz="1200" b="0" i="0" kern="1200" dirty="0" smtClean="0">
                <a:solidFill>
                  <a:schemeClr val="tx1"/>
                </a:solidFill>
                <a:effectLst/>
                <a:latin typeface="+mn-lt"/>
                <a:ea typeface="+mn-ea"/>
                <a:cs typeface="+mn-cs"/>
              </a:rPr>
              <a:t>the RSB’s textbook series, published in partnership with Oxford University Press. These </a:t>
            </a:r>
            <a:r>
              <a:rPr lang="en-GB" sz="1200" b="0" i="0" u="sng" kern="1200" dirty="0" smtClean="0">
                <a:solidFill>
                  <a:schemeClr val="tx1"/>
                </a:solidFill>
                <a:effectLst/>
                <a:latin typeface="+mn-lt"/>
                <a:ea typeface="+mn-ea"/>
                <a:cs typeface="+mn-cs"/>
                <a:hlinkClick r:id="rId3"/>
              </a:rPr>
              <a:t>textbooks</a:t>
            </a:r>
            <a:r>
              <a:rPr lang="en-GB" sz="1200" b="0" i="0" kern="1200" dirty="0" smtClean="0">
                <a:solidFill>
                  <a:schemeClr val="tx1"/>
                </a:solidFill>
                <a:effectLst/>
                <a:latin typeface="+mn-lt"/>
                <a:ea typeface="+mn-ea"/>
                <a:cs typeface="+mn-cs"/>
              </a:rPr>
              <a:t> aim to give students aged 16-19 a first taste of studying biology beyond school.</a:t>
            </a:r>
            <a:endParaRPr lang="en-GB" dirty="0" smtClean="0"/>
          </a:p>
        </p:txBody>
      </p:sp>
      <p:sp>
        <p:nvSpPr>
          <p:cNvPr id="4" name="Slide Number Placeholder 3"/>
          <p:cNvSpPr>
            <a:spLocks noGrp="1"/>
          </p:cNvSpPr>
          <p:nvPr>
            <p:ph type="sldNum" sz="quarter" idx="10"/>
          </p:nvPr>
        </p:nvSpPr>
        <p:spPr/>
        <p:txBody>
          <a:bodyPr/>
          <a:lstStyle/>
          <a:p>
            <a:fld id="{C33FD957-0C9C-4EB4-BCF7-C065A91C0326}" type="slidenum">
              <a:rPr lang="en-GB" smtClean="0"/>
              <a:t>8</a:t>
            </a:fld>
            <a:endParaRPr lang="en-GB" dirty="0"/>
          </a:p>
        </p:txBody>
      </p:sp>
    </p:spTree>
    <p:extLst>
      <p:ext uri="{BB962C8B-B14F-4D97-AF65-F5344CB8AC3E}">
        <p14:creationId xmlns:p14="http://schemas.microsoft.com/office/powerpoint/2010/main" val="36831418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solidFill>
                  <a:srgbClr val="003D7D"/>
                </a:solidFill>
              </a:rPr>
              <a:t>POST-NOMINAL LETTERS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smtClean="0">
                <a:solidFill>
                  <a:srgbClr val="003D7D"/>
                </a:solidFill>
              </a:rPr>
              <a:t>Boost your professional recognition by using our post-nominal letters.</a:t>
            </a:r>
          </a:p>
          <a:p>
            <a:endParaRPr lang="en-GB" dirty="0" smtClean="0"/>
          </a:p>
          <a:p>
            <a:r>
              <a:rPr lang="en-GB" dirty="0" smtClean="0"/>
              <a:t>PROFESSIONAL REGISTERS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smtClean="0"/>
              <a:t>These recognise the range of knowledge, experience and professionalism that are sought after by employers and demanded by the public – to find out more visit www.rsb.org.uk/registers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smtClean="0"/>
              <a:t>We run our own professional register Chartered Biologist, </a:t>
            </a:r>
            <a:r>
              <a:rPr lang="en-GB" sz="1200" baseline="0" dirty="0" smtClean="0"/>
              <a:t>the Science Council Registers for Registered and Chartered Scientist, and other registers such as Qualified Person.</a:t>
            </a:r>
            <a:endParaRPr lang="en-GB" sz="1200" dirty="0" smtClean="0"/>
          </a:p>
        </p:txBody>
      </p:sp>
      <p:sp>
        <p:nvSpPr>
          <p:cNvPr id="4" name="Slide Number Placeholder 3"/>
          <p:cNvSpPr>
            <a:spLocks noGrp="1"/>
          </p:cNvSpPr>
          <p:nvPr>
            <p:ph type="sldNum" sz="quarter" idx="10"/>
          </p:nvPr>
        </p:nvSpPr>
        <p:spPr/>
        <p:txBody>
          <a:bodyPr/>
          <a:lstStyle/>
          <a:p>
            <a:fld id="{C33FD957-0C9C-4EB4-BCF7-C065A91C0326}" type="slidenum">
              <a:rPr lang="en-GB" smtClean="0"/>
              <a:t>9</a:t>
            </a:fld>
            <a:endParaRPr lang="en-GB" dirty="0"/>
          </a:p>
        </p:txBody>
      </p:sp>
    </p:spTree>
    <p:extLst>
      <p:ext uri="{BB962C8B-B14F-4D97-AF65-F5344CB8AC3E}">
        <p14:creationId xmlns:p14="http://schemas.microsoft.com/office/powerpoint/2010/main" val="4460070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CPD TRAINING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smtClean="0">
                <a:solidFill>
                  <a:srgbClr val="48A942"/>
                </a:solidFill>
              </a:rPr>
              <a:t>Continue</a:t>
            </a:r>
            <a:r>
              <a:rPr lang="en-GB" sz="1200" baseline="0" dirty="0" smtClean="0">
                <a:solidFill>
                  <a:srgbClr val="48A942"/>
                </a:solidFill>
              </a:rPr>
              <a:t> your</a:t>
            </a:r>
            <a:r>
              <a:rPr lang="en-GB" sz="1200" dirty="0" smtClean="0">
                <a:solidFill>
                  <a:srgbClr val="48A942"/>
                </a:solidFill>
              </a:rPr>
              <a:t> Professional Development as a member and </a:t>
            </a:r>
            <a:r>
              <a:rPr lang="en-GB" sz="1200" b="1" dirty="0" smtClean="0">
                <a:solidFill>
                  <a:srgbClr val="003D7D"/>
                </a:solidFill>
                <a:cs typeface="Arial" pitchFamily="34" charset="0"/>
              </a:rPr>
              <a:t>save </a:t>
            </a:r>
            <a:r>
              <a:rPr lang="en-GB" sz="1200" dirty="0" smtClean="0">
                <a:solidFill>
                  <a:srgbClr val="48A942"/>
                </a:solidFill>
                <a:cs typeface="Arial" pitchFamily="34" charset="0"/>
              </a:rPr>
              <a:t>50% off our training courses.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smtClean="0"/>
              <a:t>From</a:t>
            </a:r>
            <a:r>
              <a:rPr lang="en-GB" baseline="0" dirty="0" smtClean="0"/>
              <a:t> </a:t>
            </a:r>
            <a:r>
              <a:rPr lang="en-GB" sz="1200" dirty="0" smtClean="0">
                <a:solidFill>
                  <a:srgbClr val="003D7D"/>
                </a:solidFill>
              </a:rPr>
              <a:t>Persuasive Scientific Report Writing</a:t>
            </a:r>
            <a:r>
              <a:rPr lang="en-GB" sz="1200" baseline="0" dirty="0" smtClean="0">
                <a:solidFill>
                  <a:srgbClr val="003D7D"/>
                </a:solidFill>
              </a:rPr>
              <a:t> and </a:t>
            </a:r>
            <a:r>
              <a:rPr lang="en-GB" sz="1200" dirty="0" smtClean="0">
                <a:solidFill>
                  <a:srgbClr val="003D7D"/>
                </a:solidFill>
              </a:rPr>
              <a:t>Commercial Awareness for Life Scientists,</a:t>
            </a:r>
            <a:r>
              <a:rPr lang="en-GB" sz="1200" baseline="0" dirty="0" smtClean="0">
                <a:solidFill>
                  <a:srgbClr val="003D7D"/>
                </a:solidFill>
              </a:rPr>
              <a:t> to introduction to </a:t>
            </a:r>
            <a:r>
              <a:rPr lang="en-GB" sz="1200" dirty="0" smtClean="0">
                <a:solidFill>
                  <a:srgbClr val="003D7D"/>
                </a:solidFill>
              </a:rPr>
              <a:t>Science Communication – we want you to expand your expertise.</a:t>
            </a:r>
            <a:r>
              <a:rPr lang="en-GB" sz="1200" baseline="0" dirty="0" smtClean="0">
                <a:solidFill>
                  <a:srgbClr val="003D7D"/>
                </a:solidFill>
              </a:rPr>
              <a:t>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aseline="0" dirty="0" smtClean="0">
                <a:solidFill>
                  <a:srgbClr val="003D7D"/>
                </a:solidFill>
              </a:rPr>
              <a:t>Courses available online.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aseline="0" dirty="0" smtClean="0">
                <a:solidFill>
                  <a:srgbClr val="003D7D"/>
                </a:solidFill>
              </a:rPr>
              <a:t>Log your CPD points using our online CPD scheme.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baseline="0" dirty="0" smtClean="0">
              <a:solidFill>
                <a:srgbClr val="003D7D"/>
              </a:solidFill>
            </a:endParaRPr>
          </a:p>
          <a:p>
            <a:pPr marL="0" indent="0">
              <a:buFontTx/>
              <a:buNone/>
            </a:pPr>
            <a:r>
              <a:rPr lang="en-GB" baseline="0" dirty="0" smtClean="0"/>
              <a:t>OUR JOBS BOARD</a:t>
            </a:r>
          </a:p>
          <a:p>
            <a:pPr marL="171450" indent="-171450">
              <a:buFont typeface="Arial" panose="020B0604020202020204" pitchFamily="34" charset="0"/>
              <a:buChar char="•"/>
            </a:pPr>
            <a:r>
              <a:rPr lang="en-GB" baseline="0" dirty="0" smtClean="0"/>
              <a:t>Check online for new job opportunities</a:t>
            </a:r>
          </a:p>
          <a:p>
            <a:pPr marL="0" indent="0">
              <a:buFontTx/>
              <a:buNone/>
            </a:pPr>
            <a:endParaRPr lang="en-GB" baseline="0" dirty="0" smtClean="0"/>
          </a:p>
          <a:p>
            <a:pPr marL="0" indent="0">
              <a:buFont typeface="Arial" panose="020B0604020202020204" pitchFamily="34" charset="0"/>
              <a:buNone/>
            </a:pPr>
            <a:r>
              <a:rPr lang="en-GB" baseline="0" dirty="0" smtClean="0"/>
              <a:t>Use our ONLINE CAREERS RESOURCES for advice on what to do next</a:t>
            </a:r>
          </a:p>
          <a:p>
            <a:pPr marL="171450" indent="-171450">
              <a:buFont typeface="Arial" panose="020B0604020202020204" pitchFamily="34" charset="0"/>
              <a:buChar char="•"/>
            </a:pPr>
            <a:r>
              <a:rPr lang="en-GB" baseline="0" dirty="0" smtClean="0"/>
              <a:t>ANNUAL BIOSCIENCE CAREERS DAY</a:t>
            </a:r>
          </a:p>
          <a:p>
            <a:pPr marL="457156" lvl="1" indent="0">
              <a:buFont typeface="Arial" panose="020B0604020202020204" pitchFamily="34" charset="0"/>
              <a:buNone/>
            </a:pPr>
            <a:r>
              <a:rPr lang="en-GB" dirty="0" smtClean="0"/>
              <a:t>Hear experts give top tips on exciting careers available to you with a biological sciences degree</a:t>
            </a:r>
          </a:p>
          <a:p>
            <a:pPr marL="628650" lvl="1" indent="-171450">
              <a:buFont typeface="Arial" panose="020B0604020202020204" pitchFamily="34" charset="0"/>
              <a:buChar char="•"/>
            </a:pPr>
            <a:r>
              <a:rPr lang="en-GB" dirty="0" smtClean="0"/>
              <a:t>Book a mock interview to sharpen your technique for future employers</a:t>
            </a:r>
          </a:p>
          <a:p>
            <a:pPr marL="628650" lvl="1" indent="-171450">
              <a:buFont typeface="Arial" panose="020B0604020202020204" pitchFamily="34" charset="0"/>
              <a:buChar char="•"/>
            </a:pPr>
            <a:r>
              <a:rPr lang="en-GB" dirty="0" smtClean="0"/>
              <a:t>Network with biology professionals and other students from across the UK</a:t>
            </a:r>
          </a:p>
          <a:p>
            <a:pPr marL="628650" lvl="1" indent="-171450">
              <a:buFont typeface="Arial" panose="020B0604020202020204" pitchFamily="34" charset="0"/>
              <a:buChar char="•"/>
            </a:pPr>
            <a:r>
              <a:rPr lang="en-GB" dirty="0" smtClean="0"/>
              <a:t>Watch science communicators live on stage &amp; meet them afterwards</a:t>
            </a:r>
          </a:p>
          <a:p>
            <a:pPr marL="628650" lvl="1" indent="-171450">
              <a:buFont typeface="Arial" panose="020B0604020202020204" pitchFamily="34" charset="0"/>
              <a:buChar char="•"/>
            </a:pPr>
            <a:r>
              <a:rPr lang="en-GB" dirty="0" smtClean="0"/>
              <a:t>Meet representatives from a variety of top organisations in our exhibition and ask them informal questions over lunch</a:t>
            </a:r>
          </a:p>
          <a:p>
            <a:endParaRPr lang="en-GB" dirty="0"/>
          </a:p>
        </p:txBody>
      </p:sp>
      <p:sp>
        <p:nvSpPr>
          <p:cNvPr id="4" name="Slide Number Placeholder 3"/>
          <p:cNvSpPr>
            <a:spLocks noGrp="1"/>
          </p:cNvSpPr>
          <p:nvPr>
            <p:ph type="sldNum" sz="quarter" idx="10"/>
          </p:nvPr>
        </p:nvSpPr>
        <p:spPr/>
        <p:txBody>
          <a:bodyPr/>
          <a:lstStyle/>
          <a:p>
            <a:fld id="{C33FD957-0C9C-4EB4-BCF7-C065A91C0326}" type="slidenum">
              <a:rPr lang="en-GB" smtClean="0"/>
              <a:t>10</a:t>
            </a:fld>
            <a:endParaRPr lang="en-GB" dirty="0"/>
          </a:p>
        </p:txBody>
      </p:sp>
    </p:spTree>
    <p:extLst>
      <p:ext uri="{BB962C8B-B14F-4D97-AF65-F5344CB8AC3E}">
        <p14:creationId xmlns:p14="http://schemas.microsoft.com/office/powerpoint/2010/main" val="28326412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93306" y="1637822"/>
            <a:ext cx="9673918" cy="3484127"/>
          </a:xfrm>
        </p:spPr>
        <p:txBody>
          <a:bodyPr anchor="b">
            <a:normAutofit/>
          </a:bodyPr>
          <a:lstStyle>
            <a:lvl1pPr algn="l">
              <a:defRPr sz="7999">
                <a:solidFill>
                  <a:srgbClr val="003D7D"/>
                </a:solidFill>
                <a:latin typeface="Arial" panose="020B0604020202020204" pitchFamily="34" charset="0"/>
                <a:cs typeface="Arial" panose="020B0604020202020204" pitchFamily="34" charset="0"/>
              </a:defRPr>
            </a:lvl1pPr>
          </a:lstStyle>
          <a:p>
            <a:endParaRPr lang="en-US" dirty="0"/>
          </a:p>
        </p:txBody>
      </p:sp>
      <p:sp>
        <p:nvSpPr>
          <p:cNvPr id="3" name="Subtitle 2"/>
          <p:cNvSpPr>
            <a:spLocks noGrp="1"/>
          </p:cNvSpPr>
          <p:nvPr>
            <p:ph type="subTitle" idx="1"/>
          </p:nvPr>
        </p:nvSpPr>
        <p:spPr>
          <a:xfrm>
            <a:off x="5893306" y="5256310"/>
            <a:ext cx="9673918" cy="2416185"/>
          </a:xfrm>
        </p:spPr>
        <p:txBody>
          <a:bodyPr/>
          <a:lstStyle>
            <a:lvl1pPr marL="0" indent="0" algn="l">
              <a:buNone/>
              <a:defRPr sz="3502">
                <a:solidFill>
                  <a:srgbClr val="284E36"/>
                </a:solidFill>
                <a:latin typeface="Arial" panose="020B0604020202020204" pitchFamily="34" charset="0"/>
                <a:cs typeface="Arial" panose="020B0604020202020204" pitchFamily="34" charset="0"/>
              </a:defRPr>
            </a:lvl1pPr>
            <a:lvl2pPr marL="667152" indent="0" algn="ctr">
              <a:buNone/>
              <a:defRPr sz="2919"/>
            </a:lvl2pPr>
            <a:lvl3pPr marL="1334306" indent="0" algn="ctr">
              <a:buNone/>
              <a:defRPr sz="2627"/>
            </a:lvl3pPr>
            <a:lvl4pPr marL="2001458" indent="0" algn="ctr">
              <a:buNone/>
              <a:defRPr sz="2334"/>
            </a:lvl4pPr>
            <a:lvl5pPr marL="2668611" indent="0" algn="ctr">
              <a:buNone/>
              <a:defRPr sz="2334"/>
            </a:lvl5pPr>
            <a:lvl6pPr marL="3335764" indent="0" algn="ctr">
              <a:buNone/>
              <a:defRPr sz="2334"/>
            </a:lvl6pPr>
            <a:lvl7pPr marL="4002916" indent="0" algn="ctr">
              <a:buNone/>
              <a:defRPr sz="2334"/>
            </a:lvl7pPr>
            <a:lvl8pPr marL="4670069" indent="0" algn="ctr">
              <a:buNone/>
              <a:defRPr sz="2334"/>
            </a:lvl8pPr>
            <a:lvl9pPr marL="5337222" indent="0" algn="ctr">
              <a:buNone/>
              <a:defRPr sz="2334"/>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D86C856D-FB1E-4A8A-B731-1D296D90E550}" type="datetimeFigureOut">
              <a:rPr lang="en-GB" smtClean="0"/>
              <a:t>21/06/2023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F61DEB3-3CAF-4255-B6C0-8EB2E7769851}" type="slidenum">
              <a:rPr lang="en-GB" smtClean="0"/>
              <a:t>‹#›</a:t>
            </a:fld>
            <a:endParaRPr lang="en-GB" dirty="0"/>
          </a:p>
        </p:txBody>
      </p:sp>
      <p:pic>
        <p:nvPicPr>
          <p:cNvPr id="8" name="Picture 7"/>
          <p:cNvPicPr>
            <a:picLocks noChangeAspect="1"/>
          </p:cNvPicPr>
          <p:nvPr userDrawn="1"/>
        </p:nvPicPr>
        <p:blipFill rotWithShape="1">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185324" y="1238252"/>
            <a:ext cx="5782112" cy="7886218"/>
          </a:xfrm>
          <a:prstGeom prst="rect">
            <a:avLst/>
          </a:prstGeom>
        </p:spPr>
      </p:pic>
      <p:sp>
        <p:nvSpPr>
          <p:cNvPr id="9" name="TextBox 8"/>
          <p:cNvSpPr txBox="1"/>
          <p:nvPr userDrawn="1"/>
        </p:nvSpPr>
        <p:spPr>
          <a:xfrm>
            <a:off x="463310" y="438149"/>
            <a:ext cx="3692614" cy="707886"/>
          </a:xfrm>
          <a:prstGeom prst="rect">
            <a:avLst/>
          </a:prstGeom>
          <a:noFill/>
        </p:spPr>
        <p:txBody>
          <a:bodyPr wrap="none" rtlCol="0">
            <a:spAutoFit/>
          </a:bodyPr>
          <a:lstStyle/>
          <a:p>
            <a:r>
              <a:rPr lang="en-GB" sz="4000" dirty="0" smtClean="0">
                <a:solidFill>
                  <a:srgbClr val="003D7D"/>
                </a:solidFill>
                <a:latin typeface="Arial" panose="020B0604020202020204" pitchFamily="34" charset="0"/>
                <a:cs typeface="Arial" panose="020B0604020202020204" pitchFamily="34" charset="0"/>
              </a:rPr>
              <a:t>www.rsb.org.uk</a:t>
            </a:r>
            <a:endParaRPr lang="en-GB" sz="4000" dirty="0">
              <a:solidFill>
                <a:srgbClr val="003D7D"/>
              </a:solidFill>
              <a:latin typeface="Arial" panose="020B0604020202020204" pitchFamily="34" charset="0"/>
              <a:cs typeface="Arial" panose="020B0604020202020204" pitchFamily="34" charset="0"/>
            </a:endParaRPr>
          </a:p>
        </p:txBody>
      </p:sp>
      <p:pic>
        <p:nvPicPr>
          <p:cNvPr id="10" name="Picture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3919759" y="500290"/>
            <a:ext cx="3406128" cy="1291499"/>
          </a:xfrm>
          <a:prstGeom prst="rect">
            <a:avLst/>
          </a:prstGeom>
        </p:spPr>
      </p:pic>
      <p:sp>
        <p:nvSpPr>
          <p:cNvPr id="7" name="Rectangle 6"/>
          <p:cNvSpPr/>
          <p:nvPr userDrawn="1"/>
        </p:nvSpPr>
        <p:spPr>
          <a:xfrm>
            <a:off x="2" y="9099070"/>
            <a:ext cx="17791113" cy="914399"/>
          </a:xfrm>
          <a:prstGeom prst="rect">
            <a:avLst/>
          </a:prstGeom>
          <a:solidFill>
            <a:srgbClr val="003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Tree>
    <p:extLst>
      <p:ext uri="{BB962C8B-B14F-4D97-AF65-F5344CB8AC3E}">
        <p14:creationId xmlns:p14="http://schemas.microsoft.com/office/powerpoint/2010/main" val="40923998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2731766" y="532814"/>
            <a:ext cx="3836209" cy="8480977"/>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23140" y="532814"/>
            <a:ext cx="11286237" cy="848097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86C856D-FB1E-4A8A-B731-1D296D90E550}" type="datetimeFigureOut">
              <a:rPr lang="en-GB" smtClean="0"/>
              <a:t>21/06/2023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F61DEB3-3CAF-4255-B6C0-8EB2E7769851}" type="slidenum">
              <a:rPr lang="en-GB" smtClean="0"/>
              <a:t>‹#›</a:t>
            </a:fld>
            <a:endParaRPr lang="en-GB" dirty="0"/>
          </a:p>
        </p:txBody>
      </p:sp>
    </p:spTree>
    <p:extLst>
      <p:ext uri="{BB962C8B-B14F-4D97-AF65-F5344CB8AC3E}">
        <p14:creationId xmlns:p14="http://schemas.microsoft.com/office/powerpoint/2010/main" val="329237274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3D7D"/>
                </a:solidFill>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D86C856D-FB1E-4A8A-B731-1D296D90E550}" type="datetimeFigureOut">
              <a:rPr lang="en-GB" smtClean="0"/>
              <a:t>21/06/2023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F61DEB3-3CAF-4255-B6C0-8EB2E7769851}" type="slidenum">
              <a:rPr lang="en-GB" smtClean="0"/>
              <a:t>‹#›</a:t>
            </a:fld>
            <a:endParaRPr lang="en-GB"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919759" y="500290"/>
            <a:ext cx="3406128" cy="1291499"/>
          </a:xfrm>
          <a:prstGeom prst="rect">
            <a:avLst/>
          </a:prstGeom>
        </p:spPr>
      </p:pic>
      <p:sp>
        <p:nvSpPr>
          <p:cNvPr id="8" name="Rectangle 7"/>
          <p:cNvSpPr/>
          <p:nvPr userDrawn="1"/>
        </p:nvSpPr>
        <p:spPr>
          <a:xfrm>
            <a:off x="2" y="9099070"/>
            <a:ext cx="17791113" cy="914399"/>
          </a:xfrm>
          <a:prstGeom prst="rect">
            <a:avLst/>
          </a:prstGeom>
          <a:solidFill>
            <a:srgbClr val="003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Tree>
    <p:extLst>
      <p:ext uri="{BB962C8B-B14F-4D97-AF65-F5344CB8AC3E}">
        <p14:creationId xmlns:p14="http://schemas.microsoft.com/office/powerpoint/2010/main" val="417171847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13874" y="2494956"/>
            <a:ext cx="15344835" cy="4162883"/>
          </a:xfrm>
        </p:spPr>
        <p:txBody>
          <a:bodyPr anchor="b"/>
          <a:lstStyle>
            <a:lvl1pPr>
              <a:defRPr sz="8756">
                <a:solidFill>
                  <a:srgbClr val="003D7D"/>
                </a:solidFill>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1213874" y="6697218"/>
            <a:ext cx="15344835" cy="2189161"/>
          </a:xfrm>
        </p:spPr>
        <p:txBody>
          <a:bodyPr/>
          <a:lstStyle>
            <a:lvl1pPr marL="0" indent="0">
              <a:buNone/>
              <a:defRPr sz="3502">
                <a:solidFill>
                  <a:srgbClr val="284E36"/>
                </a:solidFill>
                <a:latin typeface="Arial" panose="020B0604020202020204" pitchFamily="34" charset="0"/>
                <a:cs typeface="Arial" panose="020B0604020202020204" pitchFamily="34" charset="0"/>
              </a:defRPr>
            </a:lvl1pPr>
            <a:lvl2pPr marL="667152" indent="0">
              <a:buNone/>
              <a:defRPr sz="2919">
                <a:solidFill>
                  <a:schemeClr val="tx1">
                    <a:tint val="75000"/>
                  </a:schemeClr>
                </a:solidFill>
              </a:defRPr>
            </a:lvl2pPr>
            <a:lvl3pPr marL="1334306" indent="0">
              <a:buNone/>
              <a:defRPr sz="2627">
                <a:solidFill>
                  <a:schemeClr val="tx1">
                    <a:tint val="75000"/>
                  </a:schemeClr>
                </a:solidFill>
              </a:defRPr>
            </a:lvl3pPr>
            <a:lvl4pPr marL="2001458" indent="0">
              <a:buNone/>
              <a:defRPr sz="2334">
                <a:solidFill>
                  <a:schemeClr val="tx1">
                    <a:tint val="75000"/>
                  </a:schemeClr>
                </a:solidFill>
              </a:defRPr>
            </a:lvl4pPr>
            <a:lvl5pPr marL="2668611" indent="0">
              <a:buNone/>
              <a:defRPr sz="2334">
                <a:solidFill>
                  <a:schemeClr val="tx1">
                    <a:tint val="75000"/>
                  </a:schemeClr>
                </a:solidFill>
              </a:defRPr>
            </a:lvl5pPr>
            <a:lvl6pPr marL="3335764" indent="0">
              <a:buNone/>
              <a:defRPr sz="2334">
                <a:solidFill>
                  <a:schemeClr val="tx1">
                    <a:tint val="75000"/>
                  </a:schemeClr>
                </a:solidFill>
              </a:defRPr>
            </a:lvl6pPr>
            <a:lvl7pPr marL="4002916" indent="0">
              <a:buNone/>
              <a:defRPr sz="2334">
                <a:solidFill>
                  <a:schemeClr val="tx1">
                    <a:tint val="75000"/>
                  </a:schemeClr>
                </a:solidFill>
              </a:defRPr>
            </a:lvl7pPr>
            <a:lvl8pPr marL="4670069" indent="0">
              <a:buNone/>
              <a:defRPr sz="2334">
                <a:solidFill>
                  <a:schemeClr val="tx1">
                    <a:tint val="75000"/>
                  </a:schemeClr>
                </a:solidFill>
              </a:defRPr>
            </a:lvl8pPr>
            <a:lvl9pPr marL="5337222" indent="0">
              <a:buNone/>
              <a:defRPr sz="2334">
                <a:solidFill>
                  <a:schemeClr val="tx1">
                    <a:tint val="75000"/>
                  </a:schemeClr>
                </a:solidFill>
              </a:defRPr>
            </a:lvl9pPr>
          </a:lstStyle>
          <a:p>
            <a:pPr lvl="0"/>
            <a:r>
              <a:rPr lang="en-US" dirty="0" smtClean="0"/>
              <a:t>Edit Master text styles</a:t>
            </a:r>
          </a:p>
        </p:txBody>
      </p:sp>
      <p:sp>
        <p:nvSpPr>
          <p:cNvPr id="4" name="Date Placeholder 3"/>
          <p:cNvSpPr>
            <a:spLocks noGrp="1"/>
          </p:cNvSpPr>
          <p:nvPr>
            <p:ph type="dt" sz="half" idx="10"/>
          </p:nvPr>
        </p:nvSpPr>
        <p:spPr/>
        <p:txBody>
          <a:bodyPr/>
          <a:lstStyle/>
          <a:p>
            <a:fld id="{D86C856D-FB1E-4A8A-B731-1D296D90E550}" type="datetimeFigureOut">
              <a:rPr lang="en-GB" smtClean="0"/>
              <a:t>21/06/2023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F61DEB3-3CAF-4255-B6C0-8EB2E7769851}" type="slidenum">
              <a:rPr lang="en-GB" smtClean="0"/>
              <a:t>‹#›</a:t>
            </a:fld>
            <a:endParaRPr lang="en-GB"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919759" y="500290"/>
            <a:ext cx="3406128" cy="1291499"/>
          </a:xfrm>
          <a:prstGeom prst="rect">
            <a:avLst/>
          </a:prstGeom>
        </p:spPr>
      </p:pic>
      <p:sp>
        <p:nvSpPr>
          <p:cNvPr id="8" name="Rectangle 7"/>
          <p:cNvSpPr/>
          <p:nvPr userDrawn="1"/>
        </p:nvSpPr>
        <p:spPr>
          <a:xfrm>
            <a:off x="2" y="9099070"/>
            <a:ext cx="17791113" cy="914399"/>
          </a:xfrm>
          <a:prstGeom prst="rect">
            <a:avLst/>
          </a:prstGeom>
          <a:solidFill>
            <a:srgbClr val="003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Tree>
    <p:extLst>
      <p:ext uri="{BB962C8B-B14F-4D97-AF65-F5344CB8AC3E}">
        <p14:creationId xmlns:p14="http://schemas.microsoft.com/office/powerpoint/2010/main" val="175393364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3D7D"/>
                </a:solidFill>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1223139" y="2664063"/>
            <a:ext cx="7561223" cy="6349729"/>
          </a:xfrm>
        </p:spPr>
        <p:txBody>
          <a:bodyPr/>
          <a:lstStyle>
            <a:lvl1pPr>
              <a:defRPr>
                <a:solidFill>
                  <a:srgbClr val="003D7D"/>
                </a:solidFill>
                <a:latin typeface="Arial" panose="020B0604020202020204" pitchFamily="34" charset="0"/>
                <a:cs typeface="Arial" panose="020B0604020202020204" pitchFamily="34" charset="0"/>
              </a:defRPr>
            </a:lvl1pPr>
            <a:lvl2pPr>
              <a:defRPr>
                <a:solidFill>
                  <a:srgbClr val="003D7D"/>
                </a:solidFill>
                <a:latin typeface="Arial" panose="020B0604020202020204" pitchFamily="34" charset="0"/>
                <a:cs typeface="Arial" panose="020B0604020202020204" pitchFamily="34" charset="0"/>
              </a:defRPr>
            </a:lvl2pPr>
            <a:lvl3pPr>
              <a:defRPr>
                <a:solidFill>
                  <a:srgbClr val="003D7D"/>
                </a:solidFill>
                <a:latin typeface="Arial" panose="020B0604020202020204" pitchFamily="34" charset="0"/>
                <a:cs typeface="Arial" panose="020B0604020202020204" pitchFamily="34" charset="0"/>
              </a:defRPr>
            </a:lvl3pPr>
            <a:lvl4pPr>
              <a:defRPr>
                <a:solidFill>
                  <a:srgbClr val="003D7D"/>
                </a:solidFill>
                <a:latin typeface="Arial" panose="020B0604020202020204" pitchFamily="34" charset="0"/>
                <a:cs typeface="Arial" panose="020B0604020202020204" pitchFamily="34" charset="0"/>
              </a:defRPr>
            </a:lvl4pPr>
            <a:lvl5pPr>
              <a:defRPr>
                <a:solidFill>
                  <a:srgbClr val="003D7D"/>
                </a:solidFill>
                <a:latin typeface="Arial" panose="020B0604020202020204" pitchFamily="34" charset="0"/>
                <a:cs typeface="Arial" panose="020B0604020202020204" pitchFamily="34" charset="0"/>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9006753" y="2664063"/>
            <a:ext cx="7561223" cy="6349729"/>
          </a:xfrm>
        </p:spPr>
        <p:txBody>
          <a:bodyPr/>
          <a:lstStyle>
            <a:lvl1pPr>
              <a:defRPr>
                <a:solidFill>
                  <a:srgbClr val="284E36"/>
                </a:solidFill>
                <a:latin typeface="Arial" panose="020B0604020202020204" pitchFamily="34" charset="0"/>
                <a:cs typeface="Arial" panose="020B0604020202020204" pitchFamily="34" charset="0"/>
              </a:defRPr>
            </a:lvl1pPr>
            <a:lvl2pPr>
              <a:defRPr>
                <a:solidFill>
                  <a:srgbClr val="284E36"/>
                </a:solidFill>
                <a:latin typeface="Arial" panose="020B0604020202020204" pitchFamily="34" charset="0"/>
                <a:cs typeface="Arial" panose="020B0604020202020204" pitchFamily="34" charset="0"/>
              </a:defRPr>
            </a:lvl2pPr>
            <a:lvl3pPr>
              <a:defRPr>
                <a:solidFill>
                  <a:srgbClr val="284E36"/>
                </a:solidFill>
                <a:latin typeface="Arial" panose="020B0604020202020204" pitchFamily="34" charset="0"/>
                <a:cs typeface="Arial" panose="020B0604020202020204" pitchFamily="34" charset="0"/>
              </a:defRPr>
            </a:lvl3pPr>
            <a:lvl4pPr>
              <a:defRPr>
                <a:solidFill>
                  <a:srgbClr val="284E36"/>
                </a:solidFill>
                <a:latin typeface="Arial" panose="020B0604020202020204" pitchFamily="34" charset="0"/>
                <a:cs typeface="Arial" panose="020B0604020202020204" pitchFamily="34" charset="0"/>
              </a:defRPr>
            </a:lvl4pPr>
            <a:lvl5pPr>
              <a:defRPr>
                <a:solidFill>
                  <a:srgbClr val="284E36"/>
                </a:solidFill>
                <a:latin typeface="Arial" panose="020B0604020202020204" pitchFamily="34" charset="0"/>
                <a:cs typeface="Arial" panose="020B0604020202020204" pitchFamily="34" charset="0"/>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D86C856D-FB1E-4A8A-B731-1D296D90E550}" type="datetimeFigureOut">
              <a:rPr lang="en-GB" smtClean="0"/>
              <a:t>21/06/2023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EF61DEB3-3CAF-4255-B6C0-8EB2E7769851}" type="slidenum">
              <a:rPr lang="en-GB" smtClean="0"/>
              <a:t>‹#›</a:t>
            </a:fld>
            <a:endParaRPr lang="en-GB" dirty="0"/>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919759" y="500290"/>
            <a:ext cx="3406128" cy="1291499"/>
          </a:xfrm>
          <a:prstGeom prst="rect">
            <a:avLst/>
          </a:prstGeom>
        </p:spPr>
      </p:pic>
      <p:sp>
        <p:nvSpPr>
          <p:cNvPr id="9" name="Rectangle 8"/>
          <p:cNvSpPr/>
          <p:nvPr userDrawn="1"/>
        </p:nvSpPr>
        <p:spPr>
          <a:xfrm>
            <a:off x="2" y="9099070"/>
            <a:ext cx="17791113" cy="914399"/>
          </a:xfrm>
          <a:prstGeom prst="rect">
            <a:avLst/>
          </a:prstGeom>
          <a:solidFill>
            <a:srgbClr val="003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Tree>
    <p:extLst>
      <p:ext uri="{BB962C8B-B14F-4D97-AF65-F5344CB8AC3E}">
        <p14:creationId xmlns:p14="http://schemas.microsoft.com/office/powerpoint/2010/main" val="170796102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3D7D"/>
                </a:solidFill>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919759" y="500290"/>
            <a:ext cx="3406128" cy="1291499"/>
          </a:xfrm>
          <a:prstGeom prst="rect">
            <a:avLst/>
          </a:prstGeom>
        </p:spPr>
      </p:pic>
      <p:sp>
        <p:nvSpPr>
          <p:cNvPr id="7" name="Rectangle 6"/>
          <p:cNvSpPr/>
          <p:nvPr userDrawn="1"/>
        </p:nvSpPr>
        <p:spPr>
          <a:xfrm>
            <a:off x="2" y="9099070"/>
            <a:ext cx="17791113" cy="914399"/>
          </a:xfrm>
          <a:prstGeom prst="rect">
            <a:avLst/>
          </a:prstGeom>
          <a:solidFill>
            <a:srgbClr val="003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Tree>
    <p:extLst>
      <p:ext uri="{BB962C8B-B14F-4D97-AF65-F5344CB8AC3E}">
        <p14:creationId xmlns:p14="http://schemas.microsoft.com/office/powerpoint/2010/main" val="244867193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6C856D-FB1E-4A8A-B731-1D296D90E550}" type="datetimeFigureOut">
              <a:rPr lang="en-GB" smtClean="0"/>
              <a:t>21/06/2023</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EF61DEB3-3CAF-4255-B6C0-8EB2E7769851}" type="slidenum">
              <a:rPr lang="en-GB" smtClean="0"/>
              <a:t>‹#›</a:t>
            </a:fld>
            <a:endParaRPr lang="en-GB" dirty="0"/>
          </a:p>
        </p:txBody>
      </p:sp>
      <p:sp>
        <p:nvSpPr>
          <p:cNvPr id="5" name="Rectangle 4"/>
          <p:cNvSpPr/>
          <p:nvPr userDrawn="1"/>
        </p:nvSpPr>
        <p:spPr>
          <a:xfrm>
            <a:off x="2" y="9099070"/>
            <a:ext cx="17791113" cy="914399"/>
          </a:xfrm>
          <a:prstGeom prst="rect">
            <a:avLst/>
          </a:prstGeom>
          <a:solidFill>
            <a:srgbClr val="003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919759" y="500290"/>
            <a:ext cx="3406128" cy="1291499"/>
          </a:xfrm>
          <a:prstGeom prst="rect">
            <a:avLst/>
          </a:prstGeom>
        </p:spPr>
      </p:pic>
    </p:spTree>
    <p:extLst>
      <p:ext uri="{BB962C8B-B14F-4D97-AF65-F5344CB8AC3E}">
        <p14:creationId xmlns:p14="http://schemas.microsoft.com/office/powerpoint/2010/main" val="58958621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25458" y="667176"/>
            <a:ext cx="5738097" cy="2335107"/>
          </a:xfrm>
        </p:spPr>
        <p:txBody>
          <a:bodyPr anchor="b"/>
          <a:lstStyle>
            <a:lvl1pPr>
              <a:defRPr sz="4670">
                <a:solidFill>
                  <a:srgbClr val="003D7D"/>
                </a:solidFill>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7563540" y="1440911"/>
            <a:ext cx="9006751" cy="7111883"/>
          </a:xfrm>
        </p:spPr>
        <p:txBody>
          <a:bodyPr/>
          <a:lstStyle>
            <a:lvl1pPr>
              <a:defRPr sz="4670">
                <a:latin typeface="Arial" panose="020B0604020202020204" pitchFamily="34" charset="0"/>
                <a:cs typeface="Arial" panose="020B0604020202020204" pitchFamily="34" charset="0"/>
              </a:defRPr>
            </a:lvl1pPr>
            <a:lvl2pPr>
              <a:defRPr sz="4086">
                <a:solidFill>
                  <a:srgbClr val="003D7D"/>
                </a:solidFill>
                <a:latin typeface="Arial" panose="020B0604020202020204" pitchFamily="34" charset="0"/>
                <a:cs typeface="Arial" panose="020B0604020202020204" pitchFamily="34" charset="0"/>
              </a:defRPr>
            </a:lvl2pPr>
            <a:lvl3pPr>
              <a:defRPr sz="3502">
                <a:latin typeface="Arial" panose="020B0604020202020204" pitchFamily="34" charset="0"/>
                <a:cs typeface="Arial" panose="020B0604020202020204" pitchFamily="34" charset="0"/>
              </a:defRPr>
            </a:lvl3pPr>
            <a:lvl4pPr>
              <a:defRPr sz="2919">
                <a:latin typeface="Arial" panose="020B0604020202020204" pitchFamily="34" charset="0"/>
                <a:cs typeface="Arial" panose="020B0604020202020204" pitchFamily="34" charset="0"/>
              </a:defRPr>
            </a:lvl4pPr>
            <a:lvl5pPr>
              <a:defRPr sz="2919">
                <a:latin typeface="Arial" panose="020B0604020202020204" pitchFamily="34" charset="0"/>
                <a:cs typeface="Arial" panose="020B0604020202020204" pitchFamily="34" charset="0"/>
              </a:defRPr>
            </a:lvl5pPr>
            <a:lvl6pPr>
              <a:defRPr sz="2919"/>
            </a:lvl6pPr>
            <a:lvl7pPr>
              <a:defRPr sz="2919"/>
            </a:lvl7pPr>
            <a:lvl8pPr>
              <a:defRPr sz="2919"/>
            </a:lvl8pPr>
            <a:lvl9pPr>
              <a:defRPr sz="2919"/>
            </a:lvl9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1225458" y="3002284"/>
            <a:ext cx="5738097" cy="5562095"/>
          </a:xfrm>
        </p:spPr>
        <p:txBody>
          <a:bodyPr/>
          <a:lstStyle>
            <a:lvl1pPr marL="0" indent="0">
              <a:buNone/>
              <a:defRPr sz="2334">
                <a:solidFill>
                  <a:srgbClr val="003D7D"/>
                </a:solidFill>
                <a:latin typeface="Arial" panose="020B0604020202020204" pitchFamily="34" charset="0"/>
                <a:cs typeface="Arial" panose="020B0604020202020204" pitchFamily="34" charset="0"/>
              </a:defRPr>
            </a:lvl1pPr>
            <a:lvl2pPr marL="667152" indent="0">
              <a:buNone/>
              <a:defRPr sz="2042"/>
            </a:lvl2pPr>
            <a:lvl3pPr marL="1334306" indent="0">
              <a:buNone/>
              <a:defRPr sz="1751"/>
            </a:lvl3pPr>
            <a:lvl4pPr marL="2001458" indent="0">
              <a:buNone/>
              <a:defRPr sz="1459"/>
            </a:lvl4pPr>
            <a:lvl5pPr marL="2668611" indent="0">
              <a:buNone/>
              <a:defRPr sz="1459"/>
            </a:lvl5pPr>
            <a:lvl6pPr marL="3335764" indent="0">
              <a:buNone/>
              <a:defRPr sz="1459"/>
            </a:lvl6pPr>
            <a:lvl7pPr marL="4002916" indent="0">
              <a:buNone/>
              <a:defRPr sz="1459"/>
            </a:lvl7pPr>
            <a:lvl8pPr marL="4670069" indent="0">
              <a:buNone/>
              <a:defRPr sz="1459"/>
            </a:lvl8pPr>
            <a:lvl9pPr marL="5337222" indent="0">
              <a:buNone/>
              <a:defRPr sz="1459"/>
            </a:lvl9pPr>
          </a:lstStyle>
          <a:p>
            <a:pPr lvl="0"/>
            <a:r>
              <a:rPr lang="en-US" dirty="0" smtClean="0"/>
              <a:t>Edit Master text styles</a:t>
            </a:r>
          </a:p>
        </p:txBody>
      </p:sp>
      <p:sp>
        <p:nvSpPr>
          <p:cNvPr id="5" name="Date Placeholder 4"/>
          <p:cNvSpPr>
            <a:spLocks noGrp="1"/>
          </p:cNvSpPr>
          <p:nvPr>
            <p:ph type="dt" sz="half" idx="10"/>
          </p:nvPr>
        </p:nvSpPr>
        <p:spPr/>
        <p:txBody>
          <a:bodyPr/>
          <a:lstStyle/>
          <a:p>
            <a:fld id="{D86C856D-FB1E-4A8A-B731-1D296D90E550}" type="datetimeFigureOut">
              <a:rPr lang="en-GB" smtClean="0"/>
              <a:t>21/06/2023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EF61DEB3-3CAF-4255-B6C0-8EB2E7769851}" type="slidenum">
              <a:rPr lang="en-GB" smtClean="0"/>
              <a:t>‹#›</a:t>
            </a:fld>
            <a:endParaRPr lang="en-GB" dirty="0"/>
          </a:p>
        </p:txBody>
      </p:sp>
      <p:sp>
        <p:nvSpPr>
          <p:cNvPr id="8" name="Rectangle 7"/>
          <p:cNvSpPr/>
          <p:nvPr userDrawn="1"/>
        </p:nvSpPr>
        <p:spPr>
          <a:xfrm>
            <a:off x="2" y="9099070"/>
            <a:ext cx="17791113" cy="914399"/>
          </a:xfrm>
          <a:prstGeom prst="rect">
            <a:avLst/>
          </a:prstGeom>
          <a:solidFill>
            <a:srgbClr val="003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919759" y="500290"/>
            <a:ext cx="3406128" cy="1291499"/>
          </a:xfrm>
          <a:prstGeom prst="rect">
            <a:avLst/>
          </a:prstGeom>
        </p:spPr>
      </p:pic>
    </p:spTree>
    <p:extLst>
      <p:ext uri="{BB962C8B-B14F-4D97-AF65-F5344CB8AC3E}">
        <p14:creationId xmlns:p14="http://schemas.microsoft.com/office/powerpoint/2010/main" val="316285041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25458" y="667176"/>
            <a:ext cx="5738097" cy="2335107"/>
          </a:xfrm>
        </p:spPr>
        <p:txBody>
          <a:bodyPr anchor="b"/>
          <a:lstStyle>
            <a:lvl1pPr>
              <a:defRPr sz="467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563540" y="1440911"/>
            <a:ext cx="9006751" cy="7111883"/>
          </a:xfrm>
        </p:spPr>
        <p:txBody>
          <a:bodyPr anchor="t"/>
          <a:lstStyle>
            <a:lvl1pPr marL="0" indent="0">
              <a:buNone/>
              <a:defRPr sz="4670"/>
            </a:lvl1pPr>
            <a:lvl2pPr marL="667152" indent="0">
              <a:buNone/>
              <a:defRPr sz="4086"/>
            </a:lvl2pPr>
            <a:lvl3pPr marL="1334306" indent="0">
              <a:buNone/>
              <a:defRPr sz="3502"/>
            </a:lvl3pPr>
            <a:lvl4pPr marL="2001458" indent="0">
              <a:buNone/>
              <a:defRPr sz="2919"/>
            </a:lvl4pPr>
            <a:lvl5pPr marL="2668611" indent="0">
              <a:buNone/>
              <a:defRPr sz="2919"/>
            </a:lvl5pPr>
            <a:lvl6pPr marL="3335764" indent="0">
              <a:buNone/>
              <a:defRPr sz="2919"/>
            </a:lvl6pPr>
            <a:lvl7pPr marL="4002916" indent="0">
              <a:buNone/>
              <a:defRPr sz="2919"/>
            </a:lvl7pPr>
            <a:lvl8pPr marL="4670069" indent="0">
              <a:buNone/>
              <a:defRPr sz="2919"/>
            </a:lvl8pPr>
            <a:lvl9pPr marL="5337222" indent="0">
              <a:buNone/>
              <a:defRPr sz="2919"/>
            </a:lvl9pPr>
          </a:lstStyle>
          <a:p>
            <a:r>
              <a:rPr lang="en-US" dirty="0" smtClean="0"/>
              <a:t>Click icon to add picture</a:t>
            </a:r>
            <a:endParaRPr lang="en-US" dirty="0"/>
          </a:p>
        </p:txBody>
      </p:sp>
      <p:sp>
        <p:nvSpPr>
          <p:cNvPr id="4" name="Text Placeholder 3"/>
          <p:cNvSpPr>
            <a:spLocks noGrp="1"/>
          </p:cNvSpPr>
          <p:nvPr>
            <p:ph type="body" sz="half" idx="2"/>
          </p:nvPr>
        </p:nvSpPr>
        <p:spPr>
          <a:xfrm>
            <a:off x="1225458" y="3002284"/>
            <a:ext cx="5738097" cy="5562095"/>
          </a:xfrm>
        </p:spPr>
        <p:txBody>
          <a:bodyPr/>
          <a:lstStyle>
            <a:lvl1pPr marL="0" indent="0">
              <a:buNone/>
              <a:defRPr sz="2334"/>
            </a:lvl1pPr>
            <a:lvl2pPr marL="667152" indent="0">
              <a:buNone/>
              <a:defRPr sz="2042"/>
            </a:lvl2pPr>
            <a:lvl3pPr marL="1334306" indent="0">
              <a:buNone/>
              <a:defRPr sz="1751"/>
            </a:lvl3pPr>
            <a:lvl4pPr marL="2001458" indent="0">
              <a:buNone/>
              <a:defRPr sz="1459"/>
            </a:lvl4pPr>
            <a:lvl5pPr marL="2668611" indent="0">
              <a:buNone/>
              <a:defRPr sz="1459"/>
            </a:lvl5pPr>
            <a:lvl6pPr marL="3335764" indent="0">
              <a:buNone/>
              <a:defRPr sz="1459"/>
            </a:lvl6pPr>
            <a:lvl7pPr marL="4002916" indent="0">
              <a:buNone/>
              <a:defRPr sz="1459"/>
            </a:lvl7pPr>
            <a:lvl8pPr marL="4670069" indent="0">
              <a:buNone/>
              <a:defRPr sz="1459"/>
            </a:lvl8pPr>
            <a:lvl9pPr marL="5337222" indent="0">
              <a:buNone/>
              <a:defRPr sz="1459"/>
            </a:lvl9pPr>
          </a:lstStyle>
          <a:p>
            <a:pPr lvl="0"/>
            <a:r>
              <a:rPr lang="en-US" smtClean="0"/>
              <a:t>Edit Master text styles</a:t>
            </a:r>
          </a:p>
        </p:txBody>
      </p:sp>
      <p:sp>
        <p:nvSpPr>
          <p:cNvPr id="5" name="Date Placeholder 4"/>
          <p:cNvSpPr>
            <a:spLocks noGrp="1"/>
          </p:cNvSpPr>
          <p:nvPr>
            <p:ph type="dt" sz="half" idx="10"/>
          </p:nvPr>
        </p:nvSpPr>
        <p:spPr/>
        <p:txBody>
          <a:bodyPr/>
          <a:lstStyle/>
          <a:p>
            <a:fld id="{D86C856D-FB1E-4A8A-B731-1D296D90E550}" type="datetimeFigureOut">
              <a:rPr lang="en-GB" smtClean="0"/>
              <a:t>21/06/2023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EF61DEB3-3CAF-4255-B6C0-8EB2E7769851}" type="slidenum">
              <a:rPr lang="en-GB" smtClean="0"/>
              <a:t>‹#›</a:t>
            </a:fld>
            <a:endParaRPr lang="en-GB" dirty="0"/>
          </a:p>
        </p:txBody>
      </p:sp>
    </p:spTree>
    <p:extLst>
      <p:ext uri="{BB962C8B-B14F-4D97-AF65-F5344CB8AC3E}">
        <p14:creationId xmlns:p14="http://schemas.microsoft.com/office/powerpoint/2010/main" val="209181225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86C856D-FB1E-4A8A-B731-1D296D90E550}" type="datetimeFigureOut">
              <a:rPr lang="en-GB" smtClean="0"/>
              <a:t>21/06/2023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F61DEB3-3CAF-4255-B6C0-8EB2E7769851}" type="slidenum">
              <a:rPr lang="en-GB" smtClean="0"/>
              <a:t>‹#›</a:t>
            </a:fld>
            <a:endParaRPr lang="en-GB" dirty="0"/>
          </a:p>
        </p:txBody>
      </p:sp>
    </p:spTree>
    <p:extLst>
      <p:ext uri="{BB962C8B-B14F-4D97-AF65-F5344CB8AC3E}">
        <p14:creationId xmlns:p14="http://schemas.microsoft.com/office/powerpoint/2010/main" val="60343136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23141" y="532812"/>
            <a:ext cx="15344835" cy="193434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223141" y="2664063"/>
            <a:ext cx="15344835" cy="6349729"/>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1223139" y="9275564"/>
            <a:ext cx="4003000" cy="532813"/>
          </a:xfrm>
          <a:prstGeom prst="rect">
            <a:avLst/>
          </a:prstGeom>
        </p:spPr>
        <p:txBody>
          <a:bodyPr vert="horz" lIns="91440" tIns="45720" rIns="91440" bIns="45720" rtlCol="0" anchor="ctr"/>
          <a:lstStyle>
            <a:lvl1pPr algn="l">
              <a:defRPr sz="1751">
                <a:solidFill>
                  <a:schemeClr val="tx1">
                    <a:tint val="75000"/>
                  </a:schemeClr>
                </a:solidFill>
                <a:latin typeface="Arial" panose="020B0604020202020204" pitchFamily="34" charset="0"/>
                <a:cs typeface="Arial" panose="020B0604020202020204" pitchFamily="34" charset="0"/>
              </a:defRPr>
            </a:lvl1pPr>
          </a:lstStyle>
          <a:p>
            <a:fld id="{D86C856D-FB1E-4A8A-B731-1D296D90E550}" type="datetimeFigureOut">
              <a:rPr lang="en-GB" smtClean="0"/>
              <a:pPr/>
              <a:t>21/06/2023</a:t>
            </a:fld>
            <a:endParaRPr lang="en-GB" dirty="0"/>
          </a:p>
        </p:txBody>
      </p:sp>
      <p:sp>
        <p:nvSpPr>
          <p:cNvPr id="5" name="Footer Placeholder 4"/>
          <p:cNvSpPr>
            <a:spLocks noGrp="1"/>
          </p:cNvSpPr>
          <p:nvPr>
            <p:ph type="ftr" sz="quarter" idx="3"/>
          </p:nvPr>
        </p:nvSpPr>
        <p:spPr>
          <a:xfrm>
            <a:off x="5893308" y="9275564"/>
            <a:ext cx="6004501" cy="532813"/>
          </a:xfrm>
          <a:prstGeom prst="rect">
            <a:avLst/>
          </a:prstGeom>
        </p:spPr>
        <p:txBody>
          <a:bodyPr vert="horz" lIns="91440" tIns="45720" rIns="91440" bIns="45720" rtlCol="0" anchor="ctr"/>
          <a:lstStyle>
            <a:lvl1pPr algn="ctr">
              <a:defRPr sz="1751">
                <a:solidFill>
                  <a:schemeClr val="tx1">
                    <a:tint val="75000"/>
                  </a:schemeClr>
                </a:solidFill>
                <a:latin typeface="Arial" panose="020B0604020202020204" pitchFamily="34" charset="0"/>
                <a:cs typeface="Arial" panose="020B0604020202020204" pitchFamily="34" charset="0"/>
              </a:defRPr>
            </a:lvl1pPr>
          </a:lstStyle>
          <a:p>
            <a:endParaRPr lang="en-GB" dirty="0"/>
          </a:p>
        </p:txBody>
      </p:sp>
      <p:sp>
        <p:nvSpPr>
          <p:cNvPr id="6" name="Slide Number Placeholder 5"/>
          <p:cNvSpPr>
            <a:spLocks noGrp="1"/>
          </p:cNvSpPr>
          <p:nvPr>
            <p:ph type="sldNum" sz="quarter" idx="4"/>
          </p:nvPr>
        </p:nvSpPr>
        <p:spPr>
          <a:xfrm>
            <a:off x="12564974" y="9275564"/>
            <a:ext cx="4003000" cy="532813"/>
          </a:xfrm>
          <a:prstGeom prst="rect">
            <a:avLst/>
          </a:prstGeom>
        </p:spPr>
        <p:txBody>
          <a:bodyPr vert="horz" lIns="91440" tIns="45720" rIns="91440" bIns="45720" rtlCol="0" anchor="ctr"/>
          <a:lstStyle>
            <a:lvl1pPr algn="r">
              <a:defRPr sz="1751">
                <a:solidFill>
                  <a:schemeClr val="tx1">
                    <a:tint val="75000"/>
                  </a:schemeClr>
                </a:solidFill>
                <a:latin typeface="Arial" panose="020B0604020202020204" pitchFamily="34" charset="0"/>
                <a:cs typeface="Arial" panose="020B0604020202020204" pitchFamily="34" charset="0"/>
              </a:defRPr>
            </a:lvl1pPr>
          </a:lstStyle>
          <a:p>
            <a:fld id="{EF61DEB3-3CAF-4255-B6C0-8EB2E7769851}" type="slidenum">
              <a:rPr lang="en-GB" smtClean="0"/>
              <a:pPr/>
              <a:t>‹#›</a:t>
            </a:fld>
            <a:endParaRPr lang="en-GB" dirty="0"/>
          </a:p>
        </p:txBody>
      </p:sp>
    </p:spTree>
    <p:extLst>
      <p:ext uri="{BB962C8B-B14F-4D97-AF65-F5344CB8AC3E}">
        <p14:creationId xmlns:p14="http://schemas.microsoft.com/office/powerpoint/2010/main" val="32318552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6" r:id="rId5"/>
    <p:sldLayoutId id="2147483667" r:id="rId6"/>
    <p:sldLayoutId id="2147483668" r:id="rId7"/>
    <p:sldLayoutId id="2147483669" r:id="rId8"/>
    <p:sldLayoutId id="2147483670" r:id="rId9"/>
    <p:sldLayoutId id="2147483671" r:id="rId10"/>
  </p:sldLayoutIdLst>
  <p:timing>
    <p:tnLst>
      <p:par>
        <p:cTn id="1" dur="indefinite" restart="never" nodeType="tmRoot"/>
      </p:par>
    </p:tnLst>
  </p:timing>
  <p:txStyles>
    <p:titleStyle>
      <a:lvl1pPr algn="l" defTabSz="1334306" rtl="0" eaLnBrk="1" latinLnBrk="0" hangingPunct="1">
        <a:lnSpc>
          <a:spcPct val="90000"/>
        </a:lnSpc>
        <a:spcBef>
          <a:spcPct val="0"/>
        </a:spcBef>
        <a:buNone/>
        <a:defRPr sz="6420" kern="1200">
          <a:solidFill>
            <a:srgbClr val="003D7D"/>
          </a:solidFill>
          <a:latin typeface="Arial" panose="020B0604020202020204" pitchFamily="34" charset="0"/>
          <a:ea typeface="+mj-ea"/>
          <a:cs typeface="Arial" panose="020B0604020202020204" pitchFamily="34" charset="0"/>
        </a:defRPr>
      </a:lvl1pPr>
    </p:titleStyle>
    <p:bodyStyle>
      <a:lvl1pPr marL="333576" indent="-333576" algn="l" defTabSz="1334306" rtl="0" eaLnBrk="1" latinLnBrk="0" hangingPunct="1">
        <a:lnSpc>
          <a:spcPct val="90000"/>
        </a:lnSpc>
        <a:spcBef>
          <a:spcPts val="1459"/>
        </a:spcBef>
        <a:buFont typeface="Arial" panose="020B0604020202020204" pitchFamily="34" charset="0"/>
        <a:buChar char="•"/>
        <a:defRPr sz="4086" kern="1200">
          <a:solidFill>
            <a:srgbClr val="003D7D"/>
          </a:solidFill>
          <a:latin typeface="Arial" panose="020B0604020202020204" pitchFamily="34" charset="0"/>
          <a:ea typeface="+mn-ea"/>
          <a:cs typeface="Arial" panose="020B0604020202020204" pitchFamily="34" charset="0"/>
        </a:defRPr>
      </a:lvl1pPr>
      <a:lvl2pPr marL="1000730" indent="-333576" algn="l" defTabSz="1334306" rtl="0" eaLnBrk="1" latinLnBrk="0" hangingPunct="1">
        <a:lnSpc>
          <a:spcPct val="90000"/>
        </a:lnSpc>
        <a:spcBef>
          <a:spcPts val="730"/>
        </a:spcBef>
        <a:buFont typeface="Arial" panose="020B0604020202020204" pitchFamily="34" charset="0"/>
        <a:buChar char="•"/>
        <a:defRPr sz="3502" kern="1200">
          <a:solidFill>
            <a:srgbClr val="003D7D"/>
          </a:solidFill>
          <a:latin typeface="Arial" panose="020B0604020202020204" pitchFamily="34" charset="0"/>
          <a:ea typeface="+mn-ea"/>
          <a:cs typeface="Arial" panose="020B0604020202020204" pitchFamily="34" charset="0"/>
        </a:defRPr>
      </a:lvl2pPr>
      <a:lvl3pPr marL="1667882" indent="-333576" algn="l" defTabSz="1334306" rtl="0" eaLnBrk="1" latinLnBrk="0" hangingPunct="1">
        <a:lnSpc>
          <a:spcPct val="90000"/>
        </a:lnSpc>
        <a:spcBef>
          <a:spcPts val="730"/>
        </a:spcBef>
        <a:buFont typeface="Arial" panose="020B0604020202020204" pitchFamily="34" charset="0"/>
        <a:buChar char="•"/>
        <a:defRPr sz="2919" kern="1200">
          <a:solidFill>
            <a:srgbClr val="003D7D"/>
          </a:solidFill>
          <a:latin typeface="Arial" panose="020B0604020202020204" pitchFamily="34" charset="0"/>
          <a:ea typeface="+mn-ea"/>
          <a:cs typeface="Arial" panose="020B0604020202020204" pitchFamily="34" charset="0"/>
        </a:defRPr>
      </a:lvl3pPr>
      <a:lvl4pPr marL="2335034" indent="-333576" algn="l" defTabSz="1334306" rtl="0" eaLnBrk="1" latinLnBrk="0" hangingPunct="1">
        <a:lnSpc>
          <a:spcPct val="90000"/>
        </a:lnSpc>
        <a:spcBef>
          <a:spcPts val="730"/>
        </a:spcBef>
        <a:buFont typeface="Arial" panose="020B0604020202020204" pitchFamily="34" charset="0"/>
        <a:buChar char="•"/>
        <a:defRPr sz="2627" kern="1200">
          <a:solidFill>
            <a:srgbClr val="003D7D"/>
          </a:solidFill>
          <a:latin typeface="Arial" panose="020B0604020202020204" pitchFamily="34" charset="0"/>
          <a:ea typeface="+mn-ea"/>
          <a:cs typeface="Arial" panose="020B0604020202020204" pitchFamily="34" charset="0"/>
        </a:defRPr>
      </a:lvl4pPr>
      <a:lvl5pPr marL="3002188" indent="-333576" algn="l" defTabSz="1334306" rtl="0" eaLnBrk="1" latinLnBrk="0" hangingPunct="1">
        <a:lnSpc>
          <a:spcPct val="90000"/>
        </a:lnSpc>
        <a:spcBef>
          <a:spcPts val="730"/>
        </a:spcBef>
        <a:buFont typeface="Arial" panose="020B0604020202020204" pitchFamily="34" charset="0"/>
        <a:buChar char="•"/>
        <a:defRPr sz="2627" kern="1200">
          <a:solidFill>
            <a:srgbClr val="003D7D"/>
          </a:solidFill>
          <a:latin typeface="Arial" panose="020B0604020202020204" pitchFamily="34" charset="0"/>
          <a:ea typeface="+mn-ea"/>
          <a:cs typeface="Arial" panose="020B0604020202020204" pitchFamily="34" charset="0"/>
        </a:defRPr>
      </a:lvl5pPr>
      <a:lvl6pPr marL="3669340" indent="-333576" algn="l" defTabSz="1334306" rtl="0" eaLnBrk="1" latinLnBrk="0" hangingPunct="1">
        <a:lnSpc>
          <a:spcPct val="90000"/>
        </a:lnSpc>
        <a:spcBef>
          <a:spcPts val="730"/>
        </a:spcBef>
        <a:buFont typeface="Arial" panose="020B0604020202020204" pitchFamily="34" charset="0"/>
        <a:buChar char="•"/>
        <a:defRPr sz="2627" kern="1200">
          <a:solidFill>
            <a:schemeClr val="tx1"/>
          </a:solidFill>
          <a:latin typeface="+mn-lt"/>
          <a:ea typeface="+mn-ea"/>
          <a:cs typeface="+mn-cs"/>
        </a:defRPr>
      </a:lvl6pPr>
      <a:lvl7pPr marL="4336492" indent="-333576" algn="l" defTabSz="1334306" rtl="0" eaLnBrk="1" latinLnBrk="0" hangingPunct="1">
        <a:lnSpc>
          <a:spcPct val="90000"/>
        </a:lnSpc>
        <a:spcBef>
          <a:spcPts val="730"/>
        </a:spcBef>
        <a:buFont typeface="Arial" panose="020B0604020202020204" pitchFamily="34" charset="0"/>
        <a:buChar char="•"/>
        <a:defRPr sz="2627" kern="1200">
          <a:solidFill>
            <a:schemeClr val="tx1"/>
          </a:solidFill>
          <a:latin typeface="+mn-lt"/>
          <a:ea typeface="+mn-ea"/>
          <a:cs typeface="+mn-cs"/>
        </a:defRPr>
      </a:lvl7pPr>
      <a:lvl8pPr marL="5003646" indent="-333576" algn="l" defTabSz="1334306" rtl="0" eaLnBrk="1" latinLnBrk="0" hangingPunct="1">
        <a:lnSpc>
          <a:spcPct val="90000"/>
        </a:lnSpc>
        <a:spcBef>
          <a:spcPts val="730"/>
        </a:spcBef>
        <a:buFont typeface="Arial" panose="020B0604020202020204" pitchFamily="34" charset="0"/>
        <a:buChar char="•"/>
        <a:defRPr sz="2627" kern="1200">
          <a:solidFill>
            <a:schemeClr val="tx1"/>
          </a:solidFill>
          <a:latin typeface="+mn-lt"/>
          <a:ea typeface="+mn-ea"/>
          <a:cs typeface="+mn-cs"/>
        </a:defRPr>
      </a:lvl8pPr>
      <a:lvl9pPr marL="5670798" indent="-333576" algn="l" defTabSz="1334306" rtl="0" eaLnBrk="1" latinLnBrk="0" hangingPunct="1">
        <a:lnSpc>
          <a:spcPct val="90000"/>
        </a:lnSpc>
        <a:spcBef>
          <a:spcPts val="730"/>
        </a:spcBef>
        <a:buFont typeface="Arial" panose="020B0604020202020204" pitchFamily="34" charset="0"/>
        <a:buChar char="•"/>
        <a:defRPr sz="2627" kern="1200">
          <a:solidFill>
            <a:schemeClr val="tx1"/>
          </a:solidFill>
          <a:latin typeface="+mn-lt"/>
          <a:ea typeface="+mn-ea"/>
          <a:cs typeface="+mn-cs"/>
        </a:defRPr>
      </a:lvl9pPr>
    </p:bodyStyle>
    <p:otherStyle>
      <a:defPPr>
        <a:defRPr lang="en-US"/>
      </a:defPPr>
      <a:lvl1pPr marL="0" algn="l" defTabSz="1334306" rtl="0" eaLnBrk="1" latinLnBrk="0" hangingPunct="1">
        <a:defRPr sz="2627" kern="1200">
          <a:solidFill>
            <a:schemeClr val="tx1"/>
          </a:solidFill>
          <a:latin typeface="+mn-lt"/>
          <a:ea typeface="+mn-ea"/>
          <a:cs typeface="+mn-cs"/>
        </a:defRPr>
      </a:lvl1pPr>
      <a:lvl2pPr marL="667152" algn="l" defTabSz="1334306" rtl="0" eaLnBrk="1" latinLnBrk="0" hangingPunct="1">
        <a:defRPr sz="2627" kern="1200">
          <a:solidFill>
            <a:schemeClr val="tx1"/>
          </a:solidFill>
          <a:latin typeface="+mn-lt"/>
          <a:ea typeface="+mn-ea"/>
          <a:cs typeface="+mn-cs"/>
        </a:defRPr>
      </a:lvl2pPr>
      <a:lvl3pPr marL="1334306" algn="l" defTabSz="1334306" rtl="0" eaLnBrk="1" latinLnBrk="0" hangingPunct="1">
        <a:defRPr sz="2627" kern="1200">
          <a:solidFill>
            <a:schemeClr val="tx1"/>
          </a:solidFill>
          <a:latin typeface="+mn-lt"/>
          <a:ea typeface="+mn-ea"/>
          <a:cs typeface="+mn-cs"/>
        </a:defRPr>
      </a:lvl3pPr>
      <a:lvl4pPr marL="2001458" algn="l" defTabSz="1334306" rtl="0" eaLnBrk="1" latinLnBrk="0" hangingPunct="1">
        <a:defRPr sz="2627" kern="1200">
          <a:solidFill>
            <a:schemeClr val="tx1"/>
          </a:solidFill>
          <a:latin typeface="+mn-lt"/>
          <a:ea typeface="+mn-ea"/>
          <a:cs typeface="+mn-cs"/>
        </a:defRPr>
      </a:lvl4pPr>
      <a:lvl5pPr marL="2668611" algn="l" defTabSz="1334306" rtl="0" eaLnBrk="1" latinLnBrk="0" hangingPunct="1">
        <a:defRPr sz="2627" kern="1200">
          <a:solidFill>
            <a:schemeClr val="tx1"/>
          </a:solidFill>
          <a:latin typeface="+mn-lt"/>
          <a:ea typeface="+mn-ea"/>
          <a:cs typeface="+mn-cs"/>
        </a:defRPr>
      </a:lvl5pPr>
      <a:lvl6pPr marL="3335764" algn="l" defTabSz="1334306" rtl="0" eaLnBrk="1" latinLnBrk="0" hangingPunct="1">
        <a:defRPr sz="2627" kern="1200">
          <a:solidFill>
            <a:schemeClr val="tx1"/>
          </a:solidFill>
          <a:latin typeface="+mn-lt"/>
          <a:ea typeface="+mn-ea"/>
          <a:cs typeface="+mn-cs"/>
        </a:defRPr>
      </a:lvl6pPr>
      <a:lvl7pPr marL="4002916" algn="l" defTabSz="1334306" rtl="0" eaLnBrk="1" latinLnBrk="0" hangingPunct="1">
        <a:defRPr sz="2627" kern="1200">
          <a:solidFill>
            <a:schemeClr val="tx1"/>
          </a:solidFill>
          <a:latin typeface="+mn-lt"/>
          <a:ea typeface="+mn-ea"/>
          <a:cs typeface="+mn-cs"/>
        </a:defRPr>
      </a:lvl7pPr>
      <a:lvl8pPr marL="4670069" algn="l" defTabSz="1334306" rtl="0" eaLnBrk="1" latinLnBrk="0" hangingPunct="1">
        <a:defRPr sz="2627" kern="1200">
          <a:solidFill>
            <a:schemeClr val="tx1"/>
          </a:solidFill>
          <a:latin typeface="+mn-lt"/>
          <a:ea typeface="+mn-ea"/>
          <a:cs typeface="+mn-cs"/>
        </a:defRPr>
      </a:lvl8pPr>
      <a:lvl9pPr marL="5337222" algn="l" defTabSz="1334306" rtl="0" eaLnBrk="1" latinLnBrk="0" hangingPunct="1">
        <a:defRPr sz="262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jpeg"/><Relationship Id="rId7" Type="http://schemas.openxmlformats.org/officeDocument/2006/relationships/image" Target="../media/image34.png"/><Relationship Id="rId12" Type="http://schemas.openxmlformats.org/officeDocument/2006/relationships/image" Target="../media/image39.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3.png"/><Relationship Id="rId11" Type="http://schemas.openxmlformats.org/officeDocument/2006/relationships/image" Target="../media/image38.jpeg"/><Relationship Id="rId5" Type="http://schemas.openxmlformats.org/officeDocument/2006/relationships/image" Target="../media/image32.pn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880100" y="2636988"/>
            <a:ext cx="12471399" cy="3484127"/>
          </a:xfrm>
        </p:spPr>
        <p:txBody>
          <a:bodyPr>
            <a:normAutofit/>
          </a:bodyPr>
          <a:lstStyle/>
          <a:p>
            <a:r>
              <a:rPr lang="en-GB" sz="6600" b="1" dirty="0" smtClean="0"/>
              <a:t>Royal Society of Biology</a:t>
            </a:r>
            <a:br>
              <a:rPr lang="en-GB" sz="6600" b="1" dirty="0" smtClean="0"/>
            </a:br>
            <a:r>
              <a:rPr lang="en-GB" sz="6600" b="1" dirty="0"/>
              <a:t/>
            </a:r>
            <a:br>
              <a:rPr lang="en-GB" sz="6600" b="1" dirty="0"/>
            </a:br>
            <a:endParaRPr lang="en-GB" sz="6600" b="1" dirty="0"/>
          </a:p>
        </p:txBody>
      </p:sp>
    </p:spTree>
    <p:extLst>
      <p:ext uri="{BB962C8B-B14F-4D97-AF65-F5344CB8AC3E}">
        <p14:creationId xmlns:p14="http://schemas.microsoft.com/office/powerpoint/2010/main" val="33962410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Professional D</a:t>
            </a:r>
            <a:r>
              <a:rPr lang="en-GB" b="1" dirty="0" smtClean="0"/>
              <a:t>evelopment</a:t>
            </a:r>
            <a:endParaRPr lang="en-GB" dirty="0"/>
          </a:p>
        </p:txBody>
      </p:sp>
      <p:sp>
        <p:nvSpPr>
          <p:cNvPr id="3" name="Content Placeholder 2"/>
          <p:cNvSpPr>
            <a:spLocks noGrp="1"/>
          </p:cNvSpPr>
          <p:nvPr>
            <p:ph idx="1"/>
          </p:nvPr>
        </p:nvSpPr>
        <p:spPr/>
        <p:txBody>
          <a:bodyPr>
            <a:normAutofit/>
          </a:bodyPr>
          <a:lstStyle/>
          <a:p>
            <a:pPr lvl="0">
              <a:lnSpc>
                <a:spcPct val="100000"/>
              </a:lnSpc>
            </a:pPr>
            <a:r>
              <a:rPr lang="en-GB" sz="4000" dirty="0" smtClean="0"/>
              <a:t>Access </a:t>
            </a:r>
            <a:r>
              <a:rPr lang="en-GB" sz="4000" dirty="0"/>
              <a:t>our reputable </a:t>
            </a:r>
            <a:r>
              <a:rPr lang="en-GB" sz="4000" b="1" dirty="0">
                <a:solidFill>
                  <a:srgbClr val="284E36"/>
                </a:solidFill>
              </a:rPr>
              <a:t>CPD scheme</a:t>
            </a:r>
          </a:p>
          <a:p>
            <a:pPr lvl="0">
              <a:lnSpc>
                <a:spcPct val="100000"/>
              </a:lnSpc>
            </a:pPr>
            <a:r>
              <a:rPr lang="en-GB" sz="4000" dirty="0"/>
              <a:t>Discounted </a:t>
            </a:r>
            <a:r>
              <a:rPr lang="en-GB" sz="4000" b="1" dirty="0">
                <a:solidFill>
                  <a:srgbClr val="284E36"/>
                </a:solidFill>
              </a:rPr>
              <a:t>training courses </a:t>
            </a:r>
            <a:r>
              <a:rPr lang="en-GB" sz="4000" dirty="0"/>
              <a:t>for all abilities and </a:t>
            </a:r>
            <a:r>
              <a:rPr lang="en-GB" sz="4000" dirty="0" smtClean="0"/>
              <a:t>interests</a:t>
            </a:r>
          </a:p>
          <a:p>
            <a:pPr lvl="0">
              <a:lnSpc>
                <a:spcPct val="100000"/>
              </a:lnSpc>
            </a:pPr>
            <a:r>
              <a:rPr lang="en-GB" sz="4000" b="1" dirty="0" smtClean="0">
                <a:solidFill>
                  <a:srgbClr val="284E36"/>
                </a:solidFill>
              </a:rPr>
              <a:t>Careers support </a:t>
            </a:r>
            <a:r>
              <a:rPr lang="en-GB" sz="4000" dirty="0" smtClean="0"/>
              <a:t>and advice</a:t>
            </a:r>
          </a:p>
          <a:p>
            <a:pPr marL="0" indent="0">
              <a:lnSpc>
                <a:spcPct val="100000"/>
              </a:lnSpc>
              <a:buNone/>
            </a:pPr>
            <a:endParaRPr lang="en-GB" sz="4000" b="1" dirty="0">
              <a:solidFill>
                <a:srgbClr val="284E36"/>
              </a:solidFill>
            </a:endParaRPr>
          </a:p>
        </p:txBody>
      </p:sp>
      <p:pic>
        <p:nvPicPr>
          <p:cNvPr id="6" name="Picture 5"/>
          <p:cNvPicPr>
            <a:picLocks noChangeAspect="1"/>
          </p:cNvPicPr>
          <p:nvPr/>
        </p:nvPicPr>
        <p:blipFill>
          <a:blip r:embed="rId3"/>
          <a:stretch>
            <a:fillRect/>
          </a:stretch>
        </p:blipFill>
        <p:spPr>
          <a:xfrm>
            <a:off x="5343168" y="5727429"/>
            <a:ext cx="1987685" cy="2373355"/>
          </a:xfrm>
          <a:prstGeom prst="rect">
            <a:avLst/>
          </a:prstGeom>
        </p:spPr>
      </p:pic>
      <p:pic>
        <p:nvPicPr>
          <p:cNvPr id="8" name="Picture 7"/>
          <p:cNvPicPr>
            <a:picLocks noChangeAspect="1"/>
          </p:cNvPicPr>
          <p:nvPr/>
        </p:nvPicPr>
        <p:blipFill>
          <a:blip r:embed="rId4"/>
          <a:stretch>
            <a:fillRect/>
          </a:stretch>
        </p:blipFill>
        <p:spPr>
          <a:xfrm>
            <a:off x="7799894" y="5856941"/>
            <a:ext cx="2243844" cy="2243844"/>
          </a:xfrm>
          <a:prstGeom prst="rect">
            <a:avLst/>
          </a:prstGeom>
        </p:spPr>
      </p:pic>
      <p:pic>
        <p:nvPicPr>
          <p:cNvPr id="9" name="Picture 8"/>
          <p:cNvPicPr>
            <a:picLocks noChangeAspect="1"/>
          </p:cNvPicPr>
          <p:nvPr/>
        </p:nvPicPr>
        <p:blipFill>
          <a:blip r:embed="rId5"/>
          <a:stretch>
            <a:fillRect/>
          </a:stretch>
        </p:blipFill>
        <p:spPr>
          <a:xfrm>
            <a:off x="10512779" y="5727429"/>
            <a:ext cx="1605026" cy="2243843"/>
          </a:xfrm>
          <a:prstGeom prst="rect">
            <a:avLst/>
          </a:prstGeom>
        </p:spPr>
      </p:pic>
    </p:spTree>
    <p:extLst>
      <p:ext uri="{BB962C8B-B14F-4D97-AF65-F5344CB8AC3E}">
        <p14:creationId xmlns:p14="http://schemas.microsoft.com/office/powerpoint/2010/main" val="3966570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Networking </a:t>
            </a:r>
            <a:r>
              <a:rPr lang="en-GB" b="1" dirty="0"/>
              <a:t>O</a:t>
            </a:r>
            <a:r>
              <a:rPr lang="en-GB" b="1" dirty="0" smtClean="0"/>
              <a:t>pportunities</a:t>
            </a:r>
            <a:endParaRPr lang="en-GB" dirty="0"/>
          </a:p>
        </p:txBody>
      </p:sp>
      <p:sp>
        <p:nvSpPr>
          <p:cNvPr id="3" name="Content Placeholder 2"/>
          <p:cNvSpPr>
            <a:spLocks noGrp="1"/>
          </p:cNvSpPr>
          <p:nvPr>
            <p:ph idx="1"/>
          </p:nvPr>
        </p:nvSpPr>
        <p:spPr/>
        <p:txBody>
          <a:bodyPr>
            <a:normAutofit/>
          </a:bodyPr>
          <a:lstStyle/>
          <a:p>
            <a:pPr>
              <a:lnSpc>
                <a:spcPct val="100000"/>
              </a:lnSpc>
            </a:pPr>
            <a:r>
              <a:rPr lang="en-GB" sz="4000" dirty="0" smtClean="0"/>
              <a:t>Invitations </a:t>
            </a:r>
            <a:r>
              <a:rPr lang="en-GB" sz="4000" dirty="0"/>
              <a:t>to attend </a:t>
            </a:r>
            <a:r>
              <a:rPr lang="en-GB" sz="4000" dirty="0" smtClean="0"/>
              <a:t>online </a:t>
            </a:r>
            <a:r>
              <a:rPr lang="en-GB" sz="4000" dirty="0"/>
              <a:t>and UK-wide bioscience </a:t>
            </a:r>
            <a:r>
              <a:rPr lang="en-GB" sz="4000" b="1" dirty="0">
                <a:solidFill>
                  <a:srgbClr val="284E36"/>
                </a:solidFill>
              </a:rPr>
              <a:t>events</a:t>
            </a:r>
            <a:r>
              <a:rPr lang="en-GB" sz="4000" dirty="0"/>
              <a:t> </a:t>
            </a:r>
          </a:p>
          <a:p>
            <a:pPr>
              <a:lnSpc>
                <a:spcPct val="100000"/>
              </a:lnSpc>
            </a:pPr>
            <a:r>
              <a:rPr lang="en-GB" sz="4000" dirty="0" smtClean="0"/>
              <a:t>Join </a:t>
            </a:r>
            <a:r>
              <a:rPr lang="en-GB" sz="4000" dirty="0"/>
              <a:t>your RSB </a:t>
            </a:r>
            <a:r>
              <a:rPr lang="en-GB" sz="4000" b="1" dirty="0">
                <a:solidFill>
                  <a:srgbClr val="284E36"/>
                </a:solidFill>
              </a:rPr>
              <a:t>regional branch </a:t>
            </a:r>
            <a:endParaRPr lang="en-GB" sz="4000" b="1" dirty="0" smtClean="0">
              <a:solidFill>
                <a:srgbClr val="284E36"/>
              </a:solidFill>
            </a:endParaRPr>
          </a:p>
          <a:p>
            <a:pPr>
              <a:lnSpc>
                <a:spcPct val="100000"/>
              </a:lnSpc>
            </a:pPr>
            <a:r>
              <a:rPr lang="en-GB" sz="4000" dirty="0"/>
              <a:t>Travel </a:t>
            </a:r>
            <a:r>
              <a:rPr lang="en-GB" sz="4000" b="1" dirty="0">
                <a:solidFill>
                  <a:srgbClr val="284E36"/>
                </a:solidFill>
              </a:rPr>
              <a:t>grants</a:t>
            </a:r>
          </a:p>
          <a:p>
            <a:pPr marL="0" indent="0">
              <a:lnSpc>
                <a:spcPct val="100000"/>
              </a:lnSpc>
              <a:buNone/>
            </a:pPr>
            <a:endParaRPr lang="en-GB" sz="4000" b="1" dirty="0">
              <a:solidFill>
                <a:srgbClr val="284E36"/>
              </a:solidFill>
            </a:endParaRPr>
          </a:p>
          <a:p>
            <a:pPr lvl="0">
              <a:lnSpc>
                <a:spcPct val="100000"/>
              </a:lnSpc>
            </a:pPr>
            <a:endParaRPr lang="en-GB" sz="4000" dirty="0" smtClean="0"/>
          </a:p>
          <a:p>
            <a:pPr lvl="0"/>
            <a:endParaRPr lang="en-GB" dirty="0"/>
          </a:p>
          <a:p>
            <a:pPr marL="0" indent="0">
              <a:buNone/>
            </a:pPr>
            <a:endParaRPr lang="en-GB" dirty="0"/>
          </a:p>
        </p:txBody>
      </p:sp>
      <p:pic>
        <p:nvPicPr>
          <p:cNvPr id="7" name="Picture 6"/>
          <p:cNvPicPr>
            <a:picLocks noChangeAspect="1"/>
          </p:cNvPicPr>
          <p:nvPr/>
        </p:nvPicPr>
        <p:blipFill>
          <a:blip r:embed="rId3"/>
          <a:stretch>
            <a:fillRect/>
          </a:stretch>
        </p:blipFill>
        <p:spPr>
          <a:xfrm>
            <a:off x="10146932" y="5899334"/>
            <a:ext cx="2883267" cy="1830748"/>
          </a:xfrm>
          <a:prstGeom prst="rect">
            <a:avLst/>
          </a:prstGeom>
        </p:spPr>
      </p:pic>
      <p:pic>
        <p:nvPicPr>
          <p:cNvPr id="8" name="Picture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288828" y="5891105"/>
            <a:ext cx="2355356" cy="1827600"/>
          </a:xfrm>
          <a:prstGeom prst="rect">
            <a:avLst/>
          </a:prstGeom>
        </p:spPr>
      </p:pic>
      <p:pic>
        <p:nvPicPr>
          <p:cNvPr id="9" name="Picture 8"/>
          <p:cNvPicPr>
            <a:picLocks noChangeAspect="1"/>
          </p:cNvPicPr>
          <p:nvPr/>
        </p:nvPicPr>
        <p:blipFill>
          <a:blip r:embed="rId5"/>
          <a:stretch>
            <a:fillRect/>
          </a:stretch>
        </p:blipFill>
        <p:spPr>
          <a:xfrm>
            <a:off x="7930927" y="5927882"/>
            <a:ext cx="1929262" cy="1807994"/>
          </a:xfrm>
          <a:prstGeom prst="rect">
            <a:avLst/>
          </a:prstGeom>
        </p:spPr>
      </p:pic>
    </p:spTree>
    <p:extLst>
      <p:ext uri="{BB962C8B-B14F-4D97-AF65-F5344CB8AC3E}">
        <p14:creationId xmlns:p14="http://schemas.microsoft.com/office/powerpoint/2010/main" val="501741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Support the </a:t>
            </a:r>
            <a:r>
              <a:rPr lang="en-GB" b="1" dirty="0" smtClean="0"/>
              <a:t>Future </a:t>
            </a:r>
            <a:r>
              <a:rPr lang="en-GB" b="1" dirty="0"/>
              <a:t>of B</a:t>
            </a:r>
            <a:r>
              <a:rPr lang="en-GB" b="1" dirty="0" smtClean="0"/>
              <a:t>iology</a:t>
            </a:r>
            <a:endParaRPr lang="en-GB" dirty="0"/>
          </a:p>
        </p:txBody>
      </p:sp>
      <p:sp>
        <p:nvSpPr>
          <p:cNvPr id="3" name="Content Placeholder 2"/>
          <p:cNvSpPr>
            <a:spLocks noGrp="1"/>
          </p:cNvSpPr>
          <p:nvPr>
            <p:ph idx="1"/>
          </p:nvPr>
        </p:nvSpPr>
        <p:spPr/>
        <p:txBody>
          <a:bodyPr>
            <a:normAutofit/>
          </a:bodyPr>
          <a:lstStyle/>
          <a:p>
            <a:pPr lvl="0">
              <a:lnSpc>
                <a:spcPct val="100000"/>
              </a:lnSpc>
            </a:pPr>
            <a:r>
              <a:rPr lang="en-GB" sz="4000" dirty="0" smtClean="0"/>
              <a:t>Input </a:t>
            </a:r>
            <a:r>
              <a:rPr lang="en-GB" sz="4000" dirty="0"/>
              <a:t>into </a:t>
            </a:r>
            <a:r>
              <a:rPr lang="en-GB" sz="4000" dirty="0" smtClean="0"/>
              <a:t>UK bioscience </a:t>
            </a:r>
            <a:r>
              <a:rPr lang="en-GB" sz="4000" b="1" dirty="0" smtClean="0">
                <a:solidFill>
                  <a:srgbClr val="284E36"/>
                </a:solidFill>
              </a:rPr>
              <a:t>education and science policy</a:t>
            </a:r>
            <a:endParaRPr lang="en-GB" sz="4000" dirty="0" smtClean="0"/>
          </a:p>
          <a:p>
            <a:pPr>
              <a:lnSpc>
                <a:spcPct val="100000"/>
              </a:lnSpc>
            </a:pPr>
            <a:r>
              <a:rPr lang="en-GB" sz="4000" b="1" dirty="0" smtClean="0">
                <a:solidFill>
                  <a:srgbClr val="284E36"/>
                </a:solidFill>
              </a:rPr>
              <a:t>Parliamentary</a:t>
            </a:r>
            <a:r>
              <a:rPr lang="en-GB" sz="4000" dirty="0" smtClean="0"/>
              <a:t> and policy events</a:t>
            </a:r>
          </a:p>
          <a:p>
            <a:pPr lvl="0">
              <a:lnSpc>
                <a:spcPct val="100000"/>
              </a:lnSpc>
            </a:pPr>
            <a:r>
              <a:rPr lang="en-GB" sz="4000" dirty="0"/>
              <a:t>Join </a:t>
            </a:r>
            <a:r>
              <a:rPr lang="en-GB" sz="4000" b="1" dirty="0">
                <a:solidFill>
                  <a:srgbClr val="284E36"/>
                </a:solidFill>
              </a:rPr>
              <a:t>committees and groups</a:t>
            </a:r>
            <a:r>
              <a:rPr lang="en-GB" sz="4000" dirty="0"/>
              <a:t> to strengthen your portfolio or CV</a:t>
            </a:r>
          </a:p>
          <a:p>
            <a:pPr marL="0" indent="0">
              <a:lnSpc>
                <a:spcPct val="100000"/>
              </a:lnSpc>
              <a:buNone/>
            </a:pPr>
            <a:endParaRPr lang="en-GB" sz="4000" dirty="0"/>
          </a:p>
          <a:p>
            <a:endParaRPr lang="en-GB" dirty="0"/>
          </a:p>
        </p:txBody>
      </p:sp>
      <p:pic>
        <p:nvPicPr>
          <p:cNvPr id="4" name="Picture 3"/>
          <p:cNvPicPr>
            <a:picLocks noChangeAspect="1"/>
          </p:cNvPicPr>
          <p:nvPr/>
        </p:nvPicPr>
        <p:blipFill>
          <a:blip r:embed="rId3"/>
          <a:stretch>
            <a:fillRect/>
          </a:stretch>
        </p:blipFill>
        <p:spPr>
          <a:xfrm>
            <a:off x="4150533" y="5718173"/>
            <a:ext cx="9490049" cy="2807381"/>
          </a:xfrm>
          <a:prstGeom prst="rect">
            <a:avLst/>
          </a:prstGeom>
        </p:spPr>
      </p:pic>
    </p:spTree>
    <p:extLst>
      <p:ext uri="{BB962C8B-B14F-4D97-AF65-F5344CB8AC3E}">
        <p14:creationId xmlns:p14="http://schemas.microsoft.com/office/powerpoint/2010/main" val="879022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Engage the Public</a:t>
            </a:r>
            <a:endParaRPr lang="en-GB" dirty="0"/>
          </a:p>
        </p:txBody>
      </p:sp>
      <p:sp>
        <p:nvSpPr>
          <p:cNvPr id="3" name="Content Placeholder 2"/>
          <p:cNvSpPr>
            <a:spLocks noGrp="1"/>
          </p:cNvSpPr>
          <p:nvPr>
            <p:ph idx="1"/>
          </p:nvPr>
        </p:nvSpPr>
        <p:spPr/>
        <p:txBody>
          <a:bodyPr>
            <a:normAutofit/>
          </a:bodyPr>
          <a:lstStyle/>
          <a:p>
            <a:pPr lvl="0">
              <a:lnSpc>
                <a:spcPct val="100000"/>
              </a:lnSpc>
            </a:pPr>
            <a:r>
              <a:rPr lang="en-GB" sz="4000" dirty="0" smtClean="0"/>
              <a:t>Volunteering </a:t>
            </a:r>
            <a:r>
              <a:rPr lang="en-GB" sz="4000" dirty="0"/>
              <a:t>roles at </a:t>
            </a:r>
            <a:r>
              <a:rPr lang="en-GB" sz="4000" b="1" dirty="0">
                <a:solidFill>
                  <a:srgbClr val="284E36"/>
                </a:solidFill>
              </a:rPr>
              <a:t>outreach and engagement </a:t>
            </a:r>
            <a:r>
              <a:rPr lang="en-GB" sz="4000" dirty="0" smtClean="0"/>
              <a:t>events</a:t>
            </a:r>
          </a:p>
          <a:p>
            <a:pPr lvl="0">
              <a:lnSpc>
                <a:spcPct val="100000"/>
              </a:lnSpc>
            </a:pPr>
            <a:r>
              <a:rPr lang="en-GB" sz="4000" dirty="0" smtClean="0"/>
              <a:t>Exclusive </a:t>
            </a:r>
            <a:r>
              <a:rPr lang="en-GB" sz="4000" dirty="0"/>
              <a:t>member </a:t>
            </a:r>
            <a:r>
              <a:rPr lang="en-GB" sz="4000" b="1" dirty="0">
                <a:solidFill>
                  <a:srgbClr val="284E36"/>
                </a:solidFill>
              </a:rPr>
              <a:t>grants and </a:t>
            </a:r>
            <a:r>
              <a:rPr lang="en-GB" sz="4000" b="1" dirty="0" smtClean="0">
                <a:solidFill>
                  <a:srgbClr val="284E36"/>
                </a:solidFill>
              </a:rPr>
              <a:t>awards</a:t>
            </a:r>
          </a:p>
          <a:p>
            <a:pPr lvl="0">
              <a:lnSpc>
                <a:spcPct val="100000"/>
              </a:lnSpc>
            </a:pPr>
            <a:r>
              <a:rPr lang="en-GB" sz="4000" dirty="0"/>
              <a:t>Annual</a:t>
            </a:r>
            <a:r>
              <a:rPr lang="en-GB" sz="4000" b="1" dirty="0" smtClean="0">
                <a:solidFill>
                  <a:srgbClr val="284E36"/>
                </a:solidFill>
              </a:rPr>
              <a:t> Biology Week</a:t>
            </a:r>
            <a:endParaRPr lang="en-GB" sz="4000" b="1" dirty="0">
              <a:solidFill>
                <a:srgbClr val="284E36"/>
              </a:solidFill>
            </a:endParaRPr>
          </a:p>
          <a:p>
            <a:endParaRPr lang="en-GB" dirty="0"/>
          </a:p>
        </p:txBody>
      </p:sp>
      <p:pic>
        <p:nvPicPr>
          <p:cNvPr id="4" name="Picture 3"/>
          <p:cNvPicPr>
            <a:picLocks noChangeAspect="1"/>
          </p:cNvPicPr>
          <p:nvPr/>
        </p:nvPicPr>
        <p:blipFill>
          <a:blip r:embed="rId3"/>
          <a:stretch>
            <a:fillRect/>
          </a:stretch>
        </p:blipFill>
        <p:spPr>
          <a:xfrm>
            <a:off x="7610878" y="6103031"/>
            <a:ext cx="2497920" cy="1777366"/>
          </a:xfrm>
          <a:prstGeom prst="rect">
            <a:avLst/>
          </a:prstGeom>
        </p:spPr>
      </p:pic>
      <p:pic>
        <p:nvPicPr>
          <p:cNvPr id="5" name="Picture 4"/>
          <p:cNvPicPr>
            <a:picLocks noChangeAspect="1"/>
          </p:cNvPicPr>
          <p:nvPr/>
        </p:nvPicPr>
        <p:blipFill>
          <a:blip r:embed="rId4"/>
          <a:stretch>
            <a:fillRect/>
          </a:stretch>
        </p:blipFill>
        <p:spPr>
          <a:xfrm>
            <a:off x="5246443" y="5676802"/>
            <a:ext cx="2364435" cy="2509493"/>
          </a:xfrm>
          <a:prstGeom prst="rect">
            <a:avLst/>
          </a:prstGeom>
        </p:spPr>
      </p:pic>
      <p:pic>
        <p:nvPicPr>
          <p:cNvPr id="6" name="Picture 5"/>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0338612" y="5676802"/>
            <a:ext cx="1295568" cy="2203595"/>
          </a:xfrm>
          <a:prstGeom prst="rect">
            <a:avLst/>
          </a:prstGeom>
        </p:spPr>
      </p:pic>
    </p:spTree>
    <p:extLst>
      <p:ext uri="{BB962C8B-B14F-4D97-AF65-F5344CB8AC3E}">
        <p14:creationId xmlns:p14="http://schemas.microsoft.com/office/powerpoint/2010/main" val="3727965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Grades of RSB Membership</a:t>
            </a:r>
            <a:endParaRPr lang="en-GB" b="1" dirty="0"/>
          </a:p>
        </p:txBody>
      </p:sp>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99553" y="2728409"/>
            <a:ext cx="15759335" cy="5468533"/>
          </a:xfrm>
          <a:prstGeom prst="rect">
            <a:avLst/>
          </a:prstGeom>
        </p:spPr>
      </p:pic>
    </p:spTree>
    <p:extLst>
      <p:ext uri="{BB962C8B-B14F-4D97-AF65-F5344CB8AC3E}">
        <p14:creationId xmlns:p14="http://schemas.microsoft.com/office/powerpoint/2010/main" val="18477024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b="1" dirty="0" smtClean="0"/>
              <a:t>Join Today</a:t>
            </a:r>
            <a:endParaRPr lang="en-GB" b="1" dirty="0"/>
          </a:p>
        </p:txBody>
      </p:sp>
      <p:sp>
        <p:nvSpPr>
          <p:cNvPr id="5" name="Content Placeholder 4"/>
          <p:cNvSpPr>
            <a:spLocks noGrp="1"/>
          </p:cNvSpPr>
          <p:nvPr>
            <p:ph idx="1"/>
          </p:nvPr>
        </p:nvSpPr>
        <p:spPr/>
        <p:txBody>
          <a:bodyPr>
            <a:normAutofit/>
          </a:bodyPr>
          <a:lstStyle/>
          <a:p>
            <a:pPr marL="0" indent="0">
              <a:buNone/>
            </a:pPr>
            <a:r>
              <a:rPr lang="en-GB" sz="4400" dirty="0" smtClean="0"/>
              <a:t>Why </a:t>
            </a:r>
            <a:r>
              <a:rPr lang="en-GB" sz="4400" dirty="0"/>
              <a:t>not </a:t>
            </a:r>
            <a:r>
              <a:rPr lang="en-GB" sz="4400" dirty="0" smtClean="0"/>
              <a:t>join your professional association today </a:t>
            </a:r>
            <a:r>
              <a:rPr lang="en-GB" sz="4400" dirty="0"/>
              <a:t>and support the </a:t>
            </a:r>
            <a:r>
              <a:rPr lang="en-GB" sz="4400" dirty="0" smtClean="0"/>
              <a:t>biosciences:</a:t>
            </a:r>
            <a:endParaRPr lang="en-GB" sz="4400" dirty="0"/>
          </a:p>
          <a:p>
            <a:pPr marL="0" indent="0" algn="ctr">
              <a:buNone/>
            </a:pPr>
            <a:endParaRPr lang="en-GB" sz="5400" b="1" u="sng" dirty="0" smtClean="0">
              <a:solidFill>
                <a:srgbClr val="48A942"/>
              </a:solidFill>
            </a:endParaRPr>
          </a:p>
          <a:p>
            <a:pPr marL="0" indent="0">
              <a:buNone/>
            </a:pPr>
            <a:r>
              <a:rPr lang="en-GB" sz="4400" b="1" u="sng" dirty="0" smtClean="0">
                <a:solidFill>
                  <a:srgbClr val="284E36"/>
                </a:solidFill>
              </a:rPr>
              <a:t>www.rsb.org.uk/join</a:t>
            </a:r>
          </a:p>
          <a:p>
            <a:pPr marL="0" indent="0">
              <a:buNone/>
            </a:pPr>
            <a:endParaRPr lang="en-GB" sz="500" b="1" u="sng" dirty="0" smtClean="0">
              <a:solidFill>
                <a:srgbClr val="48A942"/>
              </a:solidFill>
            </a:endParaRPr>
          </a:p>
          <a:p>
            <a:pPr marL="0" indent="0">
              <a:buNone/>
            </a:pPr>
            <a:r>
              <a:rPr lang="en-GB" sz="4400" b="1" u="sng" dirty="0" smtClean="0">
                <a:solidFill>
                  <a:srgbClr val="284E36"/>
                </a:solidFill>
              </a:rPr>
              <a:t>membership@rsb.org.uk</a:t>
            </a:r>
            <a:endParaRPr lang="en-GB" b="1" dirty="0">
              <a:solidFill>
                <a:srgbClr val="284E36"/>
              </a:solidFill>
            </a:endParaRPr>
          </a:p>
        </p:txBody>
      </p:sp>
      <p:pic>
        <p:nvPicPr>
          <p:cNvPr id="2" name="Picture 1"/>
          <p:cNvPicPr>
            <a:picLocks noChangeAspect="1"/>
          </p:cNvPicPr>
          <p:nvPr/>
        </p:nvPicPr>
        <p:blipFill>
          <a:blip r:embed="rId3"/>
          <a:stretch>
            <a:fillRect/>
          </a:stretch>
        </p:blipFill>
        <p:spPr>
          <a:xfrm>
            <a:off x="10828718" y="4743963"/>
            <a:ext cx="4649968" cy="2952524"/>
          </a:xfrm>
          <a:prstGeom prst="rect">
            <a:avLst/>
          </a:prstGeom>
        </p:spPr>
      </p:pic>
    </p:spTree>
    <p:extLst>
      <p:ext uri="{BB962C8B-B14F-4D97-AF65-F5344CB8AC3E}">
        <p14:creationId xmlns:p14="http://schemas.microsoft.com/office/powerpoint/2010/main" val="7781688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29014" y="6931251"/>
            <a:ext cx="3633874" cy="810217"/>
          </a:xfrm>
          <a:prstGeom prst="rect">
            <a:avLst/>
          </a:prstGeom>
        </p:spPr>
      </p:pic>
      <p:sp>
        <p:nvSpPr>
          <p:cNvPr id="16" name="Rectangle 15"/>
          <p:cNvSpPr/>
          <p:nvPr/>
        </p:nvSpPr>
        <p:spPr>
          <a:xfrm>
            <a:off x="5329867" y="2523598"/>
            <a:ext cx="7345617" cy="1323439"/>
          </a:xfrm>
          <a:prstGeom prst="rect">
            <a:avLst/>
          </a:prstGeom>
        </p:spPr>
        <p:txBody>
          <a:bodyPr wrap="square">
            <a:spAutoFit/>
          </a:bodyPr>
          <a:lstStyle/>
          <a:p>
            <a:pPr algn="ctr">
              <a:defRPr/>
            </a:pPr>
            <a:r>
              <a:rPr lang="en-GB" sz="8000" b="1" dirty="0" smtClean="0">
                <a:solidFill>
                  <a:srgbClr val="284E36"/>
                </a:solidFill>
                <a:latin typeface="Arial" panose="020B0604020202020204" pitchFamily="34" charset="0"/>
                <a:cs typeface="Arial" panose="020B0604020202020204" pitchFamily="34" charset="0"/>
              </a:rPr>
              <a:t>Thank you</a:t>
            </a:r>
            <a:endParaRPr lang="en-GB" sz="8000" b="1" dirty="0">
              <a:solidFill>
                <a:srgbClr val="284E36"/>
              </a:solidFill>
              <a:latin typeface="Arial" panose="020B0604020202020204" pitchFamily="34" charset="0"/>
              <a:cs typeface="Arial" panose="020B0604020202020204" pitchFamily="34" charset="0"/>
            </a:endParaRPr>
          </a:p>
        </p:txBody>
      </p:sp>
      <p:grpSp>
        <p:nvGrpSpPr>
          <p:cNvPr id="5" name="Group 4"/>
          <p:cNvGrpSpPr/>
          <p:nvPr/>
        </p:nvGrpSpPr>
        <p:grpSpPr>
          <a:xfrm>
            <a:off x="1318759" y="6680824"/>
            <a:ext cx="15210291" cy="2382050"/>
            <a:chOff x="1318759" y="6850944"/>
            <a:chExt cx="15210291" cy="2382050"/>
          </a:xfrm>
        </p:grpSpPr>
        <p:pic>
          <p:nvPicPr>
            <p:cNvPr id="2050" name="Picture 2" descr="PhySoc Masterlogo CMYK"/>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1001082" y="6854978"/>
              <a:ext cx="3092514" cy="1056610"/>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054" name="Picture 6" descr="SfAM Logo"/>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4446654" y="8047971"/>
              <a:ext cx="2072536" cy="1046631"/>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056" name="Picture 8" descr="Biochemical Society"/>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1203915" y="8216226"/>
              <a:ext cx="3005640" cy="1016768"/>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058" name="Picture 10" descr="BPS clear background"/>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7715093" y="6852909"/>
              <a:ext cx="3064818" cy="1001174"/>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060" name="Picture 12" descr="BSI"/>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7440757" y="8354619"/>
              <a:ext cx="3554562" cy="739983"/>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318759" y="8145234"/>
              <a:ext cx="2518150" cy="1018338"/>
            </a:xfrm>
            <a:prstGeom prst="rect">
              <a:avLst/>
            </a:prstGeom>
            <a:ln>
              <a:noFill/>
            </a:ln>
          </p:spPr>
        </p:pic>
        <p:pic>
          <p:nvPicPr>
            <p:cNvPr id="3" name="Picture 2"/>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4159057" y="8189751"/>
              <a:ext cx="3011115" cy="792934"/>
            </a:xfrm>
            <a:prstGeom prst="rect">
              <a:avLst/>
            </a:prstGeom>
            <a:ln>
              <a:noFill/>
            </a:ln>
          </p:spPr>
        </p:pic>
        <p:pic>
          <p:nvPicPr>
            <p:cNvPr id="17" name="Picture 16"/>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14300693" y="6873898"/>
              <a:ext cx="2228357" cy="1018770"/>
            </a:xfrm>
            <a:prstGeom prst="rect">
              <a:avLst/>
            </a:prstGeom>
            <a:ln>
              <a:noFill/>
            </a:ln>
          </p:spPr>
        </p:pic>
        <p:pic>
          <p:nvPicPr>
            <p:cNvPr id="2052" name="Picture 4" descr="The Nutrition Society"/>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1335088" y="6850944"/>
              <a:ext cx="3095992" cy="1026838"/>
            </a:xfrm>
            <a:prstGeom prst="rect">
              <a:avLst/>
            </a:prstGeom>
            <a:noFill/>
            <a:ln>
              <a:noFill/>
            </a:ln>
            <a:extLst>
              <a:ext uri="{909E8E84-426E-40DD-AFC4-6F175D3DCCD1}">
                <a14:hiddenFill xmlns:a14="http://schemas.microsoft.com/office/drawing/2010/main">
                  <a:solidFill>
                    <a:srgbClr val="FFFFFF"/>
                  </a:solidFill>
                </a14:hiddenFill>
              </a:ext>
            </a:extLst>
          </p:spPr>
        </p:pic>
      </p:grpSp>
      <p:sp>
        <p:nvSpPr>
          <p:cNvPr id="18" name="Rectangle 17"/>
          <p:cNvSpPr/>
          <p:nvPr/>
        </p:nvSpPr>
        <p:spPr>
          <a:xfrm>
            <a:off x="5743203" y="5479483"/>
            <a:ext cx="6490879" cy="707886"/>
          </a:xfrm>
          <a:prstGeom prst="rect">
            <a:avLst/>
          </a:prstGeom>
        </p:spPr>
        <p:txBody>
          <a:bodyPr wrap="none">
            <a:spAutoFit/>
          </a:bodyPr>
          <a:lstStyle/>
          <a:p>
            <a:r>
              <a:rPr lang="en-GB" sz="4000" dirty="0">
                <a:solidFill>
                  <a:srgbClr val="003D7D"/>
                </a:solidFill>
                <a:latin typeface="Arial" panose="020B0604020202020204" pitchFamily="34" charset="0"/>
                <a:cs typeface="Arial" panose="020B0604020202020204" pitchFamily="34" charset="0"/>
              </a:rPr>
              <a:t>O</a:t>
            </a:r>
            <a:r>
              <a:rPr lang="en-GB" sz="4000" dirty="0" smtClean="0">
                <a:solidFill>
                  <a:srgbClr val="003D7D"/>
                </a:solidFill>
                <a:latin typeface="Arial" panose="020B0604020202020204" pitchFamily="34" charset="0"/>
                <a:cs typeface="Arial" panose="020B0604020202020204" pitchFamily="34" charset="0"/>
              </a:rPr>
              <a:t>ur </a:t>
            </a:r>
            <a:r>
              <a:rPr lang="en-GB" sz="4000" dirty="0">
                <a:solidFill>
                  <a:srgbClr val="003D7D"/>
                </a:solidFill>
                <a:latin typeface="Arial" panose="020B0604020202020204" pitchFamily="34" charset="0"/>
                <a:cs typeface="Arial" panose="020B0604020202020204" pitchFamily="34" charset="0"/>
              </a:rPr>
              <a:t>strategic partner </a:t>
            </a:r>
            <a:r>
              <a:rPr lang="en-GB" sz="4000" dirty="0" smtClean="0">
                <a:solidFill>
                  <a:srgbClr val="003D7D"/>
                </a:solidFill>
                <a:latin typeface="Arial" panose="020B0604020202020204" pitchFamily="34" charset="0"/>
                <a:cs typeface="Arial" panose="020B0604020202020204" pitchFamily="34" charset="0"/>
              </a:rPr>
              <a:t>group:</a:t>
            </a:r>
            <a:endParaRPr lang="en-GB" sz="4000" dirty="0">
              <a:solidFill>
                <a:srgbClr val="003D7D"/>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99789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716000" y="220132"/>
            <a:ext cx="3894667" cy="201506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 name="Picture 4" descr="S:\MMC\Recruitment\Promotion\Graphics\Branches of life sciences 2.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794001" y="101601"/>
            <a:ext cx="12005733" cy="90173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39002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b="1" dirty="0" smtClean="0"/>
              <a:t>Our History</a:t>
            </a:r>
            <a:endParaRPr lang="en-GB" b="1" dirty="0"/>
          </a:p>
        </p:txBody>
      </p:sp>
      <p:sp>
        <p:nvSpPr>
          <p:cNvPr id="5" name="Content Placeholder 4"/>
          <p:cNvSpPr>
            <a:spLocks noGrp="1"/>
          </p:cNvSpPr>
          <p:nvPr>
            <p:ph idx="1"/>
          </p:nvPr>
        </p:nvSpPr>
        <p:spPr/>
        <p:txBody>
          <a:bodyPr>
            <a:normAutofit/>
          </a:bodyPr>
          <a:lstStyle/>
          <a:p>
            <a:pPr marL="0" indent="0">
              <a:buNone/>
            </a:pPr>
            <a:r>
              <a:rPr lang="en-GB" sz="4000" dirty="0" smtClean="0"/>
              <a:t>Merger </a:t>
            </a:r>
            <a:r>
              <a:rPr lang="en-GB" sz="4000" dirty="0"/>
              <a:t>of the </a:t>
            </a:r>
            <a:r>
              <a:rPr lang="en-GB" sz="4000" b="1" dirty="0">
                <a:solidFill>
                  <a:srgbClr val="284E36"/>
                </a:solidFill>
              </a:rPr>
              <a:t>Biosciences Federation </a:t>
            </a:r>
            <a:r>
              <a:rPr lang="en-GB" sz="4000" dirty="0"/>
              <a:t>and the </a:t>
            </a:r>
            <a:r>
              <a:rPr lang="en-GB" sz="4000" b="1" dirty="0">
                <a:solidFill>
                  <a:srgbClr val="284E36"/>
                </a:solidFill>
              </a:rPr>
              <a:t>Institute of </a:t>
            </a:r>
            <a:r>
              <a:rPr lang="en-GB" sz="4000" b="1" dirty="0" smtClean="0">
                <a:solidFill>
                  <a:srgbClr val="284E36"/>
                </a:solidFill>
              </a:rPr>
              <a:t>Biology </a:t>
            </a:r>
            <a:r>
              <a:rPr lang="en-GB" sz="4000" dirty="0"/>
              <a:t>to form the </a:t>
            </a:r>
            <a:r>
              <a:rPr lang="en-GB" sz="4000" b="1" dirty="0" smtClean="0">
                <a:solidFill>
                  <a:srgbClr val="284E36"/>
                </a:solidFill>
              </a:rPr>
              <a:t>Society of Biology</a:t>
            </a:r>
            <a:endParaRPr lang="en-GB" sz="4000" b="1" dirty="0">
              <a:solidFill>
                <a:srgbClr val="284E36"/>
              </a:solidFill>
            </a:endParaRPr>
          </a:p>
          <a:p>
            <a:pPr marL="0" indent="0">
              <a:buNone/>
            </a:pPr>
            <a:endParaRPr lang="en-GB" sz="2000" dirty="0" smtClean="0"/>
          </a:p>
          <a:p>
            <a:pPr marL="0" indent="0">
              <a:buNone/>
            </a:pPr>
            <a:r>
              <a:rPr lang="en-GB" sz="4000" dirty="0" smtClean="0"/>
              <a:t>Granted the </a:t>
            </a:r>
            <a:r>
              <a:rPr lang="en-GB" sz="4000" dirty="0"/>
              <a:t>Royal Title in May 2015 </a:t>
            </a:r>
            <a:r>
              <a:rPr lang="en-GB" sz="4000" dirty="0" smtClean="0"/>
              <a:t>to become the </a:t>
            </a:r>
            <a:r>
              <a:rPr lang="en-GB" sz="4000" b="1" dirty="0" smtClean="0">
                <a:solidFill>
                  <a:srgbClr val="284E36"/>
                </a:solidFill>
              </a:rPr>
              <a:t>Royal </a:t>
            </a:r>
            <a:r>
              <a:rPr lang="en-GB" sz="4000" b="1" dirty="0">
                <a:solidFill>
                  <a:srgbClr val="284E36"/>
                </a:solidFill>
              </a:rPr>
              <a:t>Society of Biology</a:t>
            </a:r>
          </a:p>
        </p:txBody>
      </p:sp>
      <p:pic>
        <p:nvPicPr>
          <p:cNvPr id="6" name="Picture 4"/>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207457" y="6365353"/>
            <a:ext cx="2042045" cy="18245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4"/>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121753" y="6365353"/>
            <a:ext cx="1379894" cy="1355686"/>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3836913" y="8144667"/>
            <a:ext cx="1949573" cy="461665"/>
          </a:xfrm>
          <a:prstGeom prst="rect">
            <a:avLst/>
          </a:prstGeom>
        </p:spPr>
        <p:txBody>
          <a:bodyPr wrap="none">
            <a:spAutoFit/>
          </a:bodyPr>
          <a:lstStyle/>
          <a:p>
            <a:r>
              <a:rPr lang="en-GB" sz="2400" dirty="0">
                <a:solidFill>
                  <a:srgbClr val="003D7D"/>
                </a:solidFill>
                <a:latin typeface="Arial" panose="020B0604020202020204" pitchFamily="34" charset="0"/>
                <a:cs typeface="Arial" panose="020B0604020202020204" pitchFamily="34" charset="0"/>
              </a:rPr>
              <a:t>(2002-2009) </a:t>
            </a:r>
          </a:p>
        </p:txBody>
      </p:sp>
      <p:sp>
        <p:nvSpPr>
          <p:cNvPr id="9" name="Rectangle 8"/>
          <p:cNvSpPr/>
          <p:nvPr/>
        </p:nvSpPr>
        <p:spPr>
          <a:xfrm>
            <a:off x="1249208" y="8144668"/>
            <a:ext cx="2554718" cy="461665"/>
          </a:xfrm>
          <a:prstGeom prst="rect">
            <a:avLst/>
          </a:prstGeom>
        </p:spPr>
        <p:txBody>
          <a:bodyPr wrap="square">
            <a:spAutoFit/>
          </a:bodyPr>
          <a:lstStyle/>
          <a:p>
            <a:r>
              <a:rPr lang="en-GB" sz="2400" dirty="0">
                <a:solidFill>
                  <a:srgbClr val="003D7D"/>
                </a:solidFill>
                <a:latin typeface="Arial" panose="020B0604020202020204" pitchFamily="34" charset="0"/>
                <a:cs typeface="Arial" panose="020B0604020202020204" pitchFamily="34" charset="0"/>
              </a:rPr>
              <a:t>(1950-2009)</a:t>
            </a:r>
          </a:p>
        </p:txBody>
      </p:sp>
      <p:pic>
        <p:nvPicPr>
          <p:cNvPr id="10" name="Picture 3"/>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11707878" y="6321544"/>
            <a:ext cx="3815239" cy="1443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5"/>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7156820" y="6484728"/>
            <a:ext cx="3219120" cy="11169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Plus 1"/>
          <p:cNvSpPr/>
          <p:nvPr/>
        </p:nvSpPr>
        <p:spPr>
          <a:xfrm>
            <a:off x="3164837" y="6787614"/>
            <a:ext cx="542777" cy="561453"/>
          </a:xfrm>
          <a:prstGeom prst="mathPlus">
            <a:avLst/>
          </a:prstGeom>
          <a:solidFill>
            <a:srgbClr val="284E36"/>
          </a:solidFill>
          <a:ln>
            <a:solidFill>
              <a:srgbClr val="284E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Right Arrow 2"/>
          <p:cNvSpPr/>
          <p:nvPr/>
        </p:nvSpPr>
        <p:spPr>
          <a:xfrm>
            <a:off x="6111431" y="6787614"/>
            <a:ext cx="524933" cy="375186"/>
          </a:xfrm>
          <a:prstGeom prst="rightArrow">
            <a:avLst/>
          </a:prstGeom>
          <a:solidFill>
            <a:srgbClr val="284E36"/>
          </a:solidFill>
          <a:ln>
            <a:solidFill>
              <a:srgbClr val="284E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ight Arrow 11"/>
          <p:cNvSpPr/>
          <p:nvPr/>
        </p:nvSpPr>
        <p:spPr>
          <a:xfrm>
            <a:off x="10878145" y="6787614"/>
            <a:ext cx="524933" cy="375186"/>
          </a:xfrm>
          <a:prstGeom prst="rightArrow">
            <a:avLst/>
          </a:prstGeom>
          <a:solidFill>
            <a:srgbClr val="284E36"/>
          </a:solidFill>
          <a:ln>
            <a:solidFill>
              <a:srgbClr val="284E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p:cNvSpPr/>
          <p:nvPr/>
        </p:nvSpPr>
        <p:spPr>
          <a:xfrm>
            <a:off x="7959165" y="8144666"/>
            <a:ext cx="1949573" cy="461665"/>
          </a:xfrm>
          <a:prstGeom prst="rect">
            <a:avLst/>
          </a:prstGeom>
        </p:spPr>
        <p:txBody>
          <a:bodyPr wrap="none">
            <a:spAutoFit/>
          </a:bodyPr>
          <a:lstStyle/>
          <a:p>
            <a:r>
              <a:rPr lang="en-GB" sz="2400" dirty="0">
                <a:solidFill>
                  <a:srgbClr val="003D7D"/>
                </a:solidFill>
                <a:latin typeface="Arial" panose="020B0604020202020204" pitchFamily="34" charset="0"/>
                <a:cs typeface="Arial" panose="020B0604020202020204" pitchFamily="34" charset="0"/>
              </a:rPr>
              <a:t>(</a:t>
            </a:r>
            <a:r>
              <a:rPr lang="en-GB" sz="2400" dirty="0" smtClean="0">
                <a:solidFill>
                  <a:srgbClr val="003D7D"/>
                </a:solidFill>
                <a:latin typeface="Arial" panose="020B0604020202020204" pitchFamily="34" charset="0"/>
                <a:cs typeface="Arial" panose="020B0604020202020204" pitchFamily="34" charset="0"/>
              </a:rPr>
              <a:t>2009-2015) </a:t>
            </a:r>
            <a:endParaRPr lang="en-GB" sz="2400" dirty="0">
              <a:solidFill>
                <a:srgbClr val="003D7D"/>
              </a:solidFill>
              <a:latin typeface="Arial" panose="020B0604020202020204" pitchFamily="34" charset="0"/>
              <a:cs typeface="Arial" panose="020B0604020202020204" pitchFamily="34" charset="0"/>
            </a:endParaRPr>
          </a:p>
        </p:txBody>
      </p:sp>
      <p:sp>
        <p:nvSpPr>
          <p:cNvPr id="14" name="Rectangle 13"/>
          <p:cNvSpPr/>
          <p:nvPr/>
        </p:nvSpPr>
        <p:spPr>
          <a:xfrm>
            <a:off x="13536259" y="8144665"/>
            <a:ext cx="1160895" cy="461665"/>
          </a:xfrm>
          <a:prstGeom prst="rect">
            <a:avLst/>
          </a:prstGeom>
        </p:spPr>
        <p:txBody>
          <a:bodyPr wrap="none">
            <a:spAutoFit/>
          </a:bodyPr>
          <a:lstStyle/>
          <a:p>
            <a:r>
              <a:rPr lang="en-GB" sz="2400" dirty="0">
                <a:solidFill>
                  <a:srgbClr val="003D7D"/>
                </a:solidFill>
                <a:latin typeface="Arial" panose="020B0604020202020204" pitchFamily="34" charset="0"/>
                <a:cs typeface="Arial" panose="020B0604020202020204" pitchFamily="34" charset="0"/>
              </a:rPr>
              <a:t>(</a:t>
            </a:r>
            <a:r>
              <a:rPr lang="en-GB" sz="2400" dirty="0" smtClean="0">
                <a:solidFill>
                  <a:srgbClr val="003D7D"/>
                </a:solidFill>
                <a:latin typeface="Arial" panose="020B0604020202020204" pitchFamily="34" charset="0"/>
                <a:cs typeface="Arial" panose="020B0604020202020204" pitchFamily="34" charset="0"/>
              </a:rPr>
              <a:t>2015) </a:t>
            </a:r>
            <a:endParaRPr lang="en-GB" sz="2400" dirty="0">
              <a:solidFill>
                <a:srgbClr val="003D7D"/>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24749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b="1" dirty="0" smtClean="0"/>
              <a:t>Our Goals</a:t>
            </a:r>
            <a:endParaRPr lang="en-GB" b="1" dirty="0"/>
          </a:p>
        </p:txBody>
      </p:sp>
      <p:sp>
        <p:nvSpPr>
          <p:cNvPr id="5" name="Content Placeholder 4"/>
          <p:cNvSpPr txBox="1">
            <a:spLocks/>
          </p:cNvSpPr>
          <p:nvPr/>
        </p:nvSpPr>
        <p:spPr>
          <a:xfrm>
            <a:off x="1223141" y="2664063"/>
            <a:ext cx="15344835" cy="6349729"/>
          </a:xfrm>
          <a:prstGeom prst="rect">
            <a:avLst/>
          </a:prstGeom>
        </p:spPr>
        <p:txBody>
          <a:bodyPr>
            <a:normAutofit/>
          </a:bodyPr>
          <a:lstStyle>
            <a:lvl1pPr marL="333576" indent="-333576" algn="l" defTabSz="1334306" rtl="0" eaLnBrk="1" latinLnBrk="0" hangingPunct="1">
              <a:lnSpc>
                <a:spcPct val="90000"/>
              </a:lnSpc>
              <a:spcBef>
                <a:spcPts val="1459"/>
              </a:spcBef>
              <a:buFont typeface="Arial" panose="020B0604020202020204" pitchFamily="34" charset="0"/>
              <a:buChar char="•"/>
              <a:defRPr sz="4086" kern="1200">
                <a:solidFill>
                  <a:srgbClr val="003D7D"/>
                </a:solidFill>
                <a:latin typeface="Arial" panose="020B0604020202020204" pitchFamily="34" charset="0"/>
                <a:ea typeface="+mn-ea"/>
                <a:cs typeface="Arial" panose="020B0604020202020204" pitchFamily="34" charset="0"/>
              </a:defRPr>
            </a:lvl1pPr>
            <a:lvl2pPr marL="1000730" indent="-333576" algn="l" defTabSz="1334306" rtl="0" eaLnBrk="1" latinLnBrk="0" hangingPunct="1">
              <a:lnSpc>
                <a:spcPct val="90000"/>
              </a:lnSpc>
              <a:spcBef>
                <a:spcPts val="730"/>
              </a:spcBef>
              <a:buFont typeface="Arial" panose="020B0604020202020204" pitchFamily="34" charset="0"/>
              <a:buChar char="•"/>
              <a:defRPr sz="3502" kern="1200">
                <a:solidFill>
                  <a:srgbClr val="003D7D"/>
                </a:solidFill>
                <a:latin typeface="Arial" panose="020B0604020202020204" pitchFamily="34" charset="0"/>
                <a:ea typeface="+mn-ea"/>
                <a:cs typeface="Arial" panose="020B0604020202020204" pitchFamily="34" charset="0"/>
              </a:defRPr>
            </a:lvl2pPr>
            <a:lvl3pPr marL="1667882" indent="-333576" algn="l" defTabSz="1334306" rtl="0" eaLnBrk="1" latinLnBrk="0" hangingPunct="1">
              <a:lnSpc>
                <a:spcPct val="90000"/>
              </a:lnSpc>
              <a:spcBef>
                <a:spcPts val="730"/>
              </a:spcBef>
              <a:buFont typeface="Arial" panose="020B0604020202020204" pitchFamily="34" charset="0"/>
              <a:buChar char="•"/>
              <a:defRPr sz="2919" kern="1200">
                <a:solidFill>
                  <a:srgbClr val="003D7D"/>
                </a:solidFill>
                <a:latin typeface="Arial" panose="020B0604020202020204" pitchFamily="34" charset="0"/>
                <a:ea typeface="+mn-ea"/>
                <a:cs typeface="Arial" panose="020B0604020202020204" pitchFamily="34" charset="0"/>
              </a:defRPr>
            </a:lvl3pPr>
            <a:lvl4pPr marL="2335034" indent="-333576" algn="l" defTabSz="1334306" rtl="0" eaLnBrk="1" latinLnBrk="0" hangingPunct="1">
              <a:lnSpc>
                <a:spcPct val="90000"/>
              </a:lnSpc>
              <a:spcBef>
                <a:spcPts val="730"/>
              </a:spcBef>
              <a:buFont typeface="Arial" panose="020B0604020202020204" pitchFamily="34" charset="0"/>
              <a:buChar char="•"/>
              <a:defRPr sz="2627" kern="1200">
                <a:solidFill>
                  <a:srgbClr val="003D7D"/>
                </a:solidFill>
                <a:latin typeface="Arial" panose="020B0604020202020204" pitchFamily="34" charset="0"/>
                <a:ea typeface="+mn-ea"/>
                <a:cs typeface="Arial" panose="020B0604020202020204" pitchFamily="34" charset="0"/>
              </a:defRPr>
            </a:lvl4pPr>
            <a:lvl5pPr marL="3002188" indent="-333576" algn="l" defTabSz="1334306" rtl="0" eaLnBrk="1" latinLnBrk="0" hangingPunct="1">
              <a:lnSpc>
                <a:spcPct val="90000"/>
              </a:lnSpc>
              <a:spcBef>
                <a:spcPts val="730"/>
              </a:spcBef>
              <a:buFont typeface="Arial" panose="020B0604020202020204" pitchFamily="34" charset="0"/>
              <a:buChar char="•"/>
              <a:defRPr sz="2627" kern="1200">
                <a:solidFill>
                  <a:srgbClr val="003D7D"/>
                </a:solidFill>
                <a:latin typeface="Arial" panose="020B0604020202020204" pitchFamily="34" charset="0"/>
                <a:ea typeface="+mn-ea"/>
                <a:cs typeface="Arial" panose="020B0604020202020204" pitchFamily="34" charset="0"/>
              </a:defRPr>
            </a:lvl5pPr>
            <a:lvl6pPr marL="3669340" indent="-333576" algn="l" defTabSz="1334306" rtl="0" eaLnBrk="1" latinLnBrk="0" hangingPunct="1">
              <a:lnSpc>
                <a:spcPct val="90000"/>
              </a:lnSpc>
              <a:spcBef>
                <a:spcPts val="730"/>
              </a:spcBef>
              <a:buFont typeface="Arial" panose="020B0604020202020204" pitchFamily="34" charset="0"/>
              <a:buChar char="•"/>
              <a:defRPr sz="2627" kern="1200">
                <a:solidFill>
                  <a:schemeClr val="tx1"/>
                </a:solidFill>
                <a:latin typeface="+mn-lt"/>
                <a:ea typeface="+mn-ea"/>
                <a:cs typeface="+mn-cs"/>
              </a:defRPr>
            </a:lvl6pPr>
            <a:lvl7pPr marL="4336492" indent="-333576" algn="l" defTabSz="1334306" rtl="0" eaLnBrk="1" latinLnBrk="0" hangingPunct="1">
              <a:lnSpc>
                <a:spcPct val="90000"/>
              </a:lnSpc>
              <a:spcBef>
                <a:spcPts val="730"/>
              </a:spcBef>
              <a:buFont typeface="Arial" panose="020B0604020202020204" pitchFamily="34" charset="0"/>
              <a:buChar char="•"/>
              <a:defRPr sz="2627" kern="1200">
                <a:solidFill>
                  <a:schemeClr val="tx1"/>
                </a:solidFill>
                <a:latin typeface="+mn-lt"/>
                <a:ea typeface="+mn-ea"/>
                <a:cs typeface="+mn-cs"/>
              </a:defRPr>
            </a:lvl7pPr>
            <a:lvl8pPr marL="5003646" indent="-333576" algn="l" defTabSz="1334306" rtl="0" eaLnBrk="1" latinLnBrk="0" hangingPunct="1">
              <a:lnSpc>
                <a:spcPct val="90000"/>
              </a:lnSpc>
              <a:spcBef>
                <a:spcPts val="730"/>
              </a:spcBef>
              <a:buFont typeface="Arial" panose="020B0604020202020204" pitchFamily="34" charset="0"/>
              <a:buChar char="•"/>
              <a:defRPr sz="2627" kern="1200">
                <a:solidFill>
                  <a:schemeClr val="tx1"/>
                </a:solidFill>
                <a:latin typeface="+mn-lt"/>
                <a:ea typeface="+mn-ea"/>
                <a:cs typeface="+mn-cs"/>
              </a:defRPr>
            </a:lvl8pPr>
            <a:lvl9pPr marL="5670798" indent="-333576" algn="l" defTabSz="1334306" rtl="0" eaLnBrk="1" latinLnBrk="0" hangingPunct="1">
              <a:lnSpc>
                <a:spcPct val="90000"/>
              </a:lnSpc>
              <a:spcBef>
                <a:spcPts val="730"/>
              </a:spcBef>
              <a:buFont typeface="Arial" panose="020B0604020202020204" pitchFamily="34" charset="0"/>
              <a:buChar char="•"/>
              <a:defRPr sz="2627" kern="1200">
                <a:solidFill>
                  <a:schemeClr val="tx1"/>
                </a:solidFill>
                <a:latin typeface="+mn-lt"/>
                <a:ea typeface="+mn-ea"/>
                <a:cs typeface="+mn-cs"/>
              </a:defRPr>
            </a:lvl9pPr>
          </a:lstStyle>
          <a:p>
            <a:pPr marL="0" indent="0">
              <a:buNone/>
            </a:pPr>
            <a:r>
              <a:rPr lang="en-GB" sz="4000" b="1" dirty="0">
                <a:solidFill>
                  <a:srgbClr val="284E36"/>
                </a:solidFill>
              </a:rPr>
              <a:t>Our vision </a:t>
            </a:r>
            <a:r>
              <a:rPr lang="en-GB" sz="4000" dirty="0"/>
              <a:t>is of a world that understands the true value of biology and how it can contribute to improving life for </a:t>
            </a:r>
            <a:r>
              <a:rPr lang="en-GB" sz="4000" dirty="0" smtClean="0"/>
              <a:t>all</a:t>
            </a:r>
          </a:p>
          <a:p>
            <a:pPr marL="0" indent="0">
              <a:buNone/>
            </a:pPr>
            <a:endParaRPr lang="en-GB" sz="2000" b="1" dirty="0"/>
          </a:p>
          <a:p>
            <a:pPr marL="0" indent="0" defTabSz="1066800">
              <a:buNone/>
            </a:pPr>
            <a:r>
              <a:rPr lang="en-GB" sz="4000" b="1" dirty="0">
                <a:solidFill>
                  <a:srgbClr val="284E36"/>
                </a:solidFill>
              </a:rPr>
              <a:t>Our mission </a:t>
            </a:r>
            <a:r>
              <a:rPr lang="en-GB" sz="4000" dirty="0"/>
              <a:t>is </a:t>
            </a:r>
            <a:r>
              <a:rPr lang="en-GB" sz="4000" dirty="0" smtClean="0"/>
              <a:t>to be </a:t>
            </a:r>
            <a:r>
              <a:rPr lang="en-GB" sz="4000" dirty="0"/>
              <a:t>the </a:t>
            </a:r>
            <a:r>
              <a:rPr lang="en-GB" sz="4000" b="1" dirty="0">
                <a:solidFill>
                  <a:srgbClr val="284E36"/>
                </a:solidFill>
              </a:rPr>
              <a:t>unifying voice for biology</a:t>
            </a:r>
          </a:p>
          <a:p>
            <a:pPr marL="457200" indent="-457200" defTabSz="1066800"/>
            <a:r>
              <a:rPr lang="en-GB" sz="4000" dirty="0"/>
              <a:t>Facilitate the promotion of new discoveries in biological </a:t>
            </a:r>
            <a:r>
              <a:rPr lang="en-GB" sz="4000" dirty="0" smtClean="0"/>
              <a:t>science</a:t>
            </a:r>
          </a:p>
          <a:p>
            <a:pPr marL="457200" indent="-457200" defTabSz="1066800"/>
            <a:r>
              <a:rPr lang="en-GB" sz="4000" dirty="0" smtClean="0"/>
              <a:t>Engage the wider public with our work</a:t>
            </a:r>
            <a:endParaRPr lang="en-GB" sz="4000" b="1" dirty="0"/>
          </a:p>
        </p:txBody>
      </p:sp>
      <p:pic>
        <p:nvPicPr>
          <p:cNvPr id="6" name="Picture 5"/>
          <p:cNvPicPr>
            <a:picLocks noChangeAspect="1"/>
          </p:cNvPicPr>
          <p:nvPr/>
        </p:nvPicPr>
        <p:blipFill>
          <a:blip r:embed="rId3"/>
          <a:stretch>
            <a:fillRect/>
          </a:stretch>
        </p:blipFill>
        <p:spPr>
          <a:xfrm>
            <a:off x="3577286" y="7010406"/>
            <a:ext cx="10634953" cy="1580700"/>
          </a:xfrm>
          <a:prstGeom prst="rect">
            <a:avLst/>
          </a:prstGeom>
        </p:spPr>
      </p:pic>
    </p:spTree>
    <p:extLst>
      <p:ext uri="{BB962C8B-B14F-4D97-AF65-F5344CB8AC3E}">
        <p14:creationId xmlns:p14="http://schemas.microsoft.com/office/powerpoint/2010/main" val="688454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Membership</a:t>
            </a:r>
            <a:endParaRPr lang="en-GB" b="1" dirty="0"/>
          </a:p>
        </p:txBody>
      </p:sp>
      <p:sp>
        <p:nvSpPr>
          <p:cNvPr id="3" name="Content Placeholder 2"/>
          <p:cNvSpPr>
            <a:spLocks noGrp="1"/>
          </p:cNvSpPr>
          <p:nvPr>
            <p:ph idx="1"/>
          </p:nvPr>
        </p:nvSpPr>
        <p:spPr/>
        <p:txBody>
          <a:bodyPr>
            <a:normAutofit/>
          </a:bodyPr>
          <a:lstStyle/>
          <a:p>
            <a:pPr marL="0" indent="0">
              <a:buNone/>
            </a:pPr>
            <a:r>
              <a:rPr lang="en-GB" sz="4000" dirty="0"/>
              <a:t>Our </a:t>
            </a:r>
            <a:r>
              <a:rPr lang="en-GB" sz="4000" b="1" dirty="0">
                <a:solidFill>
                  <a:srgbClr val="284E36"/>
                </a:solidFill>
              </a:rPr>
              <a:t>Individual Members </a:t>
            </a:r>
            <a:r>
              <a:rPr lang="en-GB" sz="4000" dirty="0"/>
              <a:t>include</a:t>
            </a:r>
            <a:r>
              <a:rPr lang="en-GB" sz="4000" dirty="0" smtClean="0"/>
              <a:t>:</a:t>
            </a:r>
          </a:p>
          <a:p>
            <a:pPr marL="457200" indent="-457200"/>
            <a:r>
              <a:rPr lang="en-GB" sz="4000" dirty="0"/>
              <a:t>Practising scientists and technicians</a:t>
            </a:r>
          </a:p>
          <a:p>
            <a:pPr marL="457200" indent="-457200"/>
            <a:r>
              <a:rPr lang="en-GB" sz="4000" dirty="0"/>
              <a:t>Students at all </a:t>
            </a:r>
            <a:r>
              <a:rPr lang="en-GB" sz="4000" dirty="0" smtClean="0"/>
              <a:t>levels</a:t>
            </a:r>
            <a:endParaRPr lang="en-GB" sz="4000" dirty="0"/>
          </a:p>
          <a:p>
            <a:pPr marL="457200" indent="-457200"/>
            <a:r>
              <a:rPr lang="en-GB" sz="4000" dirty="0"/>
              <a:t>Life sciences professionals in academia, industry, education and </a:t>
            </a:r>
            <a:r>
              <a:rPr lang="en-GB" sz="4000" dirty="0" smtClean="0"/>
              <a:t>policy</a:t>
            </a:r>
            <a:endParaRPr lang="en-GB" sz="4000" dirty="0"/>
          </a:p>
          <a:p>
            <a:pPr marL="457200" indent="-457200"/>
            <a:r>
              <a:rPr lang="en-GB" sz="4000" dirty="0"/>
              <a:t>Non-professionals with an interest in </a:t>
            </a:r>
            <a:r>
              <a:rPr lang="en-GB" sz="4000" dirty="0" smtClean="0"/>
              <a:t>biology</a:t>
            </a:r>
          </a:p>
          <a:p>
            <a:pPr marL="0" indent="0">
              <a:buNone/>
            </a:pPr>
            <a:endParaRPr lang="en-GB" sz="2000" dirty="0"/>
          </a:p>
          <a:p>
            <a:pPr marL="0" indent="0">
              <a:buNone/>
            </a:pPr>
            <a:r>
              <a:rPr lang="en-GB" sz="4000" dirty="0"/>
              <a:t>Our </a:t>
            </a:r>
            <a:r>
              <a:rPr lang="en-GB" sz="4000" b="1" dirty="0">
                <a:solidFill>
                  <a:srgbClr val="284E36"/>
                </a:solidFill>
              </a:rPr>
              <a:t>Organisational Members </a:t>
            </a:r>
            <a:r>
              <a:rPr lang="en-GB" sz="4000" dirty="0" smtClean="0"/>
              <a:t>include </a:t>
            </a:r>
            <a:r>
              <a:rPr lang="en-GB" sz="4000" dirty="0"/>
              <a:t>other life </a:t>
            </a:r>
            <a:r>
              <a:rPr lang="en-GB" sz="4000" dirty="0" smtClean="0"/>
              <a:t>sciences organisations </a:t>
            </a:r>
            <a:r>
              <a:rPr lang="en-GB" sz="4000" dirty="0"/>
              <a:t>and </a:t>
            </a:r>
            <a:r>
              <a:rPr lang="en-GB" sz="4000" dirty="0" smtClean="0"/>
              <a:t>companies</a:t>
            </a:r>
            <a:endParaRPr lang="en-GB" sz="4000" dirty="0"/>
          </a:p>
        </p:txBody>
      </p:sp>
    </p:spTree>
    <p:extLst>
      <p:ext uri="{BB962C8B-B14F-4D97-AF65-F5344CB8AC3E}">
        <p14:creationId xmlns:p14="http://schemas.microsoft.com/office/powerpoint/2010/main" val="443686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b="1" smtClean="0"/>
              <a:t>Key </a:t>
            </a:r>
            <a:r>
              <a:rPr lang="en-GB" b="1" dirty="0" smtClean="0"/>
              <a:t>Activities</a:t>
            </a:r>
            <a:endParaRPr lang="en-GB" b="1" dirty="0"/>
          </a:p>
        </p:txBody>
      </p:sp>
      <p:grpSp>
        <p:nvGrpSpPr>
          <p:cNvPr id="2" name="Group 1"/>
          <p:cNvGrpSpPr/>
          <p:nvPr/>
        </p:nvGrpSpPr>
        <p:grpSpPr>
          <a:xfrm>
            <a:off x="1253409" y="2781179"/>
            <a:ext cx="15271477" cy="5601703"/>
            <a:chOff x="1253409" y="2781179"/>
            <a:chExt cx="15271477" cy="5601703"/>
          </a:xfrm>
        </p:grpSpPr>
        <p:sp>
          <p:nvSpPr>
            <p:cNvPr id="3" name="Freeform 2"/>
            <p:cNvSpPr/>
            <p:nvPr/>
          </p:nvSpPr>
          <p:spPr>
            <a:xfrm rot="21600000">
              <a:off x="1843062" y="2781179"/>
              <a:ext cx="14681824" cy="1179307"/>
            </a:xfrm>
            <a:custGeom>
              <a:avLst/>
              <a:gdLst>
                <a:gd name="connsiteX0" fmla="*/ 0 w 14681824"/>
                <a:gd name="connsiteY0" fmla="*/ 0 h 1179305"/>
                <a:gd name="connsiteX1" fmla="*/ 14092172 w 14681824"/>
                <a:gd name="connsiteY1" fmla="*/ 0 h 1179305"/>
                <a:gd name="connsiteX2" fmla="*/ 14681824 w 14681824"/>
                <a:gd name="connsiteY2" fmla="*/ 589653 h 1179305"/>
                <a:gd name="connsiteX3" fmla="*/ 14092172 w 14681824"/>
                <a:gd name="connsiteY3" fmla="*/ 1179305 h 1179305"/>
                <a:gd name="connsiteX4" fmla="*/ 0 w 14681824"/>
                <a:gd name="connsiteY4" fmla="*/ 1179305 h 1179305"/>
                <a:gd name="connsiteX5" fmla="*/ 0 w 14681824"/>
                <a:gd name="connsiteY5" fmla="*/ 0 h 1179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681824" h="1179305">
                  <a:moveTo>
                    <a:pt x="14681824" y="1179304"/>
                  </a:moveTo>
                  <a:lnTo>
                    <a:pt x="589652" y="1179304"/>
                  </a:lnTo>
                  <a:lnTo>
                    <a:pt x="0" y="589652"/>
                  </a:lnTo>
                  <a:lnTo>
                    <a:pt x="589652" y="1"/>
                  </a:lnTo>
                  <a:lnTo>
                    <a:pt x="14681824" y="1"/>
                  </a:lnTo>
                  <a:lnTo>
                    <a:pt x="14681824" y="1179304"/>
                  </a:lnTo>
                  <a:close/>
                </a:path>
              </a:pathLst>
            </a:cu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814867" tIns="152401" rIns="284480" bIns="152401" numCol="1" spcCol="1270" anchor="ctr" anchorCtr="0">
              <a:noAutofit/>
            </a:bodyPr>
            <a:lstStyle/>
            <a:p>
              <a:pPr lvl="0" algn="l" defTabSz="1778000">
                <a:lnSpc>
                  <a:spcPct val="90000"/>
                </a:lnSpc>
                <a:spcBef>
                  <a:spcPct val="0"/>
                </a:spcBef>
                <a:spcAft>
                  <a:spcPct val="35000"/>
                </a:spcAft>
              </a:pPr>
              <a:r>
                <a:rPr lang="en-GB" sz="4000" b="0" kern="1200" dirty="0" smtClean="0">
                  <a:solidFill>
                    <a:srgbClr val="003D7D"/>
                  </a:solidFill>
                  <a:latin typeface="Arial" panose="020B0604020202020204" pitchFamily="34" charset="0"/>
                  <a:cs typeface="Arial" panose="020B0604020202020204" pitchFamily="34" charset="0"/>
                </a:rPr>
                <a:t>Advise</a:t>
              </a:r>
              <a:r>
                <a:rPr lang="en-GB" sz="4000" kern="1200" dirty="0" smtClean="0">
                  <a:solidFill>
                    <a:srgbClr val="003D7D"/>
                  </a:solidFill>
                  <a:latin typeface="Arial" panose="020B0604020202020204" pitchFamily="34" charset="0"/>
                  <a:cs typeface="Arial" panose="020B0604020202020204" pitchFamily="34" charset="0"/>
                </a:rPr>
                <a:t> government and </a:t>
              </a:r>
              <a:r>
                <a:rPr lang="en-GB" sz="4000" b="1" kern="1200" dirty="0" smtClean="0">
                  <a:solidFill>
                    <a:srgbClr val="284E36"/>
                  </a:solidFill>
                  <a:latin typeface="Arial" panose="020B0604020202020204" pitchFamily="34" charset="0"/>
                  <a:cs typeface="Arial" panose="020B0604020202020204" pitchFamily="34" charset="0"/>
                </a:rPr>
                <a:t>influence policy </a:t>
              </a:r>
              <a:endParaRPr lang="en-GB" sz="4000" b="1" kern="1200" dirty="0">
                <a:solidFill>
                  <a:srgbClr val="284E36"/>
                </a:solidFill>
                <a:latin typeface="Arial" panose="020B0604020202020204" pitchFamily="34" charset="0"/>
                <a:cs typeface="Arial" panose="020B0604020202020204" pitchFamily="34" charset="0"/>
              </a:endParaRPr>
            </a:p>
          </p:txBody>
        </p:sp>
        <p:sp>
          <p:nvSpPr>
            <p:cNvPr id="6" name="Oval 5"/>
            <p:cNvSpPr/>
            <p:nvPr/>
          </p:nvSpPr>
          <p:spPr>
            <a:xfrm>
              <a:off x="1253409" y="2781180"/>
              <a:ext cx="1179305" cy="1179305"/>
            </a:xfrm>
            <a:prstGeom prst="ellipse">
              <a:avLst/>
            </a:prstGeom>
            <a:blipFill rotWithShape="1">
              <a:blip r:embed="rId3"/>
              <a:stretch>
                <a:fillRect/>
              </a:stretch>
            </a:blipFill>
            <a:ln>
              <a:noFill/>
            </a:ln>
          </p:spPr>
          <p:style>
            <a:lnRef idx="2">
              <a:scrgbClr r="0" g="0" b="0"/>
            </a:lnRef>
            <a:fillRef idx="1">
              <a:scrgbClr r="0" g="0" b="0"/>
            </a:fillRef>
            <a:effectRef idx="0">
              <a:schemeClr val="dk1">
                <a:tint val="40000"/>
                <a:hueOff val="0"/>
                <a:satOff val="0"/>
                <a:lumOff val="0"/>
                <a:alphaOff val="0"/>
              </a:schemeClr>
            </a:effectRef>
            <a:fontRef idx="minor">
              <a:schemeClr val="lt1">
                <a:hueOff val="0"/>
                <a:satOff val="0"/>
                <a:lumOff val="0"/>
                <a:alphaOff val="0"/>
              </a:schemeClr>
            </a:fontRef>
          </p:style>
        </p:sp>
        <p:sp>
          <p:nvSpPr>
            <p:cNvPr id="7" name="Freeform 6"/>
            <p:cNvSpPr/>
            <p:nvPr/>
          </p:nvSpPr>
          <p:spPr>
            <a:xfrm rot="21600000">
              <a:off x="1843062" y="4255311"/>
              <a:ext cx="14681824" cy="1179307"/>
            </a:xfrm>
            <a:custGeom>
              <a:avLst/>
              <a:gdLst>
                <a:gd name="connsiteX0" fmla="*/ 0 w 14681824"/>
                <a:gd name="connsiteY0" fmla="*/ 0 h 1179305"/>
                <a:gd name="connsiteX1" fmla="*/ 14092172 w 14681824"/>
                <a:gd name="connsiteY1" fmla="*/ 0 h 1179305"/>
                <a:gd name="connsiteX2" fmla="*/ 14681824 w 14681824"/>
                <a:gd name="connsiteY2" fmla="*/ 589653 h 1179305"/>
                <a:gd name="connsiteX3" fmla="*/ 14092172 w 14681824"/>
                <a:gd name="connsiteY3" fmla="*/ 1179305 h 1179305"/>
                <a:gd name="connsiteX4" fmla="*/ 0 w 14681824"/>
                <a:gd name="connsiteY4" fmla="*/ 1179305 h 1179305"/>
                <a:gd name="connsiteX5" fmla="*/ 0 w 14681824"/>
                <a:gd name="connsiteY5" fmla="*/ 0 h 1179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681824" h="1179305">
                  <a:moveTo>
                    <a:pt x="14681824" y="1179304"/>
                  </a:moveTo>
                  <a:lnTo>
                    <a:pt x="589652" y="1179304"/>
                  </a:lnTo>
                  <a:lnTo>
                    <a:pt x="0" y="589652"/>
                  </a:lnTo>
                  <a:lnTo>
                    <a:pt x="589652" y="1"/>
                  </a:lnTo>
                  <a:lnTo>
                    <a:pt x="14681824" y="1"/>
                  </a:lnTo>
                  <a:lnTo>
                    <a:pt x="14681824" y="1179304"/>
                  </a:lnTo>
                  <a:close/>
                </a:path>
              </a:pathLst>
            </a:cu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814867" tIns="152401" rIns="284480" bIns="152401" numCol="1" spcCol="1270" anchor="ctr" anchorCtr="0">
              <a:noAutofit/>
            </a:bodyPr>
            <a:lstStyle/>
            <a:p>
              <a:pPr lvl="0" algn="l" defTabSz="1778000">
                <a:lnSpc>
                  <a:spcPct val="90000"/>
                </a:lnSpc>
                <a:spcBef>
                  <a:spcPct val="0"/>
                </a:spcBef>
                <a:spcAft>
                  <a:spcPct val="35000"/>
                </a:spcAft>
              </a:pPr>
              <a:r>
                <a:rPr lang="en-GB" sz="4000" b="0" kern="1200" dirty="0" smtClean="0">
                  <a:solidFill>
                    <a:srgbClr val="003D7D"/>
                  </a:solidFill>
                  <a:latin typeface="Arial" panose="020B0604020202020204" pitchFamily="34" charset="0"/>
                  <a:cs typeface="Arial" panose="020B0604020202020204" pitchFamily="34" charset="0"/>
                </a:rPr>
                <a:t>Advance</a:t>
              </a:r>
              <a:r>
                <a:rPr lang="en-GB" sz="4000" kern="1200" dirty="0" smtClean="0">
                  <a:solidFill>
                    <a:srgbClr val="003D7D"/>
                  </a:solidFill>
                  <a:latin typeface="Arial" panose="020B0604020202020204" pitchFamily="34" charset="0"/>
                  <a:cs typeface="Arial" panose="020B0604020202020204" pitchFamily="34" charset="0"/>
                </a:rPr>
                <a:t> </a:t>
              </a:r>
              <a:r>
                <a:rPr lang="en-GB" sz="4000" b="1" kern="1200" dirty="0" smtClean="0">
                  <a:solidFill>
                    <a:srgbClr val="284E36"/>
                  </a:solidFill>
                  <a:latin typeface="Arial" panose="020B0604020202020204" pitchFamily="34" charset="0"/>
                  <a:cs typeface="Arial" panose="020B0604020202020204" pitchFamily="34" charset="0"/>
                </a:rPr>
                <a:t>education </a:t>
              </a:r>
              <a:r>
                <a:rPr lang="en-GB" sz="4000" b="0" kern="1200" dirty="0" smtClean="0">
                  <a:solidFill>
                    <a:srgbClr val="003D7D"/>
                  </a:solidFill>
                  <a:latin typeface="Arial" panose="020B0604020202020204" pitchFamily="34" charset="0"/>
                  <a:cs typeface="Arial" panose="020B0604020202020204" pitchFamily="34" charset="0"/>
                </a:rPr>
                <a:t>and</a:t>
              </a:r>
              <a:r>
                <a:rPr lang="en-GB" sz="4000" b="1" kern="1200" dirty="0" smtClean="0">
                  <a:solidFill>
                    <a:srgbClr val="284E36"/>
                  </a:solidFill>
                  <a:latin typeface="Arial" panose="020B0604020202020204" pitchFamily="34" charset="0"/>
                  <a:cs typeface="Arial" panose="020B0604020202020204" pitchFamily="34" charset="0"/>
                </a:rPr>
                <a:t> professional development</a:t>
              </a:r>
              <a:endParaRPr lang="en-GB" sz="4000" b="1" kern="1200" dirty="0">
                <a:solidFill>
                  <a:srgbClr val="284E36"/>
                </a:solidFill>
                <a:latin typeface="Arial" panose="020B0604020202020204" pitchFamily="34" charset="0"/>
                <a:cs typeface="Arial" panose="020B0604020202020204" pitchFamily="34" charset="0"/>
              </a:endParaRPr>
            </a:p>
          </p:txBody>
        </p:sp>
        <p:sp>
          <p:nvSpPr>
            <p:cNvPr id="9" name="Oval 8"/>
            <p:cNvSpPr/>
            <p:nvPr/>
          </p:nvSpPr>
          <p:spPr>
            <a:xfrm>
              <a:off x="1253409" y="4255312"/>
              <a:ext cx="1179305" cy="1179305"/>
            </a:xfrm>
            <a:prstGeom prst="ellipse">
              <a:avLst/>
            </a:prstGeom>
            <a:blipFill dpi="0" rotWithShape="1">
              <a:blip r:embed="rId4" cstate="screen">
                <a:extLst>
                  <a:ext uri="{28A0092B-C50C-407E-A947-70E740481C1C}">
                    <a14:useLocalDpi xmlns:a14="http://schemas.microsoft.com/office/drawing/2010/main"/>
                  </a:ext>
                </a:extLst>
              </a:blip>
              <a:srcRect/>
              <a:stretch>
                <a:fillRect/>
              </a:stretch>
            </a:blipFill>
          </p:spPr>
          <p:style>
            <a:lnRef idx="2">
              <a:schemeClr val="dk1">
                <a:shade val="80000"/>
                <a:hueOff val="0"/>
                <a:satOff val="0"/>
                <a:lumOff val="0"/>
                <a:alphaOff val="0"/>
              </a:schemeClr>
            </a:lnRef>
            <a:fillRef idx="1">
              <a:scrgbClr r="0" g="0" b="0"/>
            </a:fillRef>
            <a:effectRef idx="0">
              <a:schemeClr val="dk1">
                <a:tint val="40000"/>
                <a:hueOff val="0"/>
                <a:satOff val="0"/>
                <a:lumOff val="0"/>
                <a:alphaOff val="0"/>
              </a:schemeClr>
            </a:effectRef>
            <a:fontRef idx="minor">
              <a:schemeClr val="lt1">
                <a:hueOff val="0"/>
                <a:satOff val="0"/>
                <a:lumOff val="0"/>
                <a:alphaOff val="0"/>
              </a:schemeClr>
            </a:fontRef>
          </p:style>
        </p:sp>
        <p:sp>
          <p:nvSpPr>
            <p:cNvPr id="10" name="Freeform 9"/>
            <p:cNvSpPr/>
            <p:nvPr/>
          </p:nvSpPr>
          <p:spPr>
            <a:xfrm rot="21600000">
              <a:off x="1843062" y="5729443"/>
              <a:ext cx="14681824" cy="1179307"/>
            </a:xfrm>
            <a:custGeom>
              <a:avLst/>
              <a:gdLst>
                <a:gd name="connsiteX0" fmla="*/ 0 w 14681824"/>
                <a:gd name="connsiteY0" fmla="*/ 0 h 1179305"/>
                <a:gd name="connsiteX1" fmla="*/ 14092172 w 14681824"/>
                <a:gd name="connsiteY1" fmla="*/ 0 h 1179305"/>
                <a:gd name="connsiteX2" fmla="*/ 14681824 w 14681824"/>
                <a:gd name="connsiteY2" fmla="*/ 589653 h 1179305"/>
                <a:gd name="connsiteX3" fmla="*/ 14092172 w 14681824"/>
                <a:gd name="connsiteY3" fmla="*/ 1179305 h 1179305"/>
                <a:gd name="connsiteX4" fmla="*/ 0 w 14681824"/>
                <a:gd name="connsiteY4" fmla="*/ 1179305 h 1179305"/>
                <a:gd name="connsiteX5" fmla="*/ 0 w 14681824"/>
                <a:gd name="connsiteY5" fmla="*/ 0 h 1179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681824" h="1179305">
                  <a:moveTo>
                    <a:pt x="14681824" y="1179304"/>
                  </a:moveTo>
                  <a:lnTo>
                    <a:pt x="589652" y="1179304"/>
                  </a:lnTo>
                  <a:lnTo>
                    <a:pt x="0" y="589652"/>
                  </a:lnTo>
                  <a:lnTo>
                    <a:pt x="589652" y="1"/>
                  </a:lnTo>
                  <a:lnTo>
                    <a:pt x="14681824" y="1"/>
                  </a:lnTo>
                  <a:lnTo>
                    <a:pt x="14681824" y="1179304"/>
                  </a:lnTo>
                  <a:close/>
                </a:path>
              </a:pathLst>
            </a:cu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814867" tIns="152401" rIns="284480" bIns="152401" numCol="1" spcCol="1270" anchor="ctr" anchorCtr="0">
              <a:noAutofit/>
            </a:bodyPr>
            <a:lstStyle/>
            <a:p>
              <a:pPr lvl="0" algn="l" defTabSz="1778000">
                <a:lnSpc>
                  <a:spcPct val="90000"/>
                </a:lnSpc>
                <a:spcBef>
                  <a:spcPct val="0"/>
                </a:spcBef>
                <a:spcAft>
                  <a:spcPct val="35000"/>
                </a:spcAft>
              </a:pPr>
              <a:r>
                <a:rPr lang="en-GB" sz="4000" b="1" kern="1200" dirty="0" smtClean="0">
                  <a:solidFill>
                    <a:srgbClr val="284E36"/>
                  </a:solidFill>
                  <a:latin typeface="Arial" panose="020B0604020202020204" pitchFamily="34" charset="0"/>
                  <a:cs typeface="Arial" panose="020B0604020202020204" pitchFamily="34" charset="0"/>
                </a:rPr>
                <a:t>Support</a:t>
              </a:r>
              <a:r>
                <a:rPr lang="en-GB" sz="4000" b="1" kern="1200" dirty="0" smtClean="0">
                  <a:solidFill>
                    <a:srgbClr val="003D7D"/>
                  </a:solidFill>
                  <a:latin typeface="Arial" panose="020B0604020202020204" pitchFamily="34" charset="0"/>
                  <a:cs typeface="Arial" panose="020B0604020202020204" pitchFamily="34" charset="0"/>
                </a:rPr>
                <a:t> </a:t>
              </a:r>
              <a:r>
                <a:rPr lang="en-GB" sz="4000" b="0" kern="1200" dirty="0" smtClean="0">
                  <a:solidFill>
                    <a:srgbClr val="003D7D"/>
                  </a:solidFill>
                  <a:latin typeface="Arial" panose="020B0604020202020204" pitchFamily="34" charset="0"/>
                  <a:cs typeface="Arial" panose="020B0604020202020204" pitchFamily="34" charset="0"/>
                </a:rPr>
                <a:t>and</a:t>
              </a:r>
              <a:r>
                <a:rPr lang="en-GB" sz="4000" b="1" kern="1200" dirty="0" smtClean="0">
                  <a:solidFill>
                    <a:srgbClr val="003D7D"/>
                  </a:solidFill>
                  <a:latin typeface="Arial" panose="020B0604020202020204" pitchFamily="34" charset="0"/>
                  <a:cs typeface="Arial" panose="020B0604020202020204" pitchFamily="34" charset="0"/>
                </a:rPr>
                <a:t> </a:t>
              </a:r>
              <a:r>
                <a:rPr lang="en-GB" sz="4000" b="1" kern="1200" dirty="0" smtClean="0">
                  <a:solidFill>
                    <a:srgbClr val="284E36"/>
                  </a:solidFill>
                  <a:latin typeface="Arial" panose="020B0604020202020204" pitchFamily="34" charset="0"/>
                  <a:cs typeface="Arial" panose="020B0604020202020204" pitchFamily="34" charset="0"/>
                </a:rPr>
                <a:t>represent</a:t>
              </a:r>
              <a:r>
                <a:rPr lang="en-GB" sz="4000" b="1" kern="1200" dirty="0" smtClean="0">
                  <a:solidFill>
                    <a:srgbClr val="003D7D"/>
                  </a:solidFill>
                  <a:latin typeface="Arial" panose="020B0604020202020204" pitchFamily="34" charset="0"/>
                  <a:cs typeface="Arial" panose="020B0604020202020204" pitchFamily="34" charset="0"/>
                </a:rPr>
                <a:t> </a:t>
              </a:r>
              <a:r>
                <a:rPr lang="en-GB" sz="4000" kern="1200" dirty="0" smtClean="0">
                  <a:solidFill>
                    <a:srgbClr val="003D7D"/>
                  </a:solidFill>
                  <a:latin typeface="Arial" panose="020B0604020202020204" pitchFamily="34" charset="0"/>
                  <a:cs typeface="Arial" panose="020B0604020202020204" pitchFamily="34" charset="0"/>
                </a:rPr>
                <a:t>people working in the biosciences</a:t>
              </a:r>
              <a:endParaRPr lang="en-GB" sz="4000" kern="1200" dirty="0">
                <a:solidFill>
                  <a:srgbClr val="003D7D"/>
                </a:solidFill>
                <a:latin typeface="Arial" panose="020B0604020202020204" pitchFamily="34" charset="0"/>
                <a:cs typeface="Arial" panose="020B0604020202020204" pitchFamily="34" charset="0"/>
              </a:endParaRPr>
            </a:p>
          </p:txBody>
        </p:sp>
        <p:sp>
          <p:nvSpPr>
            <p:cNvPr id="11" name="Oval 10"/>
            <p:cNvSpPr/>
            <p:nvPr/>
          </p:nvSpPr>
          <p:spPr>
            <a:xfrm>
              <a:off x="1253409" y="5729444"/>
              <a:ext cx="1179305" cy="1179305"/>
            </a:xfrm>
            <a:prstGeom prst="ellipse">
              <a:avLst/>
            </a:prstGeom>
            <a:blipFill dpi="0" rotWithShape="1">
              <a:blip r:embed="rId5" cstate="screen">
                <a:extLst>
                  <a:ext uri="{28A0092B-C50C-407E-A947-70E740481C1C}">
                    <a14:useLocalDpi xmlns:a14="http://schemas.microsoft.com/office/drawing/2010/main"/>
                  </a:ext>
                </a:extLst>
              </a:blip>
              <a:srcRect/>
              <a:stretch>
                <a:fillRect/>
              </a:stretch>
            </a:blipFill>
          </p:spPr>
          <p:style>
            <a:lnRef idx="2">
              <a:schemeClr val="dk1">
                <a:shade val="80000"/>
                <a:hueOff val="0"/>
                <a:satOff val="0"/>
                <a:lumOff val="0"/>
                <a:alphaOff val="0"/>
              </a:schemeClr>
            </a:lnRef>
            <a:fillRef idx="1">
              <a:scrgbClr r="0" g="0" b="0"/>
            </a:fillRef>
            <a:effectRef idx="0">
              <a:schemeClr val="dk1">
                <a:tint val="40000"/>
                <a:hueOff val="0"/>
                <a:satOff val="0"/>
                <a:lumOff val="0"/>
                <a:alphaOff val="0"/>
              </a:schemeClr>
            </a:effectRef>
            <a:fontRef idx="minor">
              <a:schemeClr val="lt1">
                <a:hueOff val="0"/>
                <a:satOff val="0"/>
                <a:lumOff val="0"/>
                <a:alphaOff val="0"/>
              </a:schemeClr>
            </a:fontRef>
          </p:style>
        </p:sp>
        <p:sp>
          <p:nvSpPr>
            <p:cNvPr id="12" name="Freeform 11"/>
            <p:cNvSpPr/>
            <p:nvPr/>
          </p:nvSpPr>
          <p:spPr>
            <a:xfrm rot="21600000">
              <a:off x="1843062" y="7203576"/>
              <a:ext cx="14681824" cy="1179306"/>
            </a:xfrm>
            <a:custGeom>
              <a:avLst/>
              <a:gdLst>
                <a:gd name="connsiteX0" fmla="*/ 0 w 14681824"/>
                <a:gd name="connsiteY0" fmla="*/ 0 h 1179305"/>
                <a:gd name="connsiteX1" fmla="*/ 14092172 w 14681824"/>
                <a:gd name="connsiteY1" fmla="*/ 0 h 1179305"/>
                <a:gd name="connsiteX2" fmla="*/ 14681824 w 14681824"/>
                <a:gd name="connsiteY2" fmla="*/ 589653 h 1179305"/>
                <a:gd name="connsiteX3" fmla="*/ 14092172 w 14681824"/>
                <a:gd name="connsiteY3" fmla="*/ 1179305 h 1179305"/>
                <a:gd name="connsiteX4" fmla="*/ 0 w 14681824"/>
                <a:gd name="connsiteY4" fmla="*/ 1179305 h 1179305"/>
                <a:gd name="connsiteX5" fmla="*/ 0 w 14681824"/>
                <a:gd name="connsiteY5" fmla="*/ 0 h 1179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681824" h="1179305">
                  <a:moveTo>
                    <a:pt x="14681824" y="1179304"/>
                  </a:moveTo>
                  <a:lnTo>
                    <a:pt x="589652" y="1179304"/>
                  </a:lnTo>
                  <a:lnTo>
                    <a:pt x="0" y="589652"/>
                  </a:lnTo>
                  <a:lnTo>
                    <a:pt x="589652" y="1"/>
                  </a:lnTo>
                  <a:lnTo>
                    <a:pt x="14681824" y="1"/>
                  </a:lnTo>
                  <a:lnTo>
                    <a:pt x="14681824" y="1179304"/>
                  </a:lnTo>
                  <a:close/>
                </a:path>
              </a:pathLst>
            </a:cu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814867" tIns="152401" rIns="284480" bIns="152400" numCol="1" spcCol="1270" anchor="ctr" anchorCtr="0">
              <a:noAutofit/>
            </a:bodyPr>
            <a:lstStyle/>
            <a:p>
              <a:pPr lvl="0" algn="l" defTabSz="1778000" rtl="0">
                <a:lnSpc>
                  <a:spcPct val="90000"/>
                </a:lnSpc>
                <a:spcBef>
                  <a:spcPct val="0"/>
                </a:spcBef>
                <a:spcAft>
                  <a:spcPct val="35000"/>
                </a:spcAft>
              </a:pPr>
              <a:r>
                <a:rPr lang="en-GB" sz="4000" b="0" kern="1200" dirty="0" smtClean="0">
                  <a:solidFill>
                    <a:srgbClr val="003D7D"/>
                  </a:solidFill>
                  <a:latin typeface="Arial" panose="020B0604020202020204" pitchFamily="34" charset="0"/>
                  <a:cs typeface="Arial" panose="020B0604020202020204" pitchFamily="34" charset="0"/>
                </a:rPr>
                <a:t>Engage</a:t>
              </a:r>
              <a:r>
                <a:rPr lang="en-GB" sz="4000" kern="1200" dirty="0" smtClean="0">
                  <a:solidFill>
                    <a:srgbClr val="003D7D"/>
                  </a:solidFill>
                  <a:latin typeface="Arial" panose="020B0604020202020204" pitchFamily="34" charset="0"/>
                  <a:cs typeface="Arial" panose="020B0604020202020204" pitchFamily="34" charset="0"/>
                </a:rPr>
                <a:t> and </a:t>
              </a:r>
              <a:r>
                <a:rPr lang="en-GB" sz="4000" b="1" kern="1200" dirty="0" smtClean="0">
                  <a:solidFill>
                    <a:srgbClr val="284E36"/>
                  </a:solidFill>
                  <a:latin typeface="Arial" panose="020B0604020202020204" pitchFamily="34" charset="0"/>
                  <a:cs typeface="Arial" panose="020B0604020202020204" pitchFamily="34" charset="0"/>
                </a:rPr>
                <a:t>encourage public interest </a:t>
              </a:r>
              <a:r>
                <a:rPr lang="en-GB" sz="4000" b="0" kern="1200" dirty="0" smtClean="0">
                  <a:solidFill>
                    <a:srgbClr val="003D7D"/>
                  </a:solidFill>
                  <a:latin typeface="Arial" panose="020B0604020202020204" pitchFamily="34" charset="0"/>
                  <a:cs typeface="Arial" panose="020B0604020202020204" pitchFamily="34" charset="0"/>
                </a:rPr>
                <a:t>in the biosciences</a:t>
              </a:r>
              <a:endParaRPr lang="en-GB" sz="4000" b="0" kern="1200" dirty="0">
                <a:solidFill>
                  <a:srgbClr val="003D7D"/>
                </a:solidFill>
                <a:latin typeface="Arial" panose="020B0604020202020204" pitchFamily="34" charset="0"/>
                <a:cs typeface="Arial" panose="020B0604020202020204" pitchFamily="34" charset="0"/>
              </a:endParaRPr>
            </a:p>
          </p:txBody>
        </p:sp>
        <p:sp>
          <p:nvSpPr>
            <p:cNvPr id="13" name="Oval 12"/>
            <p:cNvSpPr/>
            <p:nvPr/>
          </p:nvSpPr>
          <p:spPr>
            <a:xfrm>
              <a:off x="1253409" y="7203577"/>
              <a:ext cx="1179305" cy="1179305"/>
            </a:xfrm>
            <a:prstGeom prst="ellipse">
              <a:avLst/>
            </a:prstGeom>
            <a:blipFill dpi="0" rotWithShape="1">
              <a:blip r:embed="rId6" cstate="screen">
                <a:extLst>
                  <a:ext uri="{28A0092B-C50C-407E-A947-70E740481C1C}">
                    <a14:useLocalDpi xmlns:a14="http://schemas.microsoft.com/office/drawing/2010/main"/>
                  </a:ext>
                </a:extLst>
              </a:blip>
              <a:srcRect/>
              <a:stretch>
                <a:fillRect/>
              </a:stretch>
            </a:blipFill>
          </p:spPr>
          <p:style>
            <a:lnRef idx="2">
              <a:schemeClr val="dk1">
                <a:shade val="80000"/>
                <a:hueOff val="0"/>
                <a:satOff val="0"/>
                <a:lumOff val="0"/>
                <a:alphaOff val="0"/>
              </a:schemeClr>
            </a:lnRef>
            <a:fillRef idx="1">
              <a:scrgbClr r="0" g="0" b="0"/>
            </a:fillRef>
            <a:effectRef idx="0">
              <a:schemeClr val="dk1">
                <a:tint val="40000"/>
                <a:hueOff val="0"/>
                <a:satOff val="0"/>
                <a:lumOff val="0"/>
                <a:alphaOff val="0"/>
              </a:schemeClr>
            </a:effectRef>
            <a:fontRef idx="minor">
              <a:schemeClr val="lt1">
                <a:hueOff val="0"/>
                <a:satOff val="0"/>
                <a:lumOff val="0"/>
                <a:alphaOff val="0"/>
              </a:schemeClr>
            </a:fontRef>
          </p:style>
        </p:sp>
      </p:grpSp>
      <p:pic>
        <p:nvPicPr>
          <p:cNvPr id="8" name="Picture 7"/>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227138" y="2760077"/>
            <a:ext cx="1211262" cy="1263020"/>
          </a:xfrm>
          <a:prstGeom prst="ellipse">
            <a:avLst/>
          </a:prstGeom>
          <a:ln w="3175" cap="rnd">
            <a:solidFill>
              <a:srgbClr val="333333"/>
            </a:solidFill>
          </a:ln>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42368624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Membership Benefits</a:t>
            </a:r>
            <a:endParaRPr lang="en-GB" b="1" dirty="0"/>
          </a:p>
        </p:txBody>
      </p:sp>
      <p:sp>
        <p:nvSpPr>
          <p:cNvPr id="7" name="Freeform 6"/>
          <p:cNvSpPr/>
          <p:nvPr/>
        </p:nvSpPr>
        <p:spPr>
          <a:xfrm>
            <a:off x="6636953" y="2467150"/>
            <a:ext cx="4627566" cy="2701497"/>
          </a:xfrm>
          <a:custGeom>
            <a:avLst/>
            <a:gdLst>
              <a:gd name="connsiteX0" fmla="*/ 0 w 1983783"/>
              <a:gd name="connsiteY0" fmla="*/ 991892 h 1983783"/>
              <a:gd name="connsiteX1" fmla="*/ 991892 w 1983783"/>
              <a:gd name="connsiteY1" fmla="*/ 0 h 1983783"/>
              <a:gd name="connsiteX2" fmla="*/ 1983784 w 1983783"/>
              <a:gd name="connsiteY2" fmla="*/ 991892 h 1983783"/>
              <a:gd name="connsiteX3" fmla="*/ 991892 w 1983783"/>
              <a:gd name="connsiteY3" fmla="*/ 1983784 h 1983783"/>
              <a:gd name="connsiteX4" fmla="*/ 0 w 1983783"/>
              <a:gd name="connsiteY4" fmla="*/ 991892 h 19837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3783" h="1983783">
                <a:moveTo>
                  <a:pt x="0" y="991892"/>
                </a:moveTo>
                <a:cubicBezTo>
                  <a:pt x="0" y="444085"/>
                  <a:pt x="444085" y="0"/>
                  <a:pt x="991892" y="0"/>
                </a:cubicBezTo>
                <a:cubicBezTo>
                  <a:pt x="1539699" y="0"/>
                  <a:pt x="1983784" y="444085"/>
                  <a:pt x="1983784" y="991892"/>
                </a:cubicBezTo>
                <a:cubicBezTo>
                  <a:pt x="1983784" y="1539699"/>
                  <a:pt x="1539699" y="1983784"/>
                  <a:pt x="991892" y="1983784"/>
                </a:cubicBezTo>
                <a:cubicBezTo>
                  <a:pt x="444085" y="1983784"/>
                  <a:pt x="0" y="1539699"/>
                  <a:pt x="0" y="991892"/>
                </a:cubicBezTo>
                <a:close/>
              </a:path>
            </a:pathLst>
          </a:custGeom>
          <a:solidFill>
            <a:srgbClr val="8CD3CD"/>
          </a:solidFill>
          <a:ln>
            <a:solidFill>
              <a:srgbClr val="8CD3C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4648" tIns="314648" rIns="314648" bIns="314648" numCol="1" spcCol="1270" anchor="ctr" anchorCtr="0">
            <a:noAutofit/>
          </a:bodyPr>
          <a:lstStyle/>
          <a:p>
            <a:pPr lvl="0" algn="ctr" defTabSz="844550">
              <a:lnSpc>
                <a:spcPct val="90000"/>
              </a:lnSpc>
              <a:spcBef>
                <a:spcPct val="0"/>
              </a:spcBef>
              <a:spcAft>
                <a:spcPct val="35000"/>
              </a:spcAft>
            </a:pPr>
            <a:r>
              <a:rPr lang="en-GB" sz="4000" b="1" kern="1200" dirty="0" smtClean="0">
                <a:solidFill>
                  <a:srgbClr val="284E36"/>
                </a:solidFill>
                <a:latin typeface="Arial" panose="020B0604020202020204" pitchFamily="34" charset="0"/>
                <a:cs typeface="Arial" panose="020B0604020202020204" pitchFamily="34" charset="0"/>
              </a:rPr>
              <a:t>Professional recognition</a:t>
            </a:r>
            <a:endParaRPr lang="en-GB" sz="4000" b="1" kern="1200" dirty="0">
              <a:solidFill>
                <a:srgbClr val="284E36"/>
              </a:solidFill>
              <a:latin typeface="Arial" panose="020B0604020202020204" pitchFamily="34" charset="0"/>
              <a:cs typeface="Arial" panose="020B0604020202020204" pitchFamily="34" charset="0"/>
            </a:endParaRPr>
          </a:p>
        </p:txBody>
      </p:sp>
      <p:sp>
        <p:nvSpPr>
          <p:cNvPr id="9" name="Freeform 8"/>
          <p:cNvSpPr/>
          <p:nvPr/>
        </p:nvSpPr>
        <p:spPr>
          <a:xfrm>
            <a:off x="6636953" y="5752236"/>
            <a:ext cx="4627566" cy="2701497"/>
          </a:xfrm>
          <a:custGeom>
            <a:avLst/>
            <a:gdLst>
              <a:gd name="connsiteX0" fmla="*/ 0 w 1983783"/>
              <a:gd name="connsiteY0" fmla="*/ 991892 h 1983783"/>
              <a:gd name="connsiteX1" fmla="*/ 991892 w 1983783"/>
              <a:gd name="connsiteY1" fmla="*/ 0 h 1983783"/>
              <a:gd name="connsiteX2" fmla="*/ 1983784 w 1983783"/>
              <a:gd name="connsiteY2" fmla="*/ 991892 h 1983783"/>
              <a:gd name="connsiteX3" fmla="*/ 991892 w 1983783"/>
              <a:gd name="connsiteY3" fmla="*/ 1983784 h 1983783"/>
              <a:gd name="connsiteX4" fmla="*/ 0 w 1983783"/>
              <a:gd name="connsiteY4" fmla="*/ 991892 h 19837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3783" h="1983783">
                <a:moveTo>
                  <a:pt x="0" y="991892"/>
                </a:moveTo>
                <a:cubicBezTo>
                  <a:pt x="0" y="444085"/>
                  <a:pt x="444085" y="0"/>
                  <a:pt x="991892" y="0"/>
                </a:cubicBezTo>
                <a:cubicBezTo>
                  <a:pt x="1539699" y="0"/>
                  <a:pt x="1983784" y="444085"/>
                  <a:pt x="1983784" y="991892"/>
                </a:cubicBezTo>
                <a:cubicBezTo>
                  <a:pt x="1983784" y="1539699"/>
                  <a:pt x="1539699" y="1983784"/>
                  <a:pt x="991892" y="1983784"/>
                </a:cubicBezTo>
                <a:cubicBezTo>
                  <a:pt x="444085" y="1983784"/>
                  <a:pt x="0" y="1539699"/>
                  <a:pt x="0" y="991892"/>
                </a:cubicBezTo>
                <a:close/>
              </a:path>
            </a:pathLst>
          </a:custGeom>
          <a:solidFill>
            <a:srgbClr val="8CD3CD"/>
          </a:solidFill>
          <a:ln>
            <a:solidFill>
              <a:srgbClr val="8CD3C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4648" tIns="314648" rIns="314648" bIns="314648" numCol="1" spcCol="1270" anchor="ctr" anchorCtr="0">
            <a:noAutofit/>
          </a:bodyPr>
          <a:lstStyle/>
          <a:p>
            <a:pPr lvl="0" algn="ctr" defTabSz="844550">
              <a:lnSpc>
                <a:spcPct val="90000"/>
              </a:lnSpc>
              <a:spcBef>
                <a:spcPct val="0"/>
              </a:spcBef>
              <a:spcAft>
                <a:spcPct val="35000"/>
              </a:spcAft>
            </a:pPr>
            <a:r>
              <a:rPr lang="en-GB" sz="4000" b="1" dirty="0">
                <a:solidFill>
                  <a:srgbClr val="284E36"/>
                </a:solidFill>
                <a:latin typeface="Arial" panose="020B0604020202020204" pitchFamily="34" charset="0"/>
                <a:cs typeface="Arial" panose="020B0604020202020204" pitchFamily="34" charset="0"/>
              </a:rPr>
              <a:t>Support the future of biology</a:t>
            </a:r>
          </a:p>
        </p:txBody>
      </p:sp>
      <p:sp>
        <p:nvSpPr>
          <p:cNvPr id="11" name="Freeform 10"/>
          <p:cNvSpPr/>
          <p:nvPr/>
        </p:nvSpPr>
        <p:spPr>
          <a:xfrm>
            <a:off x="11938819" y="2467150"/>
            <a:ext cx="4627566" cy="2701497"/>
          </a:xfrm>
          <a:custGeom>
            <a:avLst/>
            <a:gdLst>
              <a:gd name="connsiteX0" fmla="*/ 0 w 1983783"/>
              <a:gd name="connsiteY0" fmla="*/ 991892 h 1983783"/>
              <a:gd name="connsiteX1" fmla="*/ 991892 w 1983783"/>
              <a:gd name="connsiteY1" fmla="*/ 0 h 1983783"/>
              <a:gd name="connsiteX2" fmla="*/ 1983784 w 1983783"/>
              <a:gd name="connsiteY2" fmla="*/ 991892 h 1983783"/>
              <a:gd name="connsiteX3" fmla="*/ 991892 w 1983783"/>
              <a:gd name="connsiteY3" fmla="*/ 1983784 h 1983783"/>
              <a:gd name="connsiteX4" fmla="*/ 0 w 1983783"/>
              <a:gd name="connsiteY4" fmla="*/ 991892 h 19837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3783" h="1983783">
                <a:moveTo>
                  <a:pt x="0" y="991892"/>
                </a:moveTo>
                <a:cubicBezTo>
                  <a:pt x="0" y="444085"/>
                  <a:pt x="444085" y="0"/>
                  <a:pt x="991892" y="0"/>
                </a:cubicBezTo>
                <a:cubicBezTo>
                  <a:pt x="1539699" y="0"/>
                  <a:pt x="1983784" y="444085"/>
                  <a:pt x="1983784" y="991892"/>
                </a:cubicBezTo>
                <a:cubicBezTo>
                  <a:pt x="1983784" y="1539699"/>
                  <a:pt x="1539699" y="1983784"/>
                  <a:pt x="991892" y="1983784"/>
                </a:cubicBezTo>
                <a:cubicBezTo>
                  <a:pt x="444085" y="1983784"/>
                  <a:pt x="0" y="1539699"/>
                  <a:pt x="0" y="991892"/>
                </a:cubicBezTo>
                <a:close/>
              </a:path>
            </a:pathLst>
          </a:custGeom>
          <a:solidFill>
            <a:srgbClr val="8CD3CD"/>
          </a:solidFill>
          <a:ln>
            <a:solidFill>
              <a:srgbClr val="8CD3C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4648" tIns="314648" rIns="314648" bIns="314648" numCol="1" spcCol="1270" anchor="ctr" anchorCtr="0">
            <a:noAutofit/>
          </a:bodyPr>
          <a:lstStyle/>
          <a:p>
            <a:pPr lvl="0" algn="ctr" defTabSz="844550">
              <a:lnSpc>
                <a:spcPct val="90000"/>
              </a:lnSpc>
              <a:spcBef>
                <a:spcPct val="0"/>
              </a:spcBef>
              <a:spcAft>
                <a:spcPct val="35000"/>
              </a:spcAft>
            </a:pPr>
            <a:r>
              <a:rPr lang="en-GB" sz="4000" b="1" kern="1200" dirty="0" smtClean="0">
                <a:solidFill>
                  <a:srgbClr val="284E36"/>
                </a:solidFill>
                <a:latin typeface="Arial" panose="020B0604020202020204" pitchFamily="34" charset="0"/>
                <a:cs typeface="Arial" panose="020B0604020202020204" pitchFamily="34" charset="0"/>
              </a:rPr>
              <a:t>Networking opportunities</a:t>
            </a:r>
            <a:endParaRPr lang="en-GB" sz="4000" b="1" kern="1200" dirty="0">
              <a:solidFill>
                <a:srgbClr val="284E36"/>
              </a:solidFill>
              <a:latin typeface="Arial" panose="020B0604020202020204" pitchFamily="34" charset="0"/>
              <a:cs typeface="Arial" panose="020B0604020202020204" pitchFamily="34" charset="0"/>
            </a:endParaRPr>
          </a:p>
        </p:txBody>
      </p:sp>
      <p:sp>
        <p:nvSpPr>
          <p:cNvPr id="13" name="Freeform 12"/>
          <p:cNvSpPr/>
          <p:nvPr/>
        </p:nvSpPr>
        <p:spPr>
          <a:xfrm>
            <a:off x="1335088" y="5752240"/>
            <a:ext cx="4627566" cy="2701497"/>
          </a:xfrm>
          <a:custGeom>
            <a:avLst/>
            <a:gdLst>
              <a:gd name="connsiteX0" fmla="*/ 0 w 1983783"/>
              <a:gd name="connsiteY0" fmla="*/ 991892 h 1983783"/>
              <a:gd name="connsiteX1" fmla="*/ 991892 w 1983783"/>
              <a:gd name="connsiteY1" fmla="*/ 0 h 1983783"/>
              <a:gd name="connsiteX2" fmla="*/ 1983784 w 1983783"/>
              <a:gd name="connsiteY2" fmla="*/ 991892 h 1983783"/>
              <a:gd name="connsiteX3" fmla="*/ 991892 w 1983783"/>
              <a:gd name="connsiteY3" fmla="*/ 1983784 h 1983783"/>
              <a:gd name="connsiteX4" fmla="*/ 0 w 1983783"/>
              <a:gd name="connsiteY4" fmla="*/ 991892 h 19837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3783" h="1983783">
                <a:moveTo>
                  <a:pt x="0" y="991892"/>
                </a:moveTo>
                <a:cubicBezTo>
                  <a:pt x="0" y="444085"/>
                  <a:pt x="444085" y="0"/>
                  <a:pt x="991892" y="0"/>
                </a:cubicBezTo>
                <a:cubicBezTo>
                  <a:pt x="1539699" y="0"/>
                  <a:pt x="1983784" y="444085"/>
                  <a:pt x="1983784" y="991892"/>
                </a:cubicBezTo>
                <a:cubicBezTo>
                  <a:pt x="1983784" y="1539699"/>
                  <a:pt x="1539699" y="1983784"/>
                  <a:pt x="991892" y="1983784"/>
                </a:cubicBezTo>
                <a:cubicBezTo>
                  <a:pt x="444085" y="1983784"/>
                  <a:pt x="0" y="1539699"/>
                  <a:pt x="0" y="991892"/>
                </a:cubicBezTo>
                <a:close/>
              </a:path>
            </a:pathLst>
          </a:custGeom>
          <a:solidFill>
            <a:srgbClr val="8CD3CD"/>
          </a:solidFill>
          <a:ln>
            <a:solidFill>
              <a:srgbClr val="8CD3C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4648" tIns="314648" rIns="314648" bIns="314648" numCol="1" spcCol="1270" anchor="ctr" anchorCtr="0">
            <a:noAutofit/>
          </a:bodyPr>
          <a:lstStyle/>
          <a:p>
            <a:pPr lvl="0" algn="ctr" defTabSz="844550">
              <a:lnSpc>
                <a:spcPct val="90000"/>
              </a:lnSpc>
              <a:spcBef>
                <a:spcPct val="0"/>
              </a:spcBef>
              <a:spcAft>
                <a:spcPct val="35000"/>
              </a:spcAft>
            </a:pPr>
            <a:r>
              <a:rPr lang="en-GB" sz="4000" b="1" kern="1200" dirty="0" smtClean="0">
                <a:solidFill>
                  <a:srgbClr val="284E36"/>
                </a:solidFill>
                <a:latin typeface="Arial" panose="020B0604020202020204" pitchFamily="34" charset="0"/>
                <a:cs typeface="Arial" panose="020B0604020202020204" pitchFamily="34" charset="0"/>
              </a:rPr>
              <a:t>Engage the Public</a:t>
            </a:r>
            <a:endParaRPr lang="en-GB" sz="4000" b="1" kern="1200" dirty="0">
              <a:solidFill>
                <a:srgbClr val="284E36"/>
              </a:solidFill>
              <a:latin typeface="Arial" panose="020B0604020202020204" pitchFamily="34" charset="0"/>
              <a:cs typeface="Arial" panose="020B0604020202020204" pitchFamily="34" charset="0"/>
            </a:endParaRPr>
          </a:p>
        </p:txBody>
      </p:sp>
      <p:sp>
        <p:nvSpPr>
          <p:cNvPr id="15" name="Freeform 14"/>
          <p:cNvSpPr/>
          <p:nvPr/>
        </p:nvSpPr>
        <p:spPr>
          <a:xfrm>
            <a:off x="1335088" y="2467152"/>
            <a:ext cx="4627566" cy="2701497"/>
          </a:xfrm>
          <a:custGeom>
            <a:avLst/>
            <a:gdLst>
              <a:gd name="connsiteX0" fmla="*/ 0 w 1983783"/>
              <a:gd name="connsiteY0" fmla="*/ 991892 h 1983783"/>
              <a:gd name="connsiteX1" fmla="*/ 991892 w 1983783"/>
              <a:gd name="connsiteY1" fmla="*/ 0 h 1983783"/>
              <a:gd name="connsiteX2" fmla="*/ 1983784 w 1983783"/>
              <a:gd name="connsiteY2" fmla="*/ 991892 h 1983783"/>
              <a:gd name="connsiteX3" fmla="*/ 991892 w 1983783"/>
              <a:gd name="connsiteY3" fmla="*/ 1983784 h 1983783"/>
              <a:gd name="connsiteX4" fmla="*/ 0 w 1983783"/>
              <a:gd name="connsiteY4" fmla="*/ 991892 h 19837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3783" h="1983783">
                <a:moveTo>
                  <a:pt x="0" y="991892"/>
                </a:moveTo>
                <a:cubicBezTo>
                  <a:pt x="0" y="444085"/>
                  <a:pt x="444085" y="0"/>
                  <a:pt x="991892" y="0"/>
                </a:cubicBezTo>
                <a:cubicBezTo>
                  <a:pt x="1539699" y="0"/>
                  <a:pt x="1983784" y="444085"/>
                  <a:pt x="1983784" y="991892"/>
                </a:cubicBezTo>
                <a:cubicBezTo>
                  <a:pt x="1983784" y="1539699"/>
                  <a:pt x="1539699" y="1983784"/>
                  <a:pt x="991892" y="1983784"/>
                </a:cubicBezTo>
                <a:cubicBezTo>
                  <a:pt x="444085" y="1983784"/>
                  <a:pt x="0" y="1539699"/>
                  <a:pt x="0" y="991892"/>
                </a:cubicBezTo>
                <a:close/>
              </a:path>
            </a:pathLst>
          </a:custGeom>
          <a:solidFill>
            <a:srgbClr val="8CD3CD"/>
          </a:solidFill>
          <a:ln>
            <a:solidFill>
              <a:srgbClr val="8CD3C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4648" tIns="314648" rIns="314648" bIns="314648" numCol="1" spcCol="1270" anchor="ctr" anchorCtr="0">
            <a:noAutofit/>
          </a:bodyPr>
          <a:lstStyle/>
          <a:p>
            <a:pPr algn="ctr"/>
            <a:r>
              <a:rPr lang="en-GB" sz="4000" b="1" dirty="0">
                <a:solidFill>
                  <a:srgbClr val="284E36"/>
                </a:solidFill>
                <a:latin typeface="Arial" panose="020B0604020202020204" pitchFamily="34" charset="0"/>
                <a:cs typeface="Arial" panose="020B0604020202020204" pitchFamily="34" charset="0"/>
              </a:rPr>
              <a:t>Information and updates</a:t>
            </a:r>
          </a:p>
        </p:txBody>
      </p:sp>
      <p:sp>
        <p:nvSpPr>
          <p:cNvPr id="16" name="Freeform 15"/>
          <p:cNvSpPr/>
          <p:nvPr/>
        </p:nvSpPr>
        <p:spPr>
          <a:xfrm>
            <a:off x="11938819" y="5752235"/>
            <a:ext cx="4627566" cy="2701497"/>
          </a:xfrm>
          <a:custGeom>
            <a:avLst/>
            <a:gdLst>
              <a:gd name="connsiteX0" fmla="*/ 0 w 1983783"/>
              <a:gd name="connsiteY0" fmla="*/ 991892 h 1983783"/>
              <a:gd name="connsiteX1" fmla="*/ 991892 w 1983783"/>
              <a:gd name="connsiteY1" fmla="*/ 0 h 1983783"/>
              <a:gd name="connsiteX2" fmla="*/ 1983784 w 1983783"/>
              <a:gd name="connsiteY2" fmla="*/ 991892 h 1983783"/>
              <a:gd name="connsiteX3" fmla="*/ 991892 w 1983783"/>
              <a:gd name="connsiteY3" fmla="*/ 1983784 h 1983783"/>
              <a:gd name="connsiteX4" fmla="*/ 0 w 1983783"/>
              <a:gd name="connsiteY4" fmla="*/ 991892 h 19837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3783" h="1983783">
                <a:moveTo>
                  <a:pt x="0" y="991892"/>
                </a:moveTo>
                <a:cubicBezTo>
                  <a:pt x="0" y="444085"/>
                  <a:pt x="444085" y="0"/>
                  <a:pt x="991892" y="0"/>
                </a:cubicBezTo>
                <a:cubicBezTo>
                  <a:pt x="1539699" y="0"/>
                  <a:pt x="1983784" y="444085"/>
                  <a:pt x="1983784" y="991892"/>
                </a:cubicBezTo>
                <a:cubicBezTo>
                  <a:pt x="1983784" y="1539699"/>
                  <a:pt x="1539699" y="1983784"/>
                  <a:pt x="991892" y="1983784"/>
                </a:cubicBezTo>
                <a:cubicBezTo>
                  <a:pt x="444085" y="1983784"/>
                  <a:pt x="0" y="1539699"/>
                  <a:pt x="0" y="991892"/>
                </a:cubicBezTo>
                <a:close/>
              </a:path>
            </a:pathLst>
          </a:custGeom>
          <a:solidFill>
            <a:srgbClr val="8CD3CD"/>
          </a:solidFill>
          <a:ln>
            <a:solidFill>
              <a:srgbClr val="8CD3C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4648" tIns="314648" rIns="314648" bIns="314648" numCol="1" spcCol="1270" anchor="ctr" anchorCtr="0">
            <a:noAutofit/>
          </a:bodyPr>
          <a:lstStyle/>
          <a:p>
            <a:pPr lvl="0" algn="ctr" defTabSz="844550">
              <a:lnSpc>
                <a:spcPct val="90000"/>
              </a:lnSpc>
              <a:spcBef>
                <a:spcPct val="0"/>
              </a:spcBef>
              <a:spcAft>
                <a:spcPct val="35000"/>
              </a:spcAft>
            </a:pPr>
            <a:r>
              <a:rPr lang="en-GB" sz="4000" b="1" kern="1200" dirty="0" smtClean="0">
                <a:solidFill>
                  <a:srgbClr val="284E36"/>
                </a:solidFill>
                <a:latin typeface="Arial" panose="020B0604020202020204" pitchFamily="34" charset="0"/>
                <a:cs typeface="Arial" panose="020B0604020202020204" pitchFamily="34" charset="0"/>
              </a:rPr>
              <a:t>Professional development</a:t>
            </a:r>
            <a:endParaRPr lang="en-GB" sz="4000" b="1" kern="1200" dirty="0">
              <a:solidFill>
                <a:srgbClr val="284E3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909187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Information and Updates</a:t>
            </a:r>
            <a:endParaRPr lang="en-GB" b="1" dirty="0"/>
          </a:p>
        </p:txBody>
      </p:sp>
      <p:sp>
        <p:nvSpPr>
          <p:cNvPr id="3" name="Content Placeholder 2"/>
          <p:cNvSpPr>
            <a:spLocks noGrp="1"/>
          </p:cNvSpPr>
          <p:nvPr>
            <p:ph idx="1"/>
          </p:nvPr>
        </p:nvSpPr>
        <p:spPr/>
        <p:txBody>
          <a:bodyPr>
            <a:normAutofit/>
          </a:bodyPr>
          <a:lstStyle/>
          <a:p>
            <a:pPr>
              <a:lnSpc>
                <a:spcPct val="100000"/>
              </a:lnSpc>
            </a:pPr>
            <a:r>
              <a:rPr lang="en-GB" sz="4000" dirty="0" smtClean="0"/>
              <a:t>Award-winning members</a:t>
            </a:r>
            <a:r>
              <a:rPr lang="en-GB" sz="4000" dirty="0"/>
              <a:t>’ magazine, </a:t>
            </a:r>
            <a:r>
              <a:rPr lang="en-GB" sz="4000" b="1" i="1" dirty="0">
                <a:solidFill>
                  <a:srgbClr val="284E36"/>
                </a:solidFill>
              </a:rPr>
              <a:t>The Biologist </a:t>
            </a:r>
            <a:endParaRPr lang="en-GB" sz="4000" b="1" i="1" dirty="0" smtClean="0">
              <a:solidFill>
                <a:srgbClr val="284E36"/>
              </a:solidFill>
            </a:endParaRPr>
          </a:p>
          <a:p>
            <a:pPr>
              <a:lnSpc>
                <a:spcPct val="100000"/>
              </a:lnSpc>
            </a:pPr>
            <a:r>
              <a:rPr lang="en-GB" sz="4000" dirty="0" smtClean="0"/>
              <a:t>Access </a:t>
            </a:r>
            <a:r>
              <a:rPr lang="en-GB" sz="4000" dirty="0"/>
              <a:t>to </a:t>
            </a:r>
            <a:r>
              <a:rPr lang="en-GB" sz="4000" b="1" i="1" dirty="0">
                <a:solidFill>
                  <a:srgbClr val="284E36"/>
                </a:solidFill>
              </a:rPr>
              <a:t>Emerging Topics in the Life Sciences </a:t>
            </a:r>
            <a:r>
              <a:rPr lang="en-GB" sz="4000" dirty="0" smtClean="0"/>
              <a:t>journal and </a:t>
            </a:r>
            <a:r>
              <a:rPr lang="en-GB" sz="4000" b="1" i="1" dirty="0">
                <a:solidFill>
                  <a:srgbClr val="284E36"/>
                </a:solidFill>
              </a:rPr>
              <a:t>Oxford Biology Primers</a:t>
            </a:r>
          </a:p>
          <a:p>
            <a:pPr lvl="0">
              <a:lnSpc>
                <a:spcPct val="100000"/>
              </a:lnSpc>
            </a:pPr>
            <a:r>
              <a:rPr lang="en-GB" sz="4000" dirty="0" smtClean="0"/>
              <a:t>Regular and topical </a:t>
            </a:r>
            <a:r>
              <a:rPr lang="en-GB" sz="4000" b="1" dirty="0">
                <a:solidFill>
                  <a:srgbClr val="284E36"/>
                </a:solidFill>
              </a:rPr>
              <a:t>newsletters</a:t>
            </a:r>
            <a:r>
              <a:rPr lang="en-GB" sz="4000" dirty="0"/>
              <a:t> </a:t>
            </a:r>
            <a:r>
              <a:rPr lang="en-GB" sz="4000" dirty="0" smtClean="0"/>
              <a:t>on developments </a:t>
            </a:r>
            <a:r>
              <a:rPr lang="en-GB" sz="4000" dirty="0"/>
              <a:t>in science </a:t>
            </a:r>
            <a:r>
              <a:rPr lang="en-GB" sz="4000" dirty="0" smtClean="0"/>
              <a:t>and </a:t>
            </a:r>
            <a:r>
              <a:rPr lang="en-GB" sz="4000" dirty="0"/>
              <a:t>the RSB's </a:t>
            </a:r>
            <a:r>
              <a:rPr lang="en-GB" sz="4000" dirty="0" smtClean="0"/>
              <a:t>work</a:t>
            </a:r>
          </a:p>
        </p:txBody>
      </p:sp>
      <p:pic>
        <p:nvPicPr>
          <p:cNvPr id="4" name="Picture 2" descr="image00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717634" y="6324893"/>
            <a:ext cx="1776390" cy="253316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007272" y="6301432"/>
            <a:ext cx="1917348" cy="2545226"/>
          </a:xfrm>
          <a:prstGeom prst="rect">
            <a:avLst/>
          </a:prstGeom>
          <a:ln>
            <a:noFill/>
          </a:ln>
          <a:effectLst/>
        </p:spPr>
      </p:pic>
      <p:pic>
        <p:nvPicPr>
          <p:cNvPr id="6" name="Picture 5"/>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1214275" y="6313497"/>
            <a:ext cx="1619372" cy="2533161"/>
          </a:xfrm>
          <a:prstGeom prst="rect">
            <a:avLst/>
          </a:prstGeom>
          <a:ln>
            <a:noFill/>
          </a:ln>
          <a:effectLst/>
        </p:spPr>
      </p:pic>
      <p:pic>
        <p:nvPicPr>
          <p:cNvPr id="1026" name="Picture 2" descr="Royal Society of Biology on Twitter: &quot;Infectious diseases, immunity and  disease prevention are just some of the areas covered by Human Infectious  Disease and Public Health, part of our series of Oxford"/>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782735" y="6324893"/>
            <a:ext cx="1934882" cy="25217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1132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4987530" y="4554677"/>
            <a:ext cx="7816056" cy="4459115"/>
          </a:xfrm>
          <a:prstGeom prst="rect">
            <a:avLst/>
          </a:prstGeom>
        </p:spPr>
      </p:pic>
      <p:sp>
        <p:nvSpPr>
          <p:cNvPr id="2" name="Title 1"/>
          <p:cNvSpPr>
            <a:spLocks noGrp="1"/>
          </p:cNvSpPr>
          <p:nvPr>
            <p:ph type="title"/>
          </p:nvPr>
        </p:nvSpPr>
        <p:spPr/>
        <p:txBody>
          <a:bodyPr/>
          <a:lstStyle/>
          <a:p>
            <a:r>
              <a:rPr lang="en-GB" b="1" dirty="0"/>
              <a:t>Professional </a:t>
            </a:r>
            <a:r>
              <a:rPr lang="en-GB" b="1" dirty="0" smtClean="0"/>
              <a:t>Recognition </a:t>
            </a:r>
            <a:endParaRPr lang="en-GB" dirty="0"/>
          </a:p>
        </p:txBody>
      </p:sp>
      <p:sp>
        <p:nvSpPr>
          <p:cNvPr id="3" name="Content Placeholder 2"/>
          <p:cNvSpPr>
            <a:spLocks noGrp="1"/>
          </p:cNvSpPr>
          <p:nvPr>
            <p:ph idx="1"/>
          </p:nvPr>
        </p:nvSpPr>
        <p:spPr/>
        <p:txBody>
          <a:bodyPr>
            <a:normAutofit/>
          </a:bodyPr>
          <a:lstStyle/>
          <a:p>
            <a:pPr lvl="0">
              <a:lnSpc>
                <a:spcPct val="100000"/>
              </a:lnSpc>
            </a:pPr>
            <a:r>
              <a:rPr lang="en-GB" sz="4000" dirty="0" smtClean="0"/>
              <a:t>Achieve </a:t>
            </a:r>
            <a:r>
              <a:rPr lang="en-GB" sz="4000" dirty="0"/>
              <a:t>Chartered or Registered status through our </a:t>
            </a:r>
            <a:r>
              <a:rPr lang="en-GB" sz="4000" b="1" dirty="0">
                <a:solidFill>
                  <a:srgbClr val="284E36"/>
                </a:solidFill>
              </a:rPr>
              <a:t>professional </a:t>
            </a:r>
            <a:r>
              <a:rPr lang="en-GB" sz="4000" b="1" dirty="0" smtClean="0">
                <a:solidFill>
                  <a:srgbClr val="284E36"/>
                </a:solidFill>
              </a:rPr>
              <a:t>registers</a:t>
            </a:r>
          </a:p>
          <a:p>
            <a:pPr>
              <a:lnSpc>
                <a:spcPct val="100000"/>
              </a:lnSpc>
            </a:pPr>
            <a:r>
              <a:rPr lang="en-GB" sz="4000" b="1" dirty="0">
                <a:solidFill>
                  <a:srgbClr val="284E36"/>
                </a:solidFill>
              </a:rPr>
              <a:t>Post-nominal</a:t>
            </a:r>
            <a:r>
              <a:rPr lang="en-GB" sz="4000" dirty="0"/>
              <a:t> letters </a:t>
            </a:r>
          </a:p>
        </p:txBody>
      </p:sp>
      <p:sp>
        <p:nvSpPr>
          <p:cNvPr id="8" name="Rectangle 7"/>
          <p:cNvSpPr/>
          <p:nvPr/>
        </p:nvSpPr>
        <p:spPr>
          <a:xfrm>
            <a:off x="11707586" y="4554677"/>
            <a:ext cx="1518557" cy="16338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062210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565</TotalTime>
  <Words>1896</Words>
  <Application>Microsoft Office PowerPoint</Application>
  <PresentationFormat>Custom</PresentationFormat>
  <Paragraphs>195</Paragraphs>
  <Slides>16</Slides>
  <Notes>15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Arial</vt:lpstr>
      <vt:lpstr>Calibri</vt:lpstr>
      <vt:lpstr>Office Theme</vt:lpstr>
      <vt:lpstr>Royal Society of Biology  </vt:lpstr>
      <vt:lpstr>PowerPoint Presentation</vt:lpstr>
      <vt:lpstr>Our History</vt:lpstr>
      <vt:lpstr>Our Goals</vt:lpstr>
      <vt:lpstr>Membership</vt:lpstr>
      <vt:lpstr>Key Activities</vt:lpstr>
      <vt:lpstr>Membership Benefits</vt:lpstr>
      <vt:lpstr>Information and Updates</vt:lpstr>
      <vt:lpstr>Professional Recognition </vt:lpstr>
      <vt:lpstr>Professional Development</vt:lpstr>
      <vt:lpstr>Networking Opportunities</vt:lpstr>
      <vt:lpstr>Support the Future of Biology</vt:lpstr>
      <vt:lpstr>Engage the Public</vt:lpstr>
      <vt:lpstr>Grades of RSB Membership</vt:lpstr>
      <vt:lpstr>Join Today</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Education Awards Ceremony</dc:title>
  <dc:creator>Karen Patel</dc:creator>
  <cp:lastModifiedBy>Eden Bloomfield</cp:lastModifiedBy>
  <cp:revision>85</cp:revision>
  <dcterms:created xsi:type="dcterms:W3CDTF">2017-06-30T15:54:01Z</dcterms:created>
  <dcterms:modified xsi:type="dcterms:W3CDTF">2023-06-21T08:44:22Z</dcterms:modified>
</cp:coreProperties>
</file>