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4" r:id="rId5"/>
    <p:sldId id="263" r:id="rId6"/>
    <p:sldId id="261" r:id="rId7"/>
    <p:sldId id="260" r:id="rId8"/>
    <p:sldId id="259" r:id="rId9"/>
    <p:sldId id="257" r:id="rId10"/>
    <p:sldId id="265" r:id="rId11"/>
  </p:sldIdLst>
  <p:sldSz cx="9144000" cy="6858000" type="screen4x3"/>
  <p:notesSz cx="9926638" cy="1435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66B2058-0FCF-474A-AA47-35E09C5AA148}" type="datetimeFigureOut">
              <a:rPr lang="en-GB" smtClean="0"/>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AA911-A3F2-4AE9-9A33-664A62B2B558}" type="slidenum">
              <a:rPr lang="en-GB" smtClean="0"/>
              <a:t>‹#›</a:t>
            </a:fld>
            <a:endParaRPr lang="en-GB"/>
          </a:p>
        </p:txBody>
      </p:sp>
    </p:spTree>
    <p:extLst>
      <p:ext uri="{BB962C8B-B14F-4D97-AF65-F5344CB8AC3E}">
        <p14:creationId xmlns:p14="http://schemas.microsoft.com/office/powerpoint/2010/main" val="120397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6B2058-0FCF-474A-AA47-35E09C5AA148}" type="datetimeFigureOut">
              <a:rPr lang="en-GB" smtClean="0"/>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AA911-A3F2-4AE9-9A33-664A62B2B558}" type="slidenum">
              <a:rPr lang="en-GB" smtClean="0"/>
              <a:t>‹#›</a:t>
            </a:fld>
            <a:endParaRPr lang="en-GB"/>
          </a:p>
        </p:txBody>
      </p:sp>
    </p:spTree>
    <p:extLst>
      <p:ext uri="{BB962C8B-B14F-4D97-AF65-F5344CB8AC3E}">
        <p14:creationId xmlns:p14="http://schemas.microsoft.com/office/powerpoint/2010/main" val="207913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6B2058-0FCF-474A-AA47-35E09C5AA148}" type="datetimeFigureOut">
              <a:rPr lang="en-GB" smtClean="0"/>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AA911-A3F2-4AE9-9A33-664A62B2B558}" type="slidenum">
              <a:rPr lang="en-GB" smtClean="0"/>
              <a:t>‹#›</a:t>
            </a:fld>
            <a:endParaRPr lang="en-GB"/>
          </a:p>
        </p:txBody>
      </p:sp>
    </p:spTree>
    <p:extLst>
      <p:ext uri="{BB962C8B-B14F-4D97-AF65-F5344CB8AC3E}">
        <p14:creationId xmlns:p14="http://schemas.microsoft.com/office/powerpoint/2010/main" val="3213310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6B2058-0FCF-474A-AA47-35E09C5AA148}" type="datetimeFigureOut">
              <a:rPr lang="en-GB" smtClean="0"/>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AA911-A3F2-4AE9-9A33-664A62B2B558}" type="slidenum">
              <a:rPr lang="en-GB" smtClean="0"/>
              <a:t>‹#›</a:t>
            </a:fld>
            <a:endParaRPr lang="en-GB"/>
          </a:p>
        </p:txBody>
      </p:sp>
    </p:spTree>
    <p:extLst>
      <p:ext uri="{BB962C8B-B14F-4D97-AF65-F5344CB8AC3E}">
        <p14:creationId xmlns:p14="http://schemas.microsoft.com/office/powerpoint/2010/main" val="214126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6B2058-0FCF-474A-AA47-35E09C5AA148}" type="datetimeFigureOut">
              <a:rPr lang="en-GB" smtClean="0"/>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AA911-A3F2-4AE9-9A33-664A62B2B558}" type="slidenum">
              <a:rPr lang="en-GB" smtClean="0"/>
              <a:t>‹#›</a:t>
            </a:fld>
            <a:endParaRPr lang="en-GB"/>
          </a:p>
        </p:txBody>
      </p:sp>
    </p:spTree>
    <p:extLst>
      <p:ext uri="{BB962C8B-B14F-4D97-AF65-F5344CB8AC3E}">
        <p14:creationId xmlns:p14="http://schemas.microsoft.com/office/powerpoint/2010/main" val="357367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66B2058-0FCF-474A-AA47-35E09C5AA148}" type="datetimeFigureOut">
              <a:rPr lang="en-GB" smtClean="0"/>
              <a:t>22/06/2016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AA911-A3F2-4AE9-9A33-664A62B2B558}" type="slidenum">
              <a:rPr lang="en-GB" smtClean="0"/>
              <a:t>‹#›</a:t>
            </a:fld>
            <a:endParaRPr lang="en-GB"/>
          </a:p>
        </p:txBody>
      </p:sp>
    </p:spTree>
    <p:extLst>
      <p:ext uri="{BB962C8B-B14F-4D97-AF65-F5344CB8AC3E}">
        <p14:creationId xmlns:p14="http://schemas.microsoft.com/office/powerpoint/2010/main" val="322778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66B2058-0FCF-474A-AA47-35E09C5AA148}" type="datetimeFigureOut">
              <a:rPr lang="en-GB" smtClean="0"/>
              <a:t>22/06/2016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1AA911-A3F2-4AE9-9A33-664A62B2B558}" type="slidenum">
              <a:rPr lang="en-GB" smtClean="0"/>
              <a:t>‹#›</a:t>
            </a:fld>
            <a:endParaRPr lang="en-GB"/>
          </a:p>
        </p:txBody>
      </p:sp>
    </p:spTree>
    <p:extLst>
      <p:ext uri="{BB962C8B-B14F-4D97-AF65-F5344CB8AC3E}">
        <p14:creationId xmlns:p14="http://schemas.microsoft.com/office/powerpoint/2010/main" val="309413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66B2058-0FCF-474A-AA47-35E09C5AA148}" type="datetimeFigureOut">
              <a:rPr lang="en-GB" smtClean="0"/>
              <a:t>22/06/2016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1AA911-A3F2-4AE9-9A33-664A62B2B558}" type="slidenum">
              <a:rPr lang="en-GB" smtClean="0"/>
              <a:t>‹#›</a:t>
            </a:fld>
            <a:endParaRPr lang="en-GB"/>
          </a:p>
        </p:txBody>
      </p:sp>
    </p:spTree>
    <p:extLst>
      <p:ext uri="{BB962C8B-B14F-4D97-AF65-F5344CB8AC3E}">
        <p14:creationId xmlns:p14="http://schemas.microsoft.com/office/powerpoint/2010/main" val="289840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B2058-0FCF-474A-AA47-35E09C5AA148}" type="datetimeFigureOut">
              <a:rPr lang="en-GB" smtClean="0"/>
              <a:t>22/06/2016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1AA911-A3F2-4AE9-9A33-664A62B2B558}" type="slidenum">
              <a:rPr lang="en-GB" smtClean="0"/>
              <a:t>‹#›</a:t>
            </a:fld>
            <a:endParaRPr lang="en-GB"/>
          </a:p>
        </p:txBody>
      </p:sp>
    </p:spTree>
    <p:extLst>
      <p:ext uri="{BB962C8B-B14F-4D97-AF65-F5344CB8AC3E}">
        <p14:creationId xmlns:p14="http://schemas.microsoft.com/office/powerpoint/2010/main" val="282912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6B2058-0FCF-474A-AA47-35E09C5AA148}" type="datetimeFigureOut">
              <a:rPr lang="en-GB" smtClean="0"/>
              <a:t>22/06/2016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AA911-A3F2-4AE9-9A33-664A62B2B558}" type="slidenum">
              <a:rPr lang="en-GB" smtClean="0"/>
              <a:t>‹#›</a:t>
            </a:fld>
            <a:endParaRPr lang="en-GB"/>
          </a:p>
        </p:txBody>
      </p:sp>
    </p:spTree>
    <p:extLst>
      <p:ext uri="{BB962C8B-B14F-4D97-AF65-F5344CB8AC3E}">
        <p14:creationId xmlns:p14="http://schemas.microsoft.com/office/powerpoint/2010/main" val="3377491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6B2058-0FCF-474A-AA47-35E09C5AA148}" type="datetimeFigureOut">
              <a:rPr lang="en-GB" smtClean="0"/>
              <a:t>22/06/2016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AA911-A3F2-4AE9-9A33-664A62B2B558}" type="slidenum">
              <a:rPr lang="en-GB" smtClean="0"/>
              <a:t>‹#›</a:t>
            </a:fld>
            <a:endParaRPr lang="en-GB"/>
          </a:p>
        </p:txBody>
      </p:sp>
    </p:spTree>
    <p:extLst>
      <p:ext uri="{BB962C8B-B14F-4D97-AF65-F5344CB8AC3E}">
        <p14:creationId xmlns:p14="http://schemas.microsoft.com/office/powerpoint/2010/main" val="2885642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B2058-0FCF-474A-AA47-35E09C5AA148}" type="datetimeFigureOut">
              <a:rPr lang="en-GB" smtClean="0"/>
              <a:t>22/06/2016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AA911-A3F2-4AE9-9A33-664A62B2B558}" type="slidenum">
              <a:rPr lang="en-GB" smtClean="0"/>
              <a:t>‹#›</a:t>
            </a:fld>
            <a:endParaRPr lang="en-GB"/>
          </a:p>
        </p:txBody>
      </p:sp>
    </p:spTree>
    <p:extLst>
      <p:ext uri="{BB962C8B-B14F-4D97-AF65-F5344CB8AC3E}">
        <p14:creationId xmlns:p14="http://schemas.microsoft.com/office/powerpoint/2010/main" val="252657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59" y="980728"/>
            <a:ext cx="9042341" cy="451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9005" y="2695296"/>
            <a:ext cx="4626261" cy="1015663"/>
          </a:xfrm>
          <a:prstGeom prst="rect">
            <a:avLst/>
          </a:prstGeom>
        </p:spPr>
        <p:txBody>
          <a:bodyPr wrap="square">
            <a:spAutoFit/>
          </a:bodyPr>
          <a:lstStyle/>
          <a:p>
            <a:r>
              <a:rPr lang="en-GB" sz="1200" dirty="0" smtClean="0">
                <a:latin typeface="Arial" panose="020B0604020202020204" pitchFamily="34" charset="0"/>
                <a:cs typeface="Arial" panose="020B0604020202020204" pitchFamily="34" charset="0"/>
              </a:rPr>
              <a:t>The male twelve-wired bird of paradise really knows how to tickle the ladies. In an intimate act that scientists call “wire-wipe display,” during courtship the male twelve-wired bird of paradise repeatedly brushes the female’s face with the dozen stiff feather             	shafts protruding from his lower torso. </a:t>
            </a:r>
          </a:p>
        </p:txBody>
      </p:sp>
      <p:sp>
        <p:nvSpPr>
          <p:cNvPr id="5" name="Rectangle 4"/>
          <p:cNvSpPr/>
          <p:nvPr/>
        </p:nvSpPr>
        <p:spPr>
          <a:xfrm rot="21410515">
            <a:off x="520163" y="2000807"/>
            <a:ext cx="4788619" cy="523220"/>
          </a:xfrm>
          <a:prstGeom prst="rect">
            <a:avLst/>
          </a:prstGeom>
        </p:spPr>
        <p:txBody>
          <a:bodyPr wrap="none">
            <a:spAutoFit/>
          </a:bodyPr>
          <a:lstStyle/>
          <a:p>
            <a:r>
              <a:rPr lang="en-GB" sz="2800" b="1" dirty="0">
                <a:solidFill>
                  <a:srgbClr val="003D7D"/>
                </a:solidFill>
                <a:latin typeface="Helvetica 45 Light" pitchFamily="34" charset="0"/>
                <a:ea typeface="+mj-ea"/>
                <a:cs typeface="+mj-cs"/>
              </a:rPr>
              <a:t>Twelve-wired bird of paradise </a:t>
            </a:r>
          </a:p>
        </p:txBody>
      </p:sp>
      <p:pic>
        <p:nvPicPr>
          <p:cNvPr id="1028" name="Picture 4" descr="J:\Green man\BxZ_Seleucidis_melanoleuca_00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673560"/>
            <a:ext cx="1491232" cy="19883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rot="21437556">
            <a:off x="531684" y="1447500"/>
            <a:ext cx="3575274" cy="707886"/>
          </a:xfrm>
          <a:prstGeom prst="rect">
            <a:avLst/>
          </a:prstGeom>
        </p:spPr>
        <p:txBody>
          <a:bodyPr wrap="none">
            <a:spAutoFit/>
          </a:bodyPr>
          <a:lstStyle/>
          <a:p>
            <a:r>
              <a:rPr lang="en-GB" sz="4000" b="1" dirty="0">
                <a:solidFill>
                  <a:srgbClr val="48A942"/>
                </a:solidFill>
                <a:latin typeface="HelveticaNeue Extended" panose="00000700000000000000" pitchFamily="2" charset="0"/>
                <a:ea typeface="+mj-ea"/>
                <a:cs typeface="+mj-cs"/>
              </a:rPr>
              <a:t>The Tickler</a:t>
            </a:r>
          </a:p>
        </p:txBody>
      </p:sp>
      <p:sp>
        <p:nvSpPr>
          <p:cNvPr id="9" name="Rectangle 8"/>
          <p:cNvSpPr/>
          <p:nvPr/>
        </p:nvSpPr>
        <p:spPr>
          <a:xfrm>
            <a:off x="1619672" y="3734843"/>
            <a:ext cx="5175467" cy="461665"/>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female obviously finds the sensation appealing: </a:t>
            </a:r>
            <a:r>
              <a:rPr lang="en-GB" sz="1200" dirty="0" smtClean="0">
                <a:latin typeface="Arial" panose="020B0604020202020204" pitchFamily="34" charset="0"/>
                <a:cs typeface="Arial" panose="020B0604020202020204" pitchFamily="34" charset="0"/>
              </a:rPr>
              <a:t>she </a:t>
            </a:r>
            <a:r>
              <a:rPr lang="en-GB" sz="1200" dirty="0">
                <a:latin typeface="Arial" panose="020B0604020202020204" pitchFamily="34" charset="0"/>
                <a:cs typeface="Arial" panose="020B0604020202020204" pitchFamily="34" charset="0"/>
              </a:rPr>
              <a:t>often approaches the male from behind to place her head among his “wires.”</a:t>
            </a:r>
          </a:p>
        </p:txBody>
      </p:sp>
      <p:pic>
        <p:nvPicPr>
          <p:cNvPr id="1026" name="Picture 2" descr="J:\Green man\Green Man Festival\Design\CMYK - SocietyForEndocrinolog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8364" y="4248610"/>
            <a:ext cx="1584176" cy="4228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Brand tools\Logos\ROYAL SOCIETY OF BIOLOGY LOGO ARTWORK\Online - RGB\RSB_colou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4206518"/>
            <a:ext cx="1340196" cy="5069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Brand tools\Logos\ROYAL SOCIETY OF BIOLOGY LOGO ARTWORK\Online - RGB\RSB_colou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6399" y="3059932"/>
            <a:ext cx="1951202" cy="7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27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45" y="983932"/>
            <a:ext cx="9042341" cy="451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rot="21363891">
            <a:off x="706848" y="2237159"/>
            <a:ext cx="6504716" cy="1077218"/>
          </a:xfrm>
          <a:prstGeom prst="rect">
            <a:avLst/>
          </a:prstGeom>
        </p:spPr>
        <p:txBody>
          <a:bodyPr wrap="square">
            <a:spAutoFit/>
          </a:bodyPr>
          <a:lstStyle/>
          <a:p>
            <a:r>
              <a:rPr lang="en-GB" sz="3200" b="1" dirty="0" smtClean="0">
                <a:solidFill>
                  <a:srgbClr val="003D7D"/>
                </a:solidFill>
                <a:latin typeface="Helvetica 45 Light" pitchFamily="34" charset="0"/>
                <a:ea typeface="+mj-ea"/>
                <a:cs typeface="+mj-cs"/>
              </a:rPr>
              <a:t>Vote for the weirdest mating ritual with a sticky dot!</a:t>
            </a:r>
          </a:p>
        </p:txBody>
      </p:sp>
      <p:sp>
        <p:nvSpPr>
          <p:cNvPr id="8" name="Rectangle 7"/>
          <p:cNvSpPr/>
          <p:nvPr/>
        </p:nvSpPr>
        <p:spPr>
          <a:xfrm rot="21378489">
            <a:off x="627950" y="1394628"/>
            <a:ext cx="6168933" cy="707886"/>
          </a:xfrm>
          <a:prstGeom prst="rect">
            <a:avLst/>
          </a:prstGeom>
        </p:spPr>
        <p:txBody>
          <a:bodyPr wrap="none">
            <a:spAutoFit/>
          </a:bodyPr>
          <a:lstStyle/>
          <a:p>
            <a:r>
              <a:rPr lang="en-GB" sz="4000" b="1" dirty="0" smtClean="0">
                <a:solidFill>
                  <a:srgbClr val="48A942"/>
                </a:solidFill>
                <a:latin typeface="HelveticaNeue Extended" panose="00000700000000000000" pitchFamily="2" charset="0"/>
                <a:ea typeface="+mj-ea"/>
                <a:cs typeface="+mj-cs"/>
              </a:rPr>
              <a:t>Weird mating ballot</a:t>
            </a:r>
            <a:endParaRPr lang="en-GB" sz="4000" b="1" dirty="0">
              <a:solidFill>
                <a:srgbClr val="48A942"/>
              </a:solidFill>
              <a:latin typeface="HelveticaNeue Extended" panose="00000700000000000000" pitchFamily="2" charset="0"/>
              <a:ea typeface="+mj-ea"/>
              <a:cs typeface="+mj-cs"/>
            </a:endParaRPr>
          </a:p>
        </p:txBody>
      </p:sp>
      <p:pic>
        <p:nvPicPr>
          <p:cNvPr id="1026" name="Picture 2" descr="J:\Green man\Green Man Festival\Design\CMYK - SocietyForEndocrino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8364" y="4248610"/>
            <a:ext cx="1584176" cy="4228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27984" y="3568920"/>
            <a:ext cx="2989921" cy="646331"/>
          </a:xfrm>
          <a:prstGeom prst="rect">
            <a:avLst/>
          </a:prstGeom>
        </p:spPr>
        <p:txBody>
          <a:bodyPr wrap="none">
            <a:spAutoFit/>
          </a:bodyPr>
          <a:lstStyle/>
          <a:p>
            <a:r>
              <a:rPr lang="en-GB" b="1" dirty="0">
                <a:solidFill>
                  <a:srgbClr val="003D7D"/>
                </a:solidFill>
                <a:latin typeface="Helvetica 45 Light" pitchFamily="34" charset="0"/>
              </a:rPr>
              <a:t>Follow us </a:t>
            </a:r>
            <a:r>
              <a:rPr lang="en-GB" b="1" dirty="0" smtClean="0">
                <a:solidFill>
                  <a:srgbClr val="003D7D"/>
                </a:solidFill>
                <a:latin typeface="Helvetica 45 Light" pitchFamily="34" charset="0"/>
              </a:rPr>
              <a:t> </a:t>
            </a:r>
            <a:r>
              <a:rPr lang="en-GB" b="1" dirty="0" err="1" smtClean="0">
                <a:solidFill>
                  <a:srgbClr val="003D7D"/>
                </a:solidFill>
                <a:latin typeface="Helvetica 45 Light" pitchFamily="34" charset="0"/>
              </a:rPr>
              <a:t>RoyalSocBio</a:t>
            </a:r>
            <a:endParaRPr lang="en-GB" b="1" dirty="0" smtClean="0">
              <a:solidFill>
                <a:srgbClr val="003D7D"/>
              </a:solidFill>
              <a:latin typeface="Helvetica 45 Light" pitchFamily="34" charset="0"/>
            </a:endParaRPr>
          </a:p>
          <a:p>
            <a:r>
              <a:rPr lang="en-GB" b="1" dirty="0" smtClean="0">
                <a:solidFill>
                  <a:srgbClr val="003D7D"/>
                </a:solidFill>
                <a:latin typeface="Helvetica 45 Light" pitchFamily="34" charset="0"/>
              </a:rPr>
              <a:t>FB: </a:t>
            </a:r>
            <a:r>
              <a:rPr lang="en-GB" b="1" dirty="0" smtClean="0">
                <a:solidFill>
                  <a:srgbClr val="003D7D"/>
                </a:solidFill>
                <a:latin typeface="Helvetica 45 Light" pitchFamily="34" charset="0"/>
              </a:rPr>
              <a:t>Royal Society of Biology</a:t>
            </a:r>
            <a:endParaRPr lang="en-GB" b="1" dirty="0">
              <a:solidFill>
                <a:srgbClr val="003D7D"/>
              </a:solidFill>
              <a:latin typeface="Helvetica 45 Light" pitchFamily="34" charset="0"/>
            </a:endParaRPr>
          </a:p>
        </p:txBody>
      </p:sp>
      <p:pic>
        <p:nvPicPr>
          <p:cNvPr id="9" name="Picture 8" descr="S:\Brand tools\Logos\ROYAL SOCIETY OF BIOLOGY LOGO ARTWORK\Online - RGB\RSB_colou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4206518"/>
            <a:ext cx="1340196" cy="50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4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59" y="980728"/>
            <a:ext cx="9042341" cy="451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9006" y="2694194"/>
            <a:ext cx="4079018" cy="120032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During the mating season, the red-side garter snake will engage in </a:t>
            </a:r>
            <a:r>
              <a:rPr lang="en-GB" sz="1200" dirty="0" smtClean="0">
                <a:latin typeface="Arial" panose="020B0604020202020204" pitchFamily="34" charset="0"/>
                <a:cs typeface="Arial" panose="020B0604020202020204" pitchFamily="34" charset="0"/>
              </a:rPr>
              <a:t>a massive group mating session, </a:t>
            </a:r>
            <a:r>
              <a:rPr lang="en-GB" sz="1200" dirty="0">
                <a:latin typeface="Arial" panose="020B0604020202020204" pitchFamily="34" charset="0"/>
                <a:cs typeface="Arial" panose="020B0604020202020204" pitchFamily="34" charset="0"/>
              </a:rPr>
              <a:t>with one female taking on </a:t>
            </a:r>
            <a:r>
              <a:rPr lang="en-GB" sz="1200" dirty="0" smtClean="0">
                <a:latin typeface="Arial" panose="020B0604020202020204" pitchFamily="34" charset="0"/>
                <a:cs typeface="Arial" panose="020B0604020202020204" pitchFamily="34" charset="0"/>
              </a:rPr>
              <a:t>hundreds of </a:t>
            </a:r>
            <a:r>
              <a:rPr lang="en-GB" sz="1200" dirty="0">
                <a:latin typeface="Arial" panose="020B0604020202020204" pitchFamily="34" charset="0"/>
                <a:cs typeface="Arial" panose="020B0604020202020204" pitchFamily="34" charset="0"/>
              </a:rPr>
              <a:t>partners. The female produce a sex-specific pheromone that attracts male snakes in droves, sometimes leading to intense male to male </a:t>
            </a:r>
            <a:r>
              <a:rPr lang="en-GB" sz="1200" dirty="0" smtClean="0">
                <a:latin typeface="Arial" panose="020B0604020202020204" pitchFamily="34" charset="0"/>
                <a:cs typeface="Arial" panose="020B0604020202020204" pitchFamily="34" charset="0"/>
              </a:rPr>
              <a:t>competition.</a:t>
            </a:r>
            <a:endParaRPr lang="en-GB" sz="1200" dirty="0">
              <a:latin typeface="Arial" panose="020B0604020202020204" pitchFamily="34" charset="0"/>
              <a:cs typeface="Arial" panose="020B0604020202020204" pitchFamily="34" charset="0"/>
            </a:endParaRPr>
          </a:p>
        </p:txBody>
      </p:sp>
      <p:sp>
        <p:nvSpPr>
          <p:cNvPr id="5" name="Rectangle 4"/>
          <p:cNvSpPr/>
          <p:nvPr/>
        </p:nvSpPr>
        <p:spPr>
          <a:xfrm rot="21420616">
            <a:off x="635542" y="2067204"/>
            <a:ext cx="3778599" cy="523220"/>
          </a:xfrm>
          <a:prstGeom prst="rect">
            <a:avLst/>
          </a:prstGeom>
        </p:spPr>
        <p:txBody>
          <a:bodyPr wrap="none">
            <a:spAutoFit/>
          </a:bodyPr>
          <a:lstStyle/>
          <a:p>
            <a:r>
              <a:rPr lang="en-GB" sz="2800" b="1" dirty="0" smtClean="0">
                <a:solidFill>
                  <a:srgbClr val="003D7D"/>
                </a:solidFill>
                <a:latin typeface="Helvetica 45 Light" pitchFamily="34" charset="0"/>
                <a:ea typeface="+mj-ea"/>
                <a:cs typeface="+mj-cs"/>
              </a:rPr>
              <a:t>Red-sided garter snake</a:t>
            </a:r>
            <a:endParaRPr lang="en-GB" sz="2800" b="1" dirty="0">
              <a:solidFill>
                <a:srgbClr val="003D7D"/>
              </a:solidFill>
              <a:latin typeface="Helvetica 45 Light" pitchFamily="34" charset="0"/>
              <a:ea typeface="+mj-ea"/>
              <a:cs typeface="+mj-cs"/>
            </a:endParaRPr>
          </a:p>
        </p:txBody>
      </p:sp>
      <p:sp>
        <p:nvSpPr>
          <p:cNvPr id="8" name="Rectangle 7"/>
          <p:cNvSpPr/>
          <p:nvPr/>
        </p:nvSpPr>
        <p:spPr>
          <a:xfrm rot="21374545">
            <a:off x="558864" y="1427333"/>
            <a:ext cx="3613490" cy="707886"/>
          </a:xfrm>
          <a:prstGeom prst="rect">
            <a:avLst/>
          </a:prstGeom>
        </p:spPr>
        <p:txBody>
          <a:bodyPr wrap="none">
            <a:spAutoFit/>
          </a:bodyPr>
          <a:lstStyle/>
          <a:p>
            <a:r>
              <a:rPr lang="en-GB" sz="4000" b="1" dirty="0">
                <a:solidFill>
                  <a:srgbClr val="48A942"/>
                </a:solidFill>
                <a:latin typeface="HelveticaNeue Extended" panose="00000700000000000000" pitchFamily="2" charset="0"/>
              </a:rPr>
              <a:t>The </a:t>
            </a:r>
            <a:r>
              <a:rPr lang="en-GB" sz="4000" b="1" dirty="0" smtClean="0">
                <a:solidFill>
                  <a:srgbClr val="48A942"/>
                </a:solidFill>
                <a:latin typeface="HelveticaNeue Extended" panose="00000700000000000000" pitchFamily="2" charset="0"/>
              </a:rPr>
              <a:t>Sharer</a:t>
            </a:r>
            <a:endParaRPr lang="en-GB" sz="4000" b="1" dirty="0">
              <a:solidFill>
                <a:srgbClr val="48A942"/>
              </a:solidFill>
              <a:latin typeface="HelveticaNeue Extended" panose="00000700000000000000" pitchFamily="2" charset="0"/>
            </a:endParaRPr>
          </a:p>
        </p:txBody>
      </p:sp>
      <p:pic>
        <p:nvPicPr>
          <p:cNvPr id="1026" name="Picture 2" descr="J:\Green man\Green Man Festival\Design\CMYK - SocietyForEndocrino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8364" y="4248610"/>
            <a:ext cx="1584176" cy="4228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47664" y="3793035"/>
            <a:ext cx="5916687" cy="461665"/>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M</a:t>
            </a:r>
            <a:r>
              <a:rPr lang="en-GB" sz="1200" dirty="0" smtClean="0">
                <a:latin typeface="Arial" panose="020B0604020202020204" pitchFamily="34" charset="0"/>
                <a:cs typeface="Arial" panose="020B0604020202020204" pitchFamily="34" charset="0"/>
              </a:rPr>
              <a:t>ale </a:t>
            </a:r>
            <a:r>
              <a:rPr lang="en-GB" sz="1200" dirty="0">
                <a:latin typeface="Arial" panose="020B0604020202020204" pitchFamily="34" charset="0"/>
                <a:cs typeface="Arial" panose="020B0604020202020204" pitchFamily="34" charset="0"/>
              </a:rPr>
              <a:t>garter snakes sometimes </a:t>
            </a:r>
            <a:r>
              <a:rPr lang="en-GB" sz="1200" dirty="0" smtClean="0">
                <a:latin typeface="Arial" panose="020B0604020202020204" pitchFamily="34" charset="0"/>
                <a:cs typeface="Arial" panose="020B0604020202020204" pitchFamily="34" charset="0"/>
              </a:rPr>
              <a:t>produce ‘female’ pheromones, which </a:t>
            </a:r>
            <a:r>
              <a:rPr lang="en-GB" sz="1200" dirty="0">
                <a:latin typeface="Arial" panose="020B0604020202020204" pitchFamily="34" charset="0"/>
                <a:cs typeface="Arial" panose="020B0604020202020204" pitchFamily="34" charset="0"/>
              </a:rPr>
              <a:t>fools other males into attempting to mate with </a:t>
            </a:r>
            <a:r>
              <a:rPr lang="en-GB" sz="1200" dirty="0" smtClean="0">
                <a:latin typeface="Arial" panose="020B0604020202020204" pitchFamily="34" charset="0"/>
                <a:cs typeface="Arial" panose="020B0604020202020204" pitchFamily="34" charset="0"/>
              </a:rPr>
              <a:t>them, warming them up nicely after hibernation</a:t>
            </a:r>
            <a:endParaRPr lang="en-GB" sz="1200" dirty="0">
              <a:latin typeface="Arial" panose="020B0604020202020204" pitchFamily="34" charset="0"/>
              <a:cs typeface="Arial" panose="020B0604020202020204" pitchFamily="34" charset="0"/>
            </a:endParaRPr>
          </a:p>
        </p:txBody>
      </p:sp>
      <p:pic>
        <p:nvPicPr>
          <p:cNvPr id="4098" name="Picture 2" descr="http://www.therooster.com/sites/default/files/userfiles/images/garter-snake-mating-b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060848"/>
            <a:ext cx="2160240" cy="14401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9" descr="S:\Brand tools\Logos\ROYAL SOCIETY OF BIOLOGY LOGO ARTWORK\Online - RGB\RSB_colou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4221088"/>
            <a:ext cx="1409888" cy="53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13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59" y="980728"/>
            <a:ext cx="9042341" cy="451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8090" y="2525943"/>
            <a:ext cx="4564450" cy="1384995"/>
          </a:xfrm>
          <a:prstGeom prst="rect">
            <a:avLst/>
          </a:prstGeom>
        </p:spPr>
        <p:txBody>
          <a:bodyPr wrap="square">
            <a:spAutoFit/>
          </a:bodyPr>
          <a:lstStyle/>
          <a:p>
            <a:r>
              <a:rPr lang="en-GB" sz="1200" dirty="0" smtClean="0">
                <a:latin typeface="Arial" panose="020B0604020202020204" pitchFamily="34" charset="0"/>
                <a:cs typeface="Arial" panose="020B0604020202020204" pitchFamily="34" charset="0"/>
              </a:rPr>
              <a:t>Banana </a:t>
            </a:r>
            <a:r>
              <a:rPr lang="en-GB" sz="1200" dirty="0">
                <a:latin typeface="Arial" panose="020B0604020202020204" pitchFamily="34" charset="0"/>
                <a:cs typeface="Arial" panose="020B0604020202020204" pitchFamily="34" charset="0"/>
              </a:rPr>
              <a:t>slugs are </a:t>
            </a:r>
            <a:r>
              <a:rPr lang="en-GB" sz="1200" dirty="0" smtClean="0">
                <a:latin typeface="Arial" panose="020B0604020202020204" pitchFamily="34" charset="0"/>
                <a:cs typeface="Arial" panose="020B0604020202020204" pitchFamily="34" charset="0"/>
              </a:rPr>
              <a:t>hermaphrodites. They </a:t>
            </a:r>
            <a:r>
              <a:rPr lang="en-GB" sz="1200" dirty="0">
                <a:latin typeface="Arial" panose="020B0604020202020204" pitchFamily="34" charset="0"/>
                <a:cs typeface="Arial" panose="020B0604020202020204" pitchFamily="34" charset="0"/>
              </a:rPr>
              <a:t>have the reproductive organs </a:t>
            </a:r>
            <a:r>
              <a:rPr lang="en-GB" sz="1200" dirty="0" smtClean="0">
                <a:latin typeface="Arial" panose="020B0604020202020204" pitchFamily="34" charset="0"/>
                <a:cs typeface="Arial" panose="020B0604020202020204" pitchFamily="34" charset="0"/>
              </a:rPr>
              <a:t>of both </a:t>
            </a:r>
            <a:r>
              <a:rPr lang="en-GB" sz="1200" dirty="0">
                <a:latin typeface="Arial" panose="020B0604020202020204" pitchFamily="34" charset="0"/>
                <a:cs typeface="Arial" panose="020B0604020202020204" pitchFamily="34" charset="0"/>
              </a:rPr>
              <a:t>the </a:t>
            </a:r>
            <a:r>
              <a:rPr lang="en-GB" sz="1200" dirty="0" smtClean="0">
                <a:latin typeface="Arial" panose="020B0604020202020204" pitchFamily="34" charset="0"/>
                <a:cs typeface="Arial" panose="020B0604020202020204" pitchFamily="34" charset="0"/>
              </a:rPr>
              <a:t>sexes, can </a:t>
            </a:r>
            <a:r>
              <a:rPr lang="en-GB" sz="1200" dirty="0">
                <a:latin typeface="Arial" panose="020B0604020202020204" pitchFamily="34" charset="0"/>
                <a:cs typeface="Arial" panose="020B0604020202020204" pitchFamily="34" charset="0"/>
              </a:rPr>
              <a:t>act as both male and female at the same time, and on rare </a:t>
            </a:r>
            <a:r>
              <a:rPr lang="en-GB" sz="1200" dirty="0" smtClean="0">
                <a:latin typeface="Arial" panose="020B0604020202020204" pitchFamily="34" charset="0"/>
                <a:cs typeface="Arial" panose="020B0604020202020204" pitchFamily="34" charset="0"/>
              </a:rPr>
              <a:t>occasions, will mate </a:t>
            </a:r>
            <a:r>
              <a:rPr lang="en-GB" sz="1200" dirty="0">
                <a:latin typeface="Arial" panose="020B0604020202020204" pitchFamily="34" charset="0"/>
                <a:cs typeface="Arial" panose="020B0604020202020204" pitchFamily="34" charset="0"/>
              </a:rPr>
              <a:t>with </a:t>
            </a:r>
            <a:r>
              <a:rPr lang="en-GB" sz="1200" dirty="0" smtClean="0">
                <a:latin typeface="Arial" panose="020B0604020202020204" pitchFamily="34" charset="0"/>
                <a:cs typeface="Arial" panose="020B0604020202020204" pitchFamily="34" charset="0"/>
              </a:rPr>
              <a:t>themselves. </a:t>
            </a:r>
            <a:r>
              <a:rPr lang="en-GB" sz="1200" dirty="0">
                <a:latin typeface="Arial" panose="020B0604020202020204" pitchFamily="34" charset="0"/>
                <a:cs typeface="Arial" panose="020B0604020202020204" pitchFamily="34" charset="0"/>
              </a:rPr>
              <a:t>Their Latin </a:t>
            </a:r>
            <a:r>
              <a:rPr lang="en-GB" sz="1200" dirty="0" smtClean="0">
                <a:latin typeface="Arial" panose="020B0604020202020204" pitchFamily="34" charset="0"/>
                <a:cs typeface="Arial" panose="020B0604020202020204" pitchFamily="34" charset="0"/>
              </a:rPr>
              <a:t>name, </a:t>
            </a:r>
            <a:r>
              <a:rPr lang="en-GB" sz="1200" i="1" dirty="0" err="1">
                <a:latin typeface="Arial" panose="020B0604020202020204" pitchFamily="34" charset="0"/>
                <a:cs typeface="Arial" panose="020B0604020202020204" pitchFamily="34" charset="0"/>
              </a:rPr>
              <a:t>dolichophallus</a:t>
            </a:r>
            <a:r>
              <a:rPr lang="en-GB" sz="1200" dirty="0">
                <a:latin typeface="Arial" panose="020B0604020202020204" pitchFamily="34" charset="0"/>
                <a:cs typeface="Arial" panose="020B0604020202020204" pitchFamily="34" charset="0"/>
              </a:rPr>
              <a:t>, means ‘giant penis’. It’s a fitting name too as they do all have enormous penises, almost as long as their entire body length. If a Banana slug is to mate properly, it has to choose a partner of equal size. </a:t>
            </a:r>
          </a:p>
        </p:txBody>
      </p:sp>
      <p:sp>
        <p:nvSpPr>
          <p:cNvPr id="5" name="Rectangle 4"/>
          <p:cNvSpPr/>
          <p:nvPr/>
        </p:nvSpPr>
        <p:spPr>
          <a:xfrm rot="21420616">
            <a:off x="891104" y="2067205"/>
            <a:ext cx="2153154" cy="523220"/>
          </a:xfrm>
          <a:prstGeom prst="rect">
            <a:avLst/>
          </a:prstGeom>
        </p:spPr>
        <p:txBody>
          <a:bodyPr wrap="none">
            <a:spAutoFit/>
          </a:bodyPr>
          <a:lstStyle/>
          <a:p>
            <a:r>
              <a:rPr lang="en-GB" sz="2800" b="1" dirty="0" smtClean="0">
                <a:solidFill>
                  <a:srgbClr val="003D7D"/>
                </a:solidFill>
                <a:latin typeface="Helvetica 45 Light" pitchFamily="34" charset="0"/>
                <a:ea typeface="+mj-ea"/>
                <a:cs typeface="+mj-cs"/>
              </a:rPr>
              <a:t>Banana Slug</a:t>
            </a:r>
            <a:endParaRPr lang="en-GB" sz="2800" b="1" dirty="0">
              <a:solidFill>
                <a:srgbClr val="003D7D"/>
              </a:solidFill>
              <a:latin typeface="Helvetica 45 Light" pitchFamily="34" charset="0"/>
              <a:ea typeface="+mj-ea"/>
              <a:cs typeface="+mj-cs"/>
            </a:endParaRPr>
          </a:p>
        </p:txBody>
      </p:sp>
      <p:sp>
        <p:nvSpPr>
          <p:cNvPr id="8" name="Rectangle 7"/>
          <p:cNvSpPr/>
          <p:nvPr/>
        </p:nvSpPr>
        <p:spPr>
          <a:xfrm rot="21374545">
            <a:off x="577259" y="1427333"/>
            <a:ext cx="3746538" cy="707886"/>
          </a:xfrm>
          <a:prstGeom prst="rect">
            <a:avLst/>
          </a:prstGeom>
        </p:spPr>
        <p:txBody>
          <a:bodyPr wrap="none">
            <a:spAutoFit/>
          </a:bodyPr>
          <a:lstStyle/>
          <a:p>
            <a:r>
              <a:rPr lang="en-GB" sz="4000" b="1" dirty="0" smtClean="0">
                <a:solidFill>
                  <a:srgbClr val="48A942"/>
                </a:solidFill>
                <a:latin typeface="HelveticaNeue Extended" panose="00000700000000000000" pitchFamily="2" charset="0"/>
              </a:rPr>
              <a:t>The Nibbler</a:t>
            </a:r>
            <a:endParaRPr lang="en-GB" sz="4000" b="1" dirty="0">
              <a:solidFill>
                <a:srgbClr val="48A942"/>
              </a:solidFill>
              <a:latin typeface="HelveticaNeue Extended" panose="00000700000000000000" pitchFamily="2" charset="0"/>
            </a:endParaRPr>
          </a:p>
        </p:txBody>
      </p:sp>
      <p:pic>
        <p:nvPicPr>
          <p:cNvPr id="1026" name="Picture 2" descr="J:\Green man\Green Man Festival\Design\CMYK - SocietyForEndocrino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8364" y="4248610"/>
            <a:ext cx="1584176" cy="42281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upload.wikimedia.org/wikipedia/commons/5/51/Banana_slug_in_the_Hoh_Rainfor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2540" y="2011410"/>
            <a:ext cx="2018867" cy="15135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584474" y="3895197"/>
            <a:ext cx="5867845" cy="276999"/>
          </a:xfrm>
          <a:prstGeom prst="rect">
            <a:avLst/>
          </a:prstGeom>
        </p:spPr>
        <p:txBody>
          <a:bodyPr wrap="square">
            <a:spAutoFit/>
          </a:bodyPr>
          <a:lstStyle/>
          <a:p>
            <a:r>
              <a:rPr lang="en-GB" sz="1200" dirty="0" smtClean="0">
                <a:latin typeface="Arial" panose="020B0604020202020204" pitchFamily="34" charset="0"/>
                <a:cs typeface="Arial" panose="020B0604020202020204" pitchFamily="34" charset="0"/>
              </a:rPr>
              <a:t>Unable </a:t>
            </a:r>
            <a:r>
              <a:rPr lang="en-GB" sz="1200" dirty="0">
                <a:latin typeface="Arial" panose="020B0604020202020204" pitchFamily="34" charset="0"/>
                <a:cs typeface="Arial" panose="020B0604020202020204" pitchFamily="34" charset="0"/>
              </a:rPr>
              <a:t>to pull out afterward, the only option left is to bite off the other </a:t>
            </a:r>
            <a:r>
              <a:rPr lang="en-GB" sz="1200" dirty="0" smtClean="0">
                <a:latin typeface="Arial" panose="020B0604020202020204" pitchFamily="34" charset="0"/>
                <a:cs typeface="Arial" panose="020B0604020202020204" pitchFamily="34" charset="0"/>
              </a:rPr>
              <a:t>slug’s</a:t>
            </a:r>
            <a:endParaRPr lang="en-GB" sz="1200" dirty="0">
              <a:latin typeface="Arial" panose="020B0604020202020204" pitchFamily="34" charset="0"/>
              <a:cs typeface="Arial" panose="020B0604020202020204" pitchFamily="34" charset="0"/>
            </a:endParaRPr>
          </a:p>
        </p:txBody>
      </p:sp>
      <p:sp>
        <p:nvSpPr>
          <p:cNvPr id="9" name="Rectangle 8"/>
          <p:cNvSpPr/>
          <p:nvPr/>
        </p:nvSpPr>
        <p:spPr>
          <a:xfrm>
            <a:off x="3131840" y="3633939"/>
            <a:ext cx="5292080"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If it doesn’t, the chances are that its penis will get </a:t>
            </a:r>
            <a:r>
              <a:rPr lang="en-GB" sz="1200" dirty="0" smtClean="0">
                <a:latin typeface="Arial" panose="020B0604020202020204" pitchFamily="34" charset="0"/>
                <a:cs typeface="Arial" panose="020B0604020202020204" pitchFamily="34" charset="0"/>
              </a:rPr>
              <a:t>stuck.</a:t>
            </a:r>
            <a:endParaRPr lang="en-GB" sz="1200" dirty="0">
              <a:latin typeface="Arial" panose="020B0604020202020204" pitchFamily="34" charset="0"/>
              <a:cs typeface="Arial" panose="020B0604020202020204" pitchFamily="34" charset="0"/>
            </a:endParaRPr>
          </a:p>
        </p:txBody>
      </p:sp>
      <p:sp>
        <p:nvSpPr>
          <p:cNvPr id="6" name="Rectangle 5"/>
          <p:cNvSpPr/>
          <p:nvPr/>
        </p:nvSpPr>
        <p:spPr>
          <a:xfrm>
            <a:off x="5379203" y="4110110"/>
            <a:ext cx="1548822" cy="276999"/>
          </a:xfrm>
          <a:prstGeom prst="rect">
            <a:avLst/>
          </a:prstGeom>
        </p:spPr>
        <p:txBody>
          <a:bodyPr wrap="none">
            <a:spAutoFit/>
          </a:bodyPr>
          <a:lstStyle/>
          <a:p>
            <a:r>
              <a:rPr lang="en-GB" sz="1200" dirty="0">
                <a:latin typeface="Arial" panose="020B0604020202020204" pitchFamily="34" charset="0"/>
                <a:cs typeface="Arial" panose="020B0604020202020204" pitchFamily="34" charset="0"/>
              </a:rPr>
              <a:t>reproductive </a:t>
            </a:r>
            <a:r>
              <a:rPr lang="en-GB" sz="1200" dirty="0" smtClean="0">
                <a:latin typeface="Arial" panose="020B0604020202020204" pitchFamily="34" charset="0"/>
                <a:cs typeface="Arial" panose="020B0604020202020204" pitchFamily="34" charset="0"/>
              </a:rPr>
              <a:t>organ. </a:t>
            </a:r>
            <a:endParaRPr lang="en-GB" sz="1200" dirty="0">
              <a:latin typeface="Arial" panose="020B0604020202020204" pitchFamily="34" charset="0"/>
              <a:cs typeface="Arial" panose="020B0604020202020204" pitchFamily="34" charset="0"/>
            </a:endParaRPr>
          </a:p>
        </p:txBody>
      </p:sp>
      <p:pic>
        <p:nvPicPr>
          <p:cNvPr id="12" name="Picture 11" descr="S:\Brand tools\Logos\ROYAL SOCIETY OF BIOLOGY LOGO ARTWORK\Online - RGB\RSB_colou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4206518"/>
            <a:ext cx="1340196" cy="50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67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59" y="980728"/>
            <a:ext cx="9042341" cy="451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9006" y="2777360"/>
            <a:ext cx="4079018" cy="1015663"/>
          </a:xfrm>
          <a:prstGeom prst="rect">
            <a:avLst/>
          </a:prstGeom>
        </p:spPr>
        <p:txBody>
          <a:bodyPr wrap="square">
            <a:spAutoFit/>
          </a:bodyPr>
          <a:lstStyle/>
          <a:p>
            <a:r>
              <a:rPr lang="en-GB" sz="1200" dirty="0" smtClean="0">
                <a:latin typeface="Arial" panose="020B0604020202020204" pitchFamily="34" charset="0"/>
                <a:cs typeface="Arial" panose="020B0604020202020204" pitchFamily="34" charset="0"/>
              </a:rPr>
              <a:t>This critter has </a:t>
            </a:r>
            <a:r>
              <a:rPr lang="en-GB" sz="1200" dirty="0">
                <a:latin typeface="Arial" panose="020B0604020202020204" pitchFamily="34" charset="0"/>
                <a:cs typeface="Arial" panose="020B0604020202020204" pitchFamily="34" charset="0"/>
              </a:rPr>
              <a:t>been practicing free love for </a:t>
            </a:r>
            <a:r>
              <a:rPr lang="en-GB" sz="1200" dirty="0" smtClean="0">
                <a:latin typeface="Arial" panose="020B0604020202020204" pitchFamily="34" charset="0"/>
                <a:cs typeface="Arial" panose="020B0604020202020204" pitchFamily="34" charset="0"/>
              </a:rPr>
              <a:t>millennia. </a:t>
            </a:r>
            <a:r>
              <a:rPr lang="en-GB" sz="1200" dirty="0">
                <a:latin typeface="Arial" panose="020B0604020202020204" pitchFamily="34" charset="0"/>
                <a:cs typeface="Arial" panose="020B0604020202020204" pitchFamily="34" charset="0"/>
              </a:rPr>
              <a:t>The</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sea hare, a kind of sea slug, is a hermaphrodite that sometimes mates in chains, with the animals in the middle acting as both a male and a female </a:t>
            </a:r>
            <a:r>
              <a:rPr lang="en-GB" sz="1200" dirty="0" smtClean="0">
                <a:latin typeface="Arial" panose="020B0604020202020204" pitchFamily="34" charset="0"/>
                <a:cs typeface="Arial" panose="020B0604020202020204" pitchFamily="34" charset="0"/>
              </a:rPr>
              <a:t>simultaneously. This love chain can yield millions of eggs.</a:t>
            </a:r>
            <a:endParaRPr lang="en-GB" sz="1200" dirty="0">
              <a:latin typeface="Arial" panose="020B0604020202020204" pitchFamily="34" charset="0"/>
              <a:cs typeface="Arial" panose="020B0604020202020204" pitchFamily="34" charset="0"/>
            </a:endParaRPr>
          </a:p>
        </p:txBody>
      </p:sp>
      <p:sp>
        <p:nvSpPr>
          <p:cNvPr id="5" name="Rectangle 4"/>
          <p:cNvSpPr/>
          <p:nvPr/>
        </p:nvSpPr>
        <p:spPr>
          <a:xfrm rot="21420616">
            <a:off x="630240" y="2067205"/>
            <a:ext cx="3164584" cy="523220"/>
          </a:xfrm>
          <a:prstGeom prst="rect">
            <a:avLst/>
          </a:prstGeom>
        </p:spPr>
        <p:txBody>
          <a:bodyPr wrap="none">
            <a:spAutoFit/>
          </a:bodyPr>
          <a:lstStyle/>
          <a:p>
            <a:r>
              <a:rPr lang="en-GB" sz="2800" b="1" dirty="0">
                <a:solidFill>
                  <a:srgbClr val="003D7D"/>
                </a:solidFill>
                <a:latin typeface="Helvetica 45 Light" pitchFamily="34" charset="0"/>
                <a:ea typeface="+mj-ea"/>
                <a:cs typeface="+mj-cs"/>
              </a:rPr>
              <a:t>Sea Hare (sea slug)</a:t>
            </a:r>
          </a:p>
        </p:txBody>
      </p:sp>
      <p:sp>
        <p:nvSpPr>
          <p:cNvPr id="8" name="Rectangle 7"/>
          <p:cNvSpPr/>
          <p:nvPr/>
        </p:nvSpPr>
        <p:spPr>
          <a:xfrm rot="21374545">
            <a:off x="420162" y="1427333"/>
            <a:ext cx="4060727" cy="707886"/>
          </a:xfrm>
          <a:prstGeom prst="rect">
            <a:avLst/>
          </a:prstGeom>
        </p:spPr>
        <p:txBody>
          <a:bodyPr wrap="none">
            <a:spAutoFit/>
          </a:bodyPr>
          <a:lstStyle/>
          <a:p>
            <a:r>
              <a:rPr lang="en-GB" sz="4000" b="1" dirty="0">
                <a:solidFill>
                  <a:srgbClr val="48A942"/>
                </a:solidFill>
                <a:latin typeface="HelveticaNeue Extended" panose="00000700000000000000" pitchFamily="2" charset="0"/>
              </a:rPr>
              <a:t>The Swinger</a:t>
            </a:r>
          </a:p>
        </p:txBody>
      </p:sp>
      <p:pic>
        <p:nvPicPr>
          <p:cNvPr id="1026" name="Picture 2" descr="J:\Green man\Green Man Festival\Design\CMYK - SocietyForEndocrino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8364" y="4248610"/>
            <a:ext cx="1584176" cy="4228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pload.wikimedia.org/wikipedia/commons/b/b5/Aplysia_fasciata_-_Mottled_sea_hare_%28Sea_slug%29,_%CE%B3%CF%85%CE%BC%CE%BD%CE%BF%CF%83%CE%AC%CE%BB%CE%B9%CE%B1%CE%B3%CE%BA%CE%B1%CF%82_%CE%B8%CE%B1%CE%BB%CE%AC%CF%83%CF%83%CE%B7%CF%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766694"/>
            <a:ext cx="2026909" cy="15184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8" descr="S:\Brand tools\Logos\ROYAL SOCIETY OF BIOLOGY LOGO ARTWORK\Online - RGB\RSB_colou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4206518"/>
            <a:ext cx="1340196" cy="50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743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59" y="980728"/>
            <a:ext cx="9042341" cy="451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9006" y="2699221"/>
            <a:ext cx="4079018" cy="1384995"/>
          </a:xfrm>
          <a:prstGeom prst="rect">
            <a:avLst/>
          </a:prstGeom>
        </p:spPr>
        <p:txBody>
          <a:bodyPr wrap="square">
            <a:spAutoFit/>
          </a:bodyPr>
          <a:lstStyle/>
          <a:p>
            <a:r>
              <a:rPr lang="en-GB" sz="1200" dirty="0" smtClean="0">
                <a:latin typeface="Arial" panose="020B0604020202020204" pitchFamily="34" charset="0"/>
                <a:cs typeface="Arial" panose="020B0604020202020204" pitchFamily="34" charset="0"/>
              </a:rPr>
              <a:t>From </a:t>
            </a:r>
            <a:r>
              <a:rPr lang="en-GB" sz="1200" dirty="0">
                <a:latin typeface="Arial" panose="020B0604020202020204" pitchFamily="34" charset="0"/>
                <a:cs typeface="Arial" panose="020B0604020202020204" pitchFamily="34" charset="0"/>
              </a:rPr>
              <a:t>up to seven feet away the male </a:t>
            </a:r>
            <a:r>
              <a:rPr lang="en-GB" sz="1200" dirty="0" smtClean="0">
                <a:latin typeface="Arial" panose="020B0604020202020204" pitchFamily="34" charset="0"/>
                <a:cs typeface="Arial" panose="020B0604020202020204" pitchFamily="34" charset="0"/>
              </a:rPr>
              <a:t>will drench </a:t>
            </a:r>
            <a:r>
              <a:rPr lang="en-GB" sz="1200" dirty="0">
                <a:latin typeface="Arial" panose="020B0604020202020204" pitchFamily="34" charset="0"/>
                <a:cs typeface="Arial" panose="020B0604020202020204" pitchFamily="34" charset="0"/>
              </a:rPr>
              <a:t>a female in urine. If it turns her </a:t>
            </a:r>
            <a:r>
              <a:rPr lang="en-GB" sz="1200" dirty="0" smtClean="0">
                <a:latin typeface="Arial" panose="020B0604020202020204" pitchFamily="34" charset="0"/>
                <a:cs typeface="Arial" panose="020B0604020202020204" pitchFamily="34" charset="0"/>
              </a:rPr>
              <a:t>on and she is impressed with his pheromones, then they will mate, </a:t>
            </a:r>
            <a:r>
              <a:rPr lang="en-GB" sz="1200" dirty="0">
                <a:latin typeface="Arial" panose="020B0604020202020204" pitchFamily="34" charset="0"/>
                <a:cs typeface="Arial" panose="020B0604020202020204" pitchFamily="34" charset="0"/>
              </a:rPr>
              <a:t>and she won’t let him stop until he’s physically exhausted. When that happens, she finds another prickly partner with a full </a:t>
            </a:r>
            <a:r>
              <a:rPr lang="en-GB" sz="1200" dirty="0" smtClean="0">
                <a:latin typeface="Arial" panose="020B0604020202020204" pitchFamily="34" charset="0"/>
                <a:cs typeface="Arial" panose="020B0604020202020204" pitchFamily="34" charset="0"/>
              </a:rPr>
              <a:t>bladder. </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5" name="Rectangle 4"/>
          <p:cNvSpPr/>
          <p:nvPr/>
        </p:nvSpPr>
        <p:spPr>
          <a:xfrm rot="21420616">
            <a:off x="763637" y="2106108"/>
            <a:ext cx="1749133" cy="523220"/>
          </a:xfrm>
          <a:prstGeom prst="rect">
            <a:avLst/>
          </a:prstGeom>
        </p:spPr>
        <p:txBody>
          <a:bodyPr wrap="none">
            <a:spAutoFit/>
          </a:bodyPr>
          <a:lstStyle/>
          <a:p>
            <a:r>
              <a:rPr lang="en-GB" sz="2800" b="1" dirty="0" smtClean="0">
                <a:solidFill>
                  <a:srgbClr val="003D7D"/>
                </a:solidFill>
                <a:latin typeface="Helvetica 45 Light" pitchFamily="34" charset="0"/>
                <a:ea typeface="+mj-ea"/>
                <a:cs typeface="+mj-cs"/>
              </a:rPr>
              <a:t>Porcupine</a:t>
            </a:r>
            <a:endParaRPr lang="en-GB" sz="2800" b="1" dirty="0">
              <a:solidFill>
                <a:srgbClr val="003D7D"/>
              </a:solidFill>
              <a:latin typeface="Helvetica 45 Light" pitchFamily="34" charset="0"/>
              <a:ea typeface="+mj-ea"/>
              <a:cs typeface="+mj-cs"/>
            </a:endParaRPr>
          </a:p>
        </p:txBody>
      </p:sp>
      <p:sp>
        <p:nvSpPr>
          <p:cNvPr id="8" name="Rectangle 7"/>
          <p:cNvSpPr/>
          <p:nvPr/>
        </p:nvSpPr>
        <p:spPr>
          <a:xfrm rot="21374545">
            <a:off x="557470" y="1402590"/>
            <a:ext cx="4910575" cy="707886"/>
          </a:xfrm>
          <a:prstGeom prst="rect">
            <a:avLst/>
          </a:prstGeom>
        </p:spPr>
        <p:txBody>
          <a:bodyPr wrap="none">
            <a:spAutoFit/>
          </a:bodyPr>
          <a:lstStyle/>
          <a:p>
            <a:r>
              <a:rPr lang="en-GB" sz="4000" b="1" dirty="0" smtClean="0">
                <a:solidFill>
                  <a:srgbClr val="48A942"/>
                </a:solidFill>
                <a:latin typeface="HelveticaNeue Extended" panose="00000700000000000000" pitchFamily="2" charset="0"/>
              </a:rPr>
              <a:t>The Water Boy </a:t>
            </a:r>
            <a:endParaRPr lang="en-GB" sz="4000" b="1" dirty="0">
              <a:solidFill>
                <a:srgbClr val="48A942"/>
              </a:solidFill>
              <a:latin typeface="HelveticaNeue Extended" panose="00000700000000000000" pitchFamily="2" charset="0"/>
            </a:endParaRPr>
          </a:p>
        </p:txBody>
      </p:sp>
      <p:pic>
        <p:nvPicPr>
          <p:cNvPr id="1026" name="Picture 2" descr="J:\Green man\Green Man Festival\Design\CMYK - SocietyForEndocrino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8364" y="4248610"/>
            <a:ext cx="1584176" cy="4228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04089" y="3622551"/>
            <a:ext cx="5400600" cy="461665"/>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Porcupine sex is very rare as females only are receptive to sexual advances for about 8-12 hours per year, usually </a:t>
            </a:r>
            <a:r>
              <a:rPr lang="en-GB" sz="1200" dirty="0" smtClean="0">
                <a:latin typeface="Arial" panose="020B0604020202020204" pitchFamily="34" charset="0"/>
                <a:cs typeface="Arial" panose="020B0604020202020204" pitchFamily="34" charset="0"/>
              </a:rPr>
              <a:t>during late </a:t>
            </a:r>
            <a:r>
              <a:rPr lang="en-GB" sz="1200" dirty="0">
                <a:latin typeface="Arial" panose="020B0604020202020204" pitchFamily="34" charset="0"/>
                <a:cs typeface="Arial" panose="020B0604020202020204" pitchFamily="34" charset="0"/>
              </a:rPr>
              <a:t>summer or early fall.  </a:t>
            </a:r>
          </a:p>
        </p:txBody>
      </p:sp>
      <p:pic>
        <p:nvPicPr>
          <p:cNvPr id="5122" name="Picture 2" descr="http://upload.wikimedia.org/wikipedia/commons/c/c4/African_crested_Porcupine_-Hystrix_crist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1040" y="2060848"/>
            <a:ext cx="1919712" cy="14698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9" descr="S:\Brand tools\Logos\ROYAL SOCIETY OF BIOLOGY LOGO ARTWORK\Online - RGB\RSB_colou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4206518"/>
            <a:ext cx="1340196" cy="50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73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07" y="908720"/>
            <a:ext cx="9042341" cy="451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5576" y="2668180"/>
            <a:ext cx="4248472" cy="120032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octopus technically has eight arms, but it's safe to say the </a:t>
            </a:r>
            <a:r>
              <a:rPr lang="en-GB" sz="1200" dirty="0" smtClean="0">
                <a:latin typeface="Arial" panose="020B0604020202020204" pitchFamily="34" charset="0"/>
                <a:cs typeface="Arial" panose="020B0604020202020204" pitchFamily="34" charset="0"/>
              </a:rPr>
              <a:t>Argonaut </a:t>
            </a:r>
            <a:r>
              <a:rPr lang="en-GB" sz="1200" dirty="0">
                <a:latin typeface="Arial" panose="020B0604020202020204" pitchFamily="34" charset="0"/>
                <a:cs typeface="Arial" panose="020B0604020202020204" pitchFamily="34" charset="0"/>
              </a:rPr>
              <a:t>has one extra </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its super long detachable penis. </a:t>
            </a:r>
            <a:r>
              <a:rPr lang="en-GB" sz="1200" dirty="0" smtClean="0">
                <a:latin typeface="Arial" panose="020B0604020202020204" pitchFamily="34" charset="0"/>
                <a:cs typeface="Arial" panose="020B0604020202020204" pitchFamily="34" charset="0"/>
              </a:rPr>
              <a:t>When </a:t>
            </a:r>
            <a:r>
              <a:rPr lang="en-GB" sz="1200" dirty="0">
                <a:latin typeface="Arial" panose="020B0604020202020204" pitchFamily="34" charset="0"/>
                <a:cs typeface="Arial" panose="020B0604020202020204" pitchFamily="34" charset="0"/>
              </a:rPr>
              <a:t>a female swims by, the </a:t>
            </a:r>
            <a:r>
              <a:rPr lang="en-GB" sz="1200" dirty="0" smtClean="0">
                <a:latin typeface="Arial" panose="020B0604020202020204" pitchFamily="34" charset="0"/>
                <a:cs typeface="Arial" panose="020B0604020202020204" pitchFamily="34" charset="0"/>
              </a:rPr>
              <a:t>lazy male </a:t>
            </a:r>
            <a:r>
              <a:rPr lang="en-GB" sz="1200" dirty="0">
                <a:latin typeface="Arial" panose="020B0604020202020204" pitchFamily="34" charset="0"/>
                <a:cs typeface="Arial" panose="020B0604020202020204" pitchFamily="34" charset="0"/>
              </a:rPr>
              <a:t>A</a:t>
            </a:r>
            <a:r>
              <a:rPr lang="en-GB" sz="1200" dirty="0" smtClean="0">
                <a:latin typeface="Arial" panose="020B0604020202020204" pitchFamily="34" charset="0"/>
                <a:cs typeface="Arial" panose="020B0604020202020204" pitchFamily="34" charset="0"/>
              </a:rPr>
              <a:t>rgonaut </a:t>
            </a:r>
            <a:r>
              <a:rPr lang="en-GB" sz="1200" dirty="0">
                <a:latin typeface="Arial" panose="020B0604020202020204" pitchFamily="34" charset="0"/>
                <a:cs typeface="Arial" panose="020B0604020202020204" pitchFamily="34" charset="0"/>
              </a:rPr>
              <a:t>sends his penis </a:t>
            </a:r>
            <a:r>
              <a:rPr lang="en-GB" sz="1200" dirty="0" smtClean="0">
                <a:latin typeface="Arial" panose="020B0604020202020204" pitchFamily="34" charset="0"/>
                <a:cs typeface="Arial" panose="020B0604020202020204" pitchFamily="34" charset="0"/>
              </a:rPr>
              <a:t>off to swim to the female and mate with her. In the past, scientist that caught female specimens confused the attached males penis for for a parasitic worm! </a:t>
            </a:r>
            <a:endParaRPr lang="en-GB" sz="1200" dirty="0">
              <a:latin typeface="Arial" panose="020B0604020202020204" pitchFamily="34" charset="0"/>
              <a:cs typeface="Arial" panose="020B0604020202020204" pitchFamily="34" charset="0"/>
            </a:endParaRPr>
          </a:p>
        </p:txBody>
      </p:sp>
      <p:sp>
        <p:nvSpPr>
          <p:cNvPr id="5" name="Rectangle 4"/>
          <p:cNvSpPr/>
          <p:nvPr/>
        </p:nvSpPr>
        <p:spPr>
          <a:xfrm rot="21428910">
            <a:off x="643033" y="2067205"/>
            <a:ext cx="3139001" cy="523220"/>
          </a:xfrm>
          <a:prstGeom prst="rect">
            <a:avLst/>
          </a:prstGeom>
        </p:spPr>
        <p:txBody>
          <a:bodyPr wrap="none">
            <a:spAutoFit/>
          </a:bodyPr>
          <a:lstStyle/>
          <a:p>
            <a:r>
              <a:rPr lang="en-GB" sz="2800" b="1" dirty="0" smtClean="0">
                <a:solidFill>
                  <a:srgbClr val="003D7D"/>
                </a:solidFill>
                <a:latin typeface="Helvetica 45 Light" pitchFamily="34" charset="0"/>
                <a:ea typeface="+mj-ea"/>
                <a:cs typeface="+mj-cs"/>
              </a:rPr>
              <a:t>Argonaut (octopus)</a:t>
            </a:r>
            <a:endParaRPr lang="en-GB" sz="2800" b="1" dirty="0">
              <a:solidFill>
                <a:srgbClr val="003D7D"/>
              </a:solidFill>
              <a:latin typeface="Helvetica 45 Light" pitchFamily="34" charset="0"/>
              <a:ea typeface="+mj-ea"/>
              <a:cs typeface="+mj-cs"/>
            </a:endParaRPr>
          </a:p>
        </p:txBody>
      </p:sp>
      <p:sp>
        <p:nvSpPr>
          <p:cNvPr id="8" name="Rectangle 7"/>
          <p:cNvSpPr/>
          <p:nvPr/>
        </p:nvSpPr>
        <p:spPr>
          <a:xfrm rot="21380653">
            <a:off x="483517" y="1362990"/>
            <a:ext cx="6481261" cy="707886"/>
          </a:xfrm>
          <a:prstGeom prst="rect">
            <a:avLst/>
          </a:prstGeom>
        </p:spPr>
        <p:txBody>
          <a:bodyPr wrap="none">
            <a:spAutoFit/>
          </a:bodyPr>
          <a:lstStyle/>
          <a:p>
            <a:r>
              <a:rPr lang="en-GB" sz="4000" b="1" dirty="0" smtClean="0">
                <a:solidFill>
                  <a:srgbClr val="48A942"/>
                </a:solidFill>
                <a:latin typeface="HelveticaNeue Extended" panose="00000700000000000000" pitchFamily="2" charset="0"/>
              </a:rPr>
              <a:t>The </a:t>
            </a:r>
            <a:r>
              <a:rPr lang="en-GB" sz="4000" b="1" dirty="0">
                <a:solidFill>
                  <a:srgbClr val="48A942"/>
                </a:solidFill>
                <a:latin typeface="HelveticaNeue Extended" panose="00000700000000000000" pitchFamily="2" charset="0"/>
              </a:rPr>
              <a:t>Detached Lover</a:t>
            </a:r>
          </a:p>
        </p:txBody>
      </p:sp>
      <p:pic>
        <p:nvPicPr>
          <p:cNvPr id="1026" name="Picture 2" descr="J:\Green man\Green Man Festival\Design\CMYK - SocietyForEndocrino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8364" y="4248610"/>
            <a:ext cx="1584176" cy="422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commons/thumb/a/a1/Argonauta_argo_Merculiano.jpg/1280px-Argonauta_argo_Merculian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276786"/>
            <a:ext cx="2191190" cy="16601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Brand tools\Logos\ROYAL SOCIETY OF BIOLOGY LOGO ARTWORK\Online - RGB\RSB_colou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4206518"/>
            <a:ext cx="1340196" cy="50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10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59" y="980728"/>
            <a:ext cx="9042341" cy="451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1695" y="2722479"/>
            <a:ext cx="4079018" cy="120032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Male bowerbirds collect all sorts of </a:t>
            </a:r>
            <a:r>
              <a:rPr lang="en-GB" sz="1200" dirty="0" smtClean="0">
                <a:latin typeface="Arial" panose="020B0604020202020204" pitchFamily="34" charset="0"/>
                <a:cs typeface="Arial" panose="020B0604020202020204" pitchFamily="34" charset="0"/>
              </a:rPr>
              <a:t>trinkets - such </a:t>
            </a:r>
            <a:r>
              <a:rPr lang="en-GB" sz="1200" dirty="0">
                <a:latin typeface="Arial" panose="020B0604020202020204" pitchFamily="34" charset="0"/>
                <a:cs typeface="Arial" panose="020B0604020202020204" pitchFamily="34" charset="0"/>
              </a:rPr>
              <a:t>as plastic rings, shiny tinfoil, and snail </a:t>
            </a:r>
            <a:r>
              <a:rPr lang="en-GB" sz="1200" dirty="0" smtClean="0">
                <a:latin typeface="Arial" panose="020B0604020202020204" pitchFamily="34" charset="0"/>
                <a:cs typeface="Arial" panose="020B0604020202020204" pitchFamily="34" charset="0"/>
              </a:rPr>
              <a:t>shells - to </a:t>
            </a:r>
            <a:r>
              <a:rPr lang="en-GB" sz="1200" dirty="0">
                <a:latin typeface="Arial" panose="020B0604020202020204" pitchFamily="34" charset="0"/>
                <a:cs typeface="Arial" panose="020B0604020202020204" pitchFamily="34" charset="0"/>
              </a:rPr>
              <a:t>woo females into their elaborate bachelor </a:t>
            </a:r>
            <a:r>
              <a:rPr lang="en-GB" sz="1200" dirty="0" smtClean="0">
                <a:latin typeface="Arial" panose="020B0604020202020204" pitchFamily="34" charset="0"/>
                <a:cs typeface="Arial" panose="020B0604020202020204" pitchFamily="34" charset="0"/>
              </a:rPr>
              <a:t>pads, known as bowers. These bowers vary between species but some can be very large and elaborate. If the female likes what she sees then she will let the male with her. </a:t>
            </a:r>
            <a:endParaRPr lang="en-GB" sz="1200" dirty="0">
              <a:latin typeface="Arial" panose="020B0604020202020204" pitchFamily="34" charset="0"/>
              <a:cs typeface="Arial" panose="020B0604020202020204" pitchFamily="34" charset="0"/>
            </a:endParaRPr>
          </a:p>
        </p:txBody>
      </p:sp>
      <p:sp>
        <p:nvSpPr>
          <p:cNvPr id="5" name="Rectangle 4"/>
          <p:cNvSpPr/>
          <p:nvPr/>
        </p:nvSpPr>
        <p:spPr>
          <a:xfrm rot="21436879">
            <a:off x="757858" y="2157348"/>
            <a:ext cx="1779590" cy="523220"/>
          </a:xfrm>
          <a:prstGeom prst="rect">
            <a:avLst/>
          </a:prstGeom>
        </p:spPr>
        <p:txBody>
          <a:bodyPr wrap="none">
            <a:spAutoFit/>
          </a:bodyPr>
          <a:lstStyle/>
          <a:p>
            <a:r>
              <a:rPr lang="en-GB" sz="2800" b="1" dirty="0" smtClean="0">
                <a:solidFill>
                  <a:srgbClr val="003D7D"/>
                </a:solidFill>
                <a:latin typeface="Helvetica 45 Light" pitchFamily="34" charset="0"/>
                <a:ea typeface="+mj-ea"/>
                <a:cs typeface="+mj-cs"/>
              </a:rPr>
              <a:t>Bowerbird</a:t>
            </a:r>
            <a:endParaRPr lang="en-GB" sz="2800" b="1" dirty="0">
              <a:solidFill>
                <a:srgbClr val="003D7D"/>
              </a:solidFill>
              <a:latin typeface="Helvetica 45 Light" pitchFamily="34" charset="0"/>
              <a:ea typeface="+mj-ea"/>
              <a:cs typeface="+mj-cs"/>
            </a:endParaRPr>
          </a:p>
        </p:txBody>
      </p:sp>
      <p:sp>
        <p:nvSpPr>
          <p:cNvPr id="8" name="Rectangle 7"/>
          <p:cNvSpPr/>
          <p:nvPr/>
        </p:nvSpPr>
        <p:spPr>
          <a:xfrm rot="21425367">
            <a:off x="471319" y="1491066"/>
            <a:ext cx="4477508" cy="707886"/>
          </a:xfrm>
          <a:prstGeom prst="rect">
            <a:avLst/>
          </a:prstGeom>
        </p:spPr>
        <p:txBody>
          <a:bodyPr wrap="none">
            <a:spAutoFit/>
          </a:bodyPr>
          <a:lstStyle/>
          <a:p>
            <a:r>
              <a:rPr lang="en-GB" sz="4000" b="1" dirty="0" smtClean="0">
                <a:solidFill>
                  <a:srgbClr val="48A942"/>
                </a:solidFill>
                <a:latin typeface="HelveticaNeue Extended" panose="00000700000000000000" pitchFamily="2" charset="0"/>
              </a:rPr>
              <a:t>The </a:t>
            </a:r>
            <a:r>
              <a:rPr lang="en-GB" sz="4000" b="1" dirty="0">
                <a:solidFill>
                  <a:srgbClr val="48A942"/>
                </a:solidFill>
                <a:latin typeface="HelveticaNeue Extended" panose="00000700000000000000" pitchFamily="2" charset="0"/>
              </a:rPr>
              <a:t>Gift-Giver</a:t>
            </a:r>
          </a:p>
        </p:txBody>
      </p:sp>
      <p:pic>
        <p:nvPicPr>
          <p:cNvPr id="1026" name="Picture 2" descr="J:\Green man\Green Man Festival\Design\CMYK - SocietyForEndocrino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8364" y="4248610"/>
            <a:ext cx="1584176" cy="4228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0549" y="2204864"/>
            <a:ext cx="2125023" cy="14175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S:\Brand tools\Logos\ROYAL SOCIETY OF BIOLOGY LOGO ARTWORK\Online - RGB\RSB_colou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4206518"/>
            <a:ext cx="1340196" cy="50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129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59" y="980728"/>
            <a:ext cx="9042341" cy="451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27584" y="2740810"/>
            <a:ext cx="4223034" cy="1384995"/>
          </a:xfrm>
          <a:prstGeom prst="rect">
            <a:avLst/>
          </a:prstGeom>
        </p:spPr>
        <p:txBody>
          <a:bodyPr wrap="square">
            <a:spAutoFit/>
          </a:bodyPr>
          <a:lstStyle/>
          <a:p>
            <a:r>
              <a:rPr lang="en-GB" sz="1200" dirty="0" smtClean="0">
                <a:latin typeface="Arial" panose="020B0604020202020204" pitchFamily="34" charset="0"/>
                <a:cs typeface="Arial" panose="020B0604020202020204" pitchFamily="34" charset="0"/>
              </a:rPr>
              <a:t>Female </a:t>
            </a:r>
            <a:r>
              <a:rPr lang="en-GB" sz="1200" dirty="0">
                <a:latin typeface="Arial" panose="020B0604020202020204" pitchFamily="34" charset="0"/>
                <a:cs typeface="Arial" panose="020B0604020202020204" pitchFamily="34" charset="0"/>
              </a:rPr>
              <a:t>anglerfish have the unique advantage of a built-in fishing rod. Seeking easy access to food, male anglerfish will use their teeth to hitch a permanent ride on a female -which basically makes them parasites, but also means she doesn’t have to look far for someone to fertilize her eggs when needed.</a:t>
            </a:r>
          </a:p>
          <a:p>
            <a:endParaRPr lang="en-GB" sz="1200" dirty="0">
              <a:latin typeface="Arial" panose="020B0604020202020204" pitchFamily="34" charset="0"/>
              <a:cs typeface="Arial" panose="020B0604020202020204" pitchFamily="34" charset="0"/>
            </a:endParaRPr>
          </a:p>
        </p:txBody>
      </p:sp>
      <p:sp>
        <p:nvSpPr>
          <p:cNvPr id="5" name="Rectangle 4"/>
          <p:cNvSpPr/>
          <p:nvPr/>
        </p:nvSpPr>
        <p:spPr>
          <a:xfrm rot="21420321">
            <a:off x="845476" y="2159175"/>
            <a:ext cx="1696298" cy="523220"/>
          </a:xfrm>
          <a:prstGeom prst="rect">
            <a:avLst/>
          </a:prstGeom>
        </p:spPr>
        <p:txBody>
          <a:bodyPr wrap="none">
            <a:spAutoFit/>
          </a:bodyPr>
          <a:lstStyle/>
          <a:p>
            <a:r>
              <a:rPr lang="en-GB" sz="2800" b="1" dirty="0" smtClean="0">
                <a:solidFill>
                  <a:srgbClr val="003D7D"/>
                </a:solidFill>
                <a:latin typeface="Helvetica 45 Light" pitchFamily="34" charset="0"/>
                <a:ea typeface="+mj-ea"/>
                <a:cs typeface="+mj-cs"/>
              </a:rPr>
              <a:t>Anglerfish</a:t>
            </a:r>
            <a:endParaRPr lang="en-GB" sz="2800" b="1" dirty="0">
              <a:solidFill>
                <a:srgbClr val="003D7D"/>
              </a:solidFill>
              <a:latin typeface="Helvetica 45 Light" pitchFamily="34" charset="0"/>
              <a:ea typeface="+mj-ea"/>
              <a:cs typeface="+mj-cs"/>
            </a:endParaRPr>
          </a:p>
        </p:txBody>
      </p:sp>
      <p:sp>
        <p:nvSpPr>
          <p:cNvPr id="8" name="Rectangle 7"/>
          <p:cNvSpPr/>
          <p:nvPr/>
        </p:nvSpPr>
        <p:spPr>
          <a:xfrm rot="21424829">
            <a:off x="434232" y="1444966"/>
            <a:ext cx="6574236" cy="707886"/>
          </a:xfrm>
          <a:prstGeom prst="rect">
            <a:avLst/>
          </a:prstGeom>
        </p:spPr>
        <p:txBody>
          <a:bodyPr wrap="none">
            <a:spAutoFit/>
          </a:bodyPr>
          <a:lstStyle/>
          <a:p>
            <a:r>
              <a:rPr lang="en-GB" sz="4000" b="1" dirty="0">
                <a:solidFill>
                  <a:srgbClr val="48A942"/>
                </a:solidFill>
                <a:latin typeface="HelveticaNeue Extended" panose="00000700000000000000" pitchFamily="2" charset="0"/>
              </a:rPr>
              <a:t>The Clingy Boyfriend</a:t>
            </a:r>
          </a:p>
        </p:txBody>
      </p:sp>
      <p:pic>
        <p:nvPicPr>
          <p:cNvPr id="1026" name="Picture 2" descr="J:\Green man\Green Man Festival\Design\CMYK - SocietyForEndocrino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8364" y="4248610"/>
            <a:ext cx="1584176" cy="422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commons/1/1b/Humpback_anglerfis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2539" y="2057010"/>
            <a:ext cx="2088207" cy="19558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Brand tools\Logos\ROYAL SOCIETY OF BIOLOGY LOGO ARTWORK\Online - RGB\RSB_colou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4206518"/>
            <a:ext cx="1340196" cy="50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3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45" y="983932"/>
            <a:ext cx="9042341" cy="451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9005" y="2695296"/>
            <a:ext cx="3913824" cy="120032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To signal sexual availability, male hooded seals can inflate their uniquely elastic nasal cavities and membranes into what looks like a pink balloon</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It also serves to communicate their health and superior status to both other males and females they are attempting to </a:t>
            </a:r>
            <a:r>
              <a:rPr lang="en-GB" sz="1200" dirty="0" smtClean="0">
                <a:latin typeface="Arial" panose="020B0604020202020204" pitchFamily="34" charset="0"/>
                <a:cs typeface="Arial" panose="020B0604020202020204" pitchFamily="34" charset="0"/>
              </a:rPr>
              <a:t>attract. </a:t>
            </a:r>
            <a:endParaRPr lang="en-GB" sz="1200" dirty="0">
              <a:latin typeface="Arial" panose="020B0604020202020204" pitchFamily="34" charset="0"/>
              <a:cs typeface="Arial" panose="020B0604020202020204" pitchFamily="34" charset="0"/>
            </a:endParaRPr>
          </a:p>
        </p:txBody>
      </p:sp>
      <p:sp>
        <p:nvSpPr>
          <p:cNvPr id="5" name="Rectangle 4"/>
          <p:cNvSpPr/>
          <p:nvPr/>
        </p:nvSpPr>
        <p:spPr>
          <a:xfrm rot="21363891">
            <a:off x="919792" y="2094269"/>
            <a:ext cx="2375971" cy="523220"/>
          </a:xfrm>
          <a:prstGeom prst="rect">
            <a:avLst/>
          </a:prstGeom>
        </p:spPr>
        <p:txBody>
          <a:bodyPr wrap="none">
            <a:spAutoFit/>
          </a:bodyPr>
          <a:lstStyle/>
          <a:p>
            <a:r>
              <a:rPr lang="en-GB" sz="2800" b="1" dirty="0" smtClean="0">
                <a:solidFill>
                  <a:srgbClr val="003D7D"/>
                </a:solidFill>
                <a:latin typeface="Helvetica 45 Light" pitchFamily="34" charset="0"/>
                <a:ea typeface="+mj-ea"/>
                <a:cs typeface="+mj-cs"/>
              </a:rPr>
              <a:t>Hooded Seals</a:t>
            </a:r>
            <a:endParaRPr lang="en-GB" sz="2800" b="1" dirty="0">
              <a:solidFill>
                <a:srgbClr val="003D7D"/>
              </a:solidFill>
              <a:latin typeface="Helvetica 45 Light" pitchFamily="34" charset="0"/>
              <a:ea typeface="+mj-ea"/>
              <a:cs typeface="+mj-cs"/>
            </a:endParaRPr>
          </a:p>
        </p:txBody>
      </p:sp>
      <p:sp>
        <p:nvSpPr>
          <p:cNvPr id="8" name="Rectangle 7"/>
          <p:cNvSpPr/>
          <p:nvPr/>
        </p:nvSpPr>
        <p:spPr>
          <a:xfrm rot="21378489">
            <a:off x="476913" y="1430044"/>
            <a:ext cx="5682966" cy="707886"/>
          </a:xfrm>
          <a:prstGeom prst="rect">
            <a:avLst/>
          </a:prstGeom>
        </p:spPr>
        <p:txBody>
          <a:bodyPr wrap="none">
            <a:spAutoFit/>
          </a:bodyPr>
          <a:lstStyle/>
          <a:p>
            <a:r>
              <a:rPr lang="en-GB" sz="4000" b="1" dirty="0" smtClean="0">
                <a:solidFill>
                  <a:srgbClr val="48A942"/>
                </a:solidFill>
                <a:latin typeface="HelveticaNeue Extended" panose="00000700000000000000" pitchFamily="2" charset="0"/>
                <a:ea typeface="+mj-ea"/>
                <a:cs typeface="+mj-cs"/>
              </a:rPr>
              <a:t>The Balloon Artist</a:t>
            </a:r>
            <a:endParaRPr lang="en-GB" sz="4000" b="1" dirty="0">
              <a:solidFill>
                <a:srgbClr val="48A942"/>
              </a:solidFill>
              <a:latin typeface="HelveticaNeue Extended" panose="00000700000000000000" pitchFamily="2" charset="0"/>
              <a:ea typeface="+mj-ea"/>
              <a:cs typeface="+mj-cs"/>
            </a:endParaRPr>
          </a:p>
        </p:txBody>
      </p:sp>
      <p:sp>
        <p:nvSpPr>
          <p:cNvPr id="9" name="Rectangle 8"/>
          <p:cNvSpPr/>
          <p:nvPr/>
        </p:nvSpPr>
        <p:spPr>
          <a:xfrm>
            <a:off x="1582391" y="3664792"/>
            <a:ext cx="5175467" cy="461665"/>
          </a:xfrm>
          <a:prstGeom prst="rect">
            <a:avLst/>
          </a:prstGeom>
        </p:spPr>
        <p:txBody>
          <a:bodyPr wrap="square">
            <a:spAutoFit/>
          </a:bodyPr>
          <a:lstStyle/>
          <a:p>
            <a:r>
              <a:rPr lang="en-GB" sz="1200" dirty="0" smtClean="0">
                <a:latin typeface="Arial" panose="020B0604020202020204" pitchFamily="34" charset="0"/>
                <a:cs typeface="Arial" panose="020B0604020202020204" pitchFamily="34" charset="0"/>
              </a:rPr>
              <a:t>The pink nasal </a:t>
            </a:r>
            <a:r>
              <a:rPr lang="en-GB" sz="1200" dirty="0">
                <a:latin typeface="Arial" panose="020B0604020202020204" pitchFamily="34" charset="0"/>
                <a:cs typeface="Arial" panose="020B0604020202020204" pitchFamily="34" charset="0"/>
              </a:rPr>
              <a:t>membrane, when shaken, </a:t>
            </a:r>
            <a:r>
              <a:rPr lang="en-GB" sz="1200" dirty="0" smtClean="0">
                <a:latin typeface="Arial" panose="020B0604020202020204" pitchFamily="34" charset="0"/>
                <a:cs typeface="Arial" panose="020B0604020202020204" pitchFamily="34" charset="0"/>
              </a:rPr>
              <a:t>is also </a:t>
            </a:r>
            <a:r>
              <a:rPr lang="en-GB" sz="1200" dirty="0">
                <a:latin typeface="Arial" panose="020B0604020202020204" pitchFamily="34" charset="0"/>
                <a:cs typeface="Arial" panose="020B0604020202020204" pitchFamily="34" charset="0"/>
              </a:rPr>
              <a:t>able to produce various sounds and calls depending on whether the seal is underwater or on land.</a:t>
            </a:r>
          </a:p>
        </p:txBody>
      </p:sp>
      <p:pic>
        <p:nvPicPr>
          <p:cNvPr id="1026" name="Picture 2" descr="J:\Green man\Green Man Festival\Design\CMYK - SocietyForEndocrino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8364" y="4248610"/>
            <a:ext cx="1584176" cy="4228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2.bp.blogspot.com/_Fyh8cloAIbY/TRqdpkVdquI/AAAAAAAAArM/7HhxdbHbf7w/s640/Male-hooded-seal-displaying-with-inflated-probosc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051140"/>
            <a:ext cx="2295147" cy="15255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9" descr="S:\Brand tools\Logos\ROYAL SOCIETY OF BIOLOGY LOGO ARTWORK\Online - RGB\RSB_colou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4206518"/>
            <a:ext cx="1340196" cy="50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281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1800</TotalTime>
  <Words>697</Words>
  <Application>Microsoft Office PowerPoint</Application>
  <PresentationFormat>On-screen Show (4:3)</PresentationFormat>
  <Paragraphs>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Urry</dc:creator>
  <cp:lastModifiedBy>Grace Paget</cp:lastModifiedBy>
  <cp:revision>44</cp:revision>
  <cp:lastPrinted>2015-03-19T10:21:15Z</cp:lastPrinted>
  <dcterms:created xsi:type="dcterms:W3CDTF">2014-08-04T15:42:07Z</dcterms:created>
  <dcterms:modified xsi:type="dcterms:W3CDTF">2016-06-22T17:01:26Z</dcterms:modified>
</cp:coreProperties>
</file>