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9" r:id="rId4"/>
    <p:sldId id="262" r:id="rId5"/>
    <p:sldId id="261" r:id="rId6"/>
    <p:sldId id="265" r:id="rId7"/>
    <p:sldId id="264" r:id="rId8"/>
    <p:sldId id="260"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A942"/>
    <a:srgbClr val="003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15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35DBE6E-7966-4592-B785-907BE8D7EEE3}" type="datetimeFigureOut">
              <a:rPr lang="en-GB" smtClean="0"/>
              <a:t>22/06/2016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2D311-73B6-4FC0-AC63-D3B81347704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5DBE6E-7966-4592-B785-907BE8D7EEE3}" type="datetimeFigureOut">
              <a:rPr lang="en-GB" smtClean="0"/>
              <a:t>22/06/2016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2D311-73B6-4FC0-AC63-D3B81347704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1"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5DBE6E-7966-4592-B785-907BE8D7EEE3}" type="datetimeFigureOut">
              <a:rPr lang="en-GB" smtClean="0"/>
              <a:t>22/06/2016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2D311-73B6-4FC0-AC63-D3B81347704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5DBE6E-7966-4592-B785-907BE8D7EEE3}" type="datetimeFigureOut">
              <a:rPr lang="en-GB" smtClean="0"/>
              <a:t>22/06/2016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2D311-73B6-4FC0-AC63-D3B81347704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5DBE6E-7966-4592-B785-907BE8D7EEE3}" type="datetimeFigureOut">
              <a:rPr lang="en-GB" smtClean="0"/>
              <a:t>22/06/2016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2D311-73B6-4FC0-AC63-D3B81347704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35DBE6E-7966-4592-B785-907BE8D7EEE3}" type="datetimeFigureOut">
              <a:rPr lang="en-GB" smtClean="0"/>
              <a:t>22/06/2016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D2D311-73B6-4FC0-AC63-D3B81347704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35DBE6E-7966-4592-B785-907BE8D7EEE3}" type="datetimeFigureOut">
              <a:rPr lang="en-GB" smtClean="0"/>
              <a:t>22/06/2016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D2D311-73B6-4FC0-AC63-D3B81347704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35DBE6E-7966-4592-B785-907BE8D7EEE3}" type="datetimeFigureOut">
              <a:rPr lang="en-GB" smtClean="0"/>
              <a:t>22/06/2016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D2D311-73B6-4FC0-AC63-D3B81347704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DBE6E-7966-4592-B785-907BE8D7EEE3}" type="datetimeFigureOut">
              <a:rPr lang="en-GB" smtClean="0"/>
              <a:t>22/06/2016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D2D311-73B6-4FC0-AC63-D3B81347704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5DBE6E-7966-4592-B785-907BE8D7EEE3}" type="datetimeFigureOut">
              <a:rPr lang="en-GB" smtClean="0"/>
              <a:t>22/06/2016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D2D311-73B6-4FC0-AC63-D3B81347704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5DBE6E-7966-4592-B785-907BE8D7EEE3}" type="datetimeFigureOut">
              <a:rPr lang="en-GB" smtClean="0"/>
              <a:t>22/06/2016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D2D311-73B6-4FC0-AC63-D3B81347704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DBE6E-7966-4592-B785-907BE8D7EEE3}" type="datetimeFigureOut">
              <a:rPr lang="en-GB" smtClean="0"/>
              <a:t>22/06/2016</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2D311-73B6-4FC0-AC63-D3B81347704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4.png"/><Relationship Id="rId12" Type="http://schemas.microsoft.com/office/2007/relationships/hdphoto" Target="../media/hdphoto4.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7.png"/><Relationship Id="rId5" Type="http://schemas.microsoft.com/office/2007/relationships/hdphoto" Target="../media/hdphoto2.wdp"/><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11"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5.wdp"/></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11"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6.wdp"/></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microsoft.com/office/2007/relationships/hdphoto" Target="../media/hdphoto7.wdp"/><Relationship Id="rId7" Type="http://schemas.microsoft.com/office/2007/relationships/hdphoto" Target="../media/hdphoto2.wdp"/><Relationship Id="rId12"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microsoft.com/office/2007/relationships/hdphoto" Target="../media/hdphoto8.wdp"/><Relationship Id="rId7" Type="http://schemas.microsoft.com/office/2007/relationships/hdphoto" Target="../media/hdphoto2.wdp"/><Relationship Id="rId12"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4.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1.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jpeg"/><Relationship Id="rId5" Type="http://schemas.microsoft.com/office/2007/relationships/hdphoto" Target="../media/hdphoto2.wdp"/><Relationship Id="rId10" Type="http://schemas.microsoft.com/office/2007/relationships/hdphoto" Target="../media/hdphoto9.wdp"/><Relationship Id="rId4" Type="http://schemas.openxmlformats.org/officeDocument/2006/relationships/image" Target="../media/image2.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microsoft.com/office/2007/relationships/hdphoto" Target="../media/hdphoto10.wdp"/><Relationship Id="rId7" Type="http://schemas.microsoft.com/office/2007/relationships/hdphoto" Target="../media/hdphoto2.wdp"/><Relationship Id="rId12"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10" Type="http://schemas.openxmlformats.org/officeDocument/2006/relationships/image" Target="../media/image8.png"/><Relationship Id="rId4" Type="http://schemas.microsoft.com/office/2007/relationships/hdphoto" Target="../media/hdphoto1.wdp"/><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www.webdesignhot.com/wp-content/uploads/2012/01/Fingerprint-Heart-Vector-Graphic.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804" b="97148" l="4296" r="96735">
                        <a14:foregroundMark x1="26804" y1="73797" x2="26804" y2="73797"/>
                        <a14:foregroundMark x1="29725" y1="82175" x2="29725" y2="82175"/>
                        <a14:foregroundMark x1="35739" y1="91444" x2="19072" y2="69340"/>
                        <a14:foregroundMark x1="11856" y1="64349" x2="6701" y2="30838"/>
                      </a14:backgroundRemoval>
                    </a14:imgEffect>
                  </a14:imgLayer>
                </a14:imgProps>
              </a:ext>
              <a:ext uri="{28A0092B-C50C-407E-A947-70E740481C1C}">
                <a14:useLocalDpi xmlns:a14="http://schemas.microsoft.com/office/drawing/2010/main" val="0"/>
              </a:ext>
            </a:extLst>
          </a:blip>
          <a:srcRect/>
          <a:stretch>
            <a:fillRect/>
          </a:stretch>
        </p:blipFill>
        <p:spPr bwMode="auto">
          <a:xfrm rot="20923207">
            <a:off x="443318" y="16475"/>
            <a:ext cx="2248883" cy="21716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rot="20940013">
            <a:off x="2056263" y="594484"/>
            <a:ext cx="2143087" cy="1015663"/>
          </a:xfrm>
          <a:prstGeom prst="rect">
            <a:avLst/>
          </a:prstGeom>
          <a:noFill/>
        </p:spPr>
        <p:txBody>
          <a:bodyPr wrap="none" lIns="91440" tIns="45720" rIns="91440" bIns="45720">
            <a:spAutoFit/>
          </a:bodyPr>
          <a:lstStyle/>
          <a:p>
            <a:pPr algn="ctr"/>
            <a:r>
              <a:rPr lang="en-US" sz="6000" b="1" spc="50" dirty="0" err="1" smtClean="0">
                <a:ln w="13500">
                  <a:solidFill>
                    <a:schemeClr val="tx1">
                      <a:alpha val="6500"/>
                    </a:schemeClr>
                  </a:solidFill>
                  <a:prstDash val="solid"/>
                </a:ln>
                <a:solidFill>
                  <a:srgbClr val="48A942">
                    <a:alpha val="95000"/>
                  </a:srgbClr>
                </a:solidFill>
                <a:effectLst>
                  <a:innerShdw blurRad="50900" dist="38500" dir="13500000">
                    <a:srgbClr val="000000">
                      <a:alpha val="60000"/>
                    </a:srgbClr>
                  </a:innerShdw>
                </a:effectLst>
              </a:rPr>
              <a:t>eetles</a:t>
            </a:r>
            <a:endParaRPr lang="en-US" sz="6000" b="1" spc="50" dirty="0">
              <a:ln w="13500">
                <a:solidFill>
                  <a:schemeClr val="tx1">
                    <a:alpha val="6500"/>
                  </a:schemeClr>
                </a:solidFill>
                <a:prstDash val="solid"/>
              </a:ln>
              <a:solidFill>
                <a:srgbClr val="48A942">
                  <a:alpha val="95000"/>
                </a:srgbClr>
              </a:solidFill>
              <a:effectLst>
                <a:innerShdw blurRad="50900" dist="38500" dir="13500000">
                  <a:srgbClr val="000000">
                    <a:alpha val="60000"/>
                  </a:srgbClr>
                </a:innerShdw>
              </a:effectLst>
            </a:endParaRPr>
          </a:p>
        </p:txBody>
      </p:sp>
      <p:sp>
        <p:nvSpPr>
          <p:cNvPr id="14" name="Rectangle 13"/>
          <p:cNvSpPr/>
          <p:nvPr/>
        </p:nvSpPr>
        <p:spPr>
          <a:xfrm rot="20768374">
            <a:off x="964064" y="217145"/>
            <a:ext cx="1309832" cy="1862048"/>
          </a:xfrm>
          <a:prstGeom prst="rect">
            <a:avLst/>
          </a:prstGeom>
          <a:noFill/>
        </p:spPr>
        <p:txBody>
          <a:bodyPr wrap="square" lIns="91440" tIns="45720" rIns="91440" bIns="45720">
            <a:spAutoFit/>
          </a:bodyPr>
          <a:lstStyle/>
          <a:p>
            <a:pPr algn="ctr"/>
            <a:r>
              <a:rPr lang="en-US" sz="11500" b="1" spc="50" dirty="0" smtClean="0">
                <a:ln w="13500">
                  <a:solidFill>
                    <a:schemeClr val="accent1">
                      <a:shade val="2500"/>
                      <a:alpha val="6500"/>
                    </a:schemeClr>
                  </a:solidFill>
                  <a:prstDash val="solid"/>
                </a:ln>
                <a:solidFill>
                  <a:srgbClr val="48A942"/>
                </a:solidFill>
                <a:effectLst>
                  <a:innerShdw blurRad="50900" dist="38500" dir="13500000">
                    <a:srgbClr val="000000">
                      <a:alpha val="60000"/>
                    </a:srgbClr>
                  </a:innerShdw>
                </a:effectLst>
                <a:latin typeface="Helvetica Neue" panose="02000503000000020004" pitchFamily="2"/>
                <a:cs typeface="Arial" panose="020B0604020202020204" pitchFamily="34" charset="0"/>
              </a:rPr>
              <a:t>B</a:t>
            </a:r>
            <a:endParaRPr lang="en-US" sz="11500" b="1" spc="50" dirty="0">
              <a:ln w="13500">
                <a:solidFill>
                  <a:schemeClr val="accent1">
                    <a:shade val="2500"/>
                    <a:alpha val="6500"/>
                  </a:schemeClr>
                </a:solidFill>
                <a:prstDash val="solid"/>
              </a:ln>
              <a:solidFill>
                <a:srgbClr val="48A942"/>
              </a:solidFill>
              <a:effectLst>
                <a:innerShdw blurRad="50900" dist="38500" dir="13500000">
                  <a:srgbClr val="000000">
                    <a:alpha val="60000"/>
                  </a:srgbClr>
                </a:innerShdw>
              </a:effectLst>
              <a:latin typeface="Helvetica Neue" panose="02000503000000020004" pitchFamily="2"/>
              <a:cs typeface="Arial" panose="020B0604020202020204" pitchFamily="34" charset="0"/>
            </a:endParaRPr>
          </a:p>
        </p:txBody>
      </p:sp>
      <p:pic>
        <p:nvPicPr>
          <p:cNvPr id="1029" name="Picture 5"/>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249" b="95668" l="0" r="100000">
                        <a14:foregroundMark x1="5751" y1="14440" x2="5751" y2="14440"/>
                        <a14:foregroundMark x1="10863" y1="15884" x2="10863" y2="15884"/>
                        <a14:foregroundMark x1="16294" y1="17690" x2="16294" y2="17690"/>
                        <a14:foregroundMark x1="20447" y1="31047" x2="20447" y2="31047"/>
                        <a14:foregroundMark x1="27157" y1="38989" x2="27157" y2="38989"/>
                        <a14:foregroundMark x1="9585" y1="40794" x2="9585" y2="40794"/>
                        <a14:foregroundMark x1="17572" y1="57401" x2="17572" y2="57401"/>
                        <a14:foregroundMark x1="18850" y1="73646" x2="18850" y2="73646"/>
                        <a14:foregroundMark x1="65815" y1="34296" x2="65815" y2="34296"/>
                        <a14:foregroundMark x1="62620" y1="70397" x2="62620" y2="70397"/>
                        <a14:foregroundMark x1="72843" y1="80866" x2="72843" y2="80866"/>
                        <a14:foregroundMark x1="81789" y1="61733" x2="81789" y2="61733"/>
                        <a14:foregroundMark x1="88179" y1="42238" x2="88179" y2="42238"/>
                        <a14:foregroundMark x1="71565" y1="19134" x2="71565" y2="19134"/>
                        <a14:foregroundMark x1="44409" y1="20939" x2="44409" y2="20939"/>
                        <a14:foregroundMark x1="31629" y1="29242" x2="31629" y2="29242"/>
                        <a14:foregroundMark x1="28754" y1="69314" x2="28754" y2="69314"/>
                      </a14:backgroundRemoval>
                    </a14:imgEffect>
                  </a14:imgLayer>
                </a14:imgProps>
              </a:ext>
              <a:ext uri="{28A0092B-C50C-407E-A947-70E740481C1C}">
                <a14:useLocalDpi xmlns:a14="http://schemas.microsoft.com/office/drawing/2010/main" val="0"/>
              </a:ext>
            </a:extLst>
          </a:blip>
          <a:srcRect/>
          <a:stretch>
            <a:fillRect/>
          </a:stretch>
        </p:blipFill>
        <p:spPr bwMode="auto">
          <a:xfrm>
            <a:off x="6758955" y="143089"/>
            <a:ext cx="2167780" cy="1918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J:\Green man\Green Man Festival\Design\CMYK - SocietyForEndocrinolog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3768" y="6112434"/>
            <a:ext cx="1762446" cy="4703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2387126"/>
            <a:ext cx="3363642" cy="1015663"/>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Beetles may display extremely intricate behaviour when mating. </a:t>
            </a:r>
            <a:r>
              <a:rPr lang="en-GB" dirty="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Pheromone </a:t>
            </a:r>
            <a:r>
              <a:rPr lang="en-GB" sz="1400" dirty="0" smtClean="0">
                <a:latin typeface="Arial" panose="020B0604020202020204" pitchFamily="34" charset="0"/>
                <a:cs typeface="Arial" panose="020B0604020202020204" pitchFamily="34" charset="0"/>
              </a:rPr>
              <a:t>communication </a:t>
            </a:r>
            <a:r>
              <a:rPr lang="en-GB" sz="1400" dirty="0">
                <a:latin typeface="Arial" panose="020B0604020202020204" pitchFamily="34" charset="0"/>
                <a:cs typeface="Arial" panose="020B0604020202020204" pitchFamily="34" charset="0"/>
              </a:rPr>
              <a:t>is </a:t>
            </a:r>
            <a:r>
              <a:rPr lang="en-GB" sz="1400" dirty="0" smtClean="0">
                <a:latin typeface="Arial" panose="020B0604020202020204" pitchFamily="34" charset="0"/>
                <a:cs typeface="Arial" panose="020B0604020202020204" pitchFamily="34" charset="0"/>
              </a:rPr>
              <a:t>thought to be very be </a:t>
            </a:r>
            <a:r>
              <a:rPr lang="en-GB" sz="1400" dirty="0">
                <a:latin typeface="Arial" panose="020B0604020202020204" pitchFamily="34" charset="0"/>
                <a:cs typeface="Arial" panose="020B0604020202020204" pitchFamily="34" charset="0"/>
              </a:rPr>
              <a:t>important in the location of a mate.</a:t>
            </a:r>
          </a:p>
        </p:txBody>
      </p:sp>
      <p:pic>
        <p:nvPicPr>
          <p:cNvPr id="8194" name="Picture 2" descr="http://wordassociations.ru/image/600x/svg_to_png/tomas_arad_hear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321" y="2484350"/>
            <a:ext cx="192497" cy="180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402" b="94872" l="4082" r="95627">
                        <a14:foregroundMark x1="4082" y1="86325" x2="4082" y2="86325"/>
                        <a14:foregroundMark x1="18659" y1="94872" x2="18659" y2="94872"/>
                        <a14:foregroundMark x1="93586" y1="56838" x2="93586" y2="56838"/>
                        <a14:foregroundMark x1="95627" y1="87179" x2="95627" y2="87179"/>
                        <a14:foregroundMark x1="25656" y1="23932" x2="25656" y2="23932"/>
                        <a14:foregroundMark x1="10496" y1="38462" x2="10496" y2="38462"/>
                        <a14:foregroundMark x1="36735" y1="27350" x2="36735" y2="27350"/>
                        <a14:foregroundMark x1="74052" y1="27350" x2="74052" y2="27350"/>
                        <a14:foregroundMark x1="75510" y1="26496" x2="75510" y2="26496"/>
                        <a14:backgroundMark x1="52187" y1="69231" x2="52187" y2="69231"/>
                        <a14:backgroundMark x1="53644" y1="59829" x2="53644" y2="59829"/>
                        <a14:backgroundMark x1="61516" y1="71368" x2="61516" y2="71368"/>
                        <a14:backgroundMark x1="66181" y1="72650" x2="66181" y2="72650"/>
                        <a14:backgroundMark x1="71429" y1="67094" x2="71429" y2="67094"/>
                        <a14:backgroundMark x1="69679" y1="62393" x2="69679" y2="62393"/>
                        <a14:backgroundMark x1="62974" y1="62821" x2="62974" y2="62821"/>
                        <a14:backgroundMark x1="49271" y1="70513" x2="49271" y2="70513"/>
                        <a14:backgroundMark x1="59184" y1="76923" x2="59184" y2="76923"/>
                        <a14:backgroundMark x1="63557" y1="67521" x2="63557" y2="67521"/>
                        <a14:backgroundMark x1="69388" y1="57692" x2="69388" y2="57692"/>
                      </a14:backgroundRemoval>
                    </a14:imgEffect>
                  </a14:imgLayer>
                </a14:imgProps>
              </a:ext>
              <a:ext uri="{28A0092B-C50C-407E-A947-70E740481C1C}">
                <a14:useLocalDpi xmlns:a14="http://schemas.microsoft.com/office/drawing/2010/main" val="0"/>
              </a:ext>
            </a:extLst>
          </a:blip>
          <a:srcRect/>
          <a:stretch>
            <a:fillRect/>
          </a:stretch>
        </p:blipFill>
        <p:spPr bwMode="auto">
          <a:xfrm>
            <a:off x="5968369" y="5401713"/>
            <a:ext cx="1584176" cy="1080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Box 3"/>
          <p:cNvSpPr txBox="1"/>
          <p:nvPr/>
        </p:nvSpPr>
        <p:spPr>
          <a:xfrm>
            <a:off x="6211230" y="5941813"/>
            <a:ext cx="1098453" cy="384721"/>
          </a:xfrm>
          <a:prstGeom prst="rect">
            <a:avLst/>
          </a:prstGeom>
          <a:noFill/>
        </p:spPr>
        <p:txBody>
          <a:bodyPr wrap="square" rtlCol="0">
            <a:spAutoFit/>
          </a:bodyPr>
          <a:lstStyle/>
          <a:p>
            <a:r>
              <a:rPr lang="en-GB" sz="900" b="1" i="1" dirty="0" smtClean="0">
                <a:solidFill>
                  <a:srgbClr val="003D7D"/>
                </a:solidFill>
                <a:latin typeface="Arial" panose="020B0604020202020204" pitchFamily="34" charset="0"/>
                <a:cs typeface="Arial" panose="020B0604020202020204" pitchFamily="34" charset="0"/>
              </a:rPr>
              <a:t>Check out our </a:t>
            </a:r>
            <a:r>
              <a:rPr lang="en-GB" sz="900" b="1" i="1" dirty="0">
                <a:solidFill>
                  <a:srgbClr val="003D7D"/>
                </a:solidFill>
                <a:latin typeface="Arial" panose="020B0604020202020204" pitchFamily="34" charset="0"/>
                <a:cs typeface="Arial" panose="020B0604020202020204" pitchFamily="34" charset="0"/>
              </a:rPr>
              <a:t>live </a:t>
            </a:r>
            <a:r>
              <a:rPr lang="en-GB" sz="900" b="1" i="1" dirty="0" smtClean="0">
                <a:solidFill>
                  <a:srgbClr val="003D7D"/>
                </a:solidFill>
                <a:latin typeface="Arial" panose="020B0604020202020204" pitchFamily="34" charset="0"/>
                <a:cs typeface="Arial" panose="020B0604020202020204" pitchFamily="34" charset="0"/>
              </a:rPr>
              <a:t>specimens</a:t>
            </a:r>
            <a:r>
              <a:rPr lang="en-GB" sz="1000" b="1" i="1" dirty="0" smtClean="0">
                <a:solidFill>
                  <a:srgbClr val="003D7D"/>
                </a:solidFill>
                <a:latin typeface="Arial" panose="020B0604020202020204" pitchFamily="34" charset="0"/>
                <a:cs typeface="Arial" panose="020B0604020202020204" pitchFamily="34" charset="0"/>
              </a:rPr>
              <a:t>!</a:t>
            </a:r>
            <a:endParaRPr lang="en-GB" sz="1000" b="1" i="1" dirty="0">
              <a:solidFill>
                <a:srgbClr val="003D7D"/>
              </a:solidFill>
              <a:latin typeface="Arial" panose="020B0604020202020204" pitchFamily="34" charset="0"/>
              <a:cs typeface="Arial" panose="020B0604020202020204" pitchFamily="34" charset="0"/>
            </a:endParaRPr>
          </a:p>
        </p:txBody>
      </p:sp>
      <p:sp>
        <p:nvSpPr>
          <p:cNvPr id="5" name="Rectangle 4"/>
          <p:cNvSpPr/>
          <p:nvPr/>
        </p:nvSpPr>
        <p:spPr>
          <a:xfrm>
            <a:off x="518818" y="3895060"/>
            <a:ext cx="3312368" cy="1661993"/>
          </a:xfrm>
          <a:prstGeom prst="rect">
            <a:avLst/>
          </a:prstGeom>
        </p:spPr>
        <p:txBody>
          <a:bodyPr wrap="square">
            <a:spAutoFit/>
          </a:bodyPr>
          <a:lstStyle/>
          <a:p>
            <a:r>
              <a:rPr lang="en-GB" dirty="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Conflict</a:t>
            </a:r>
            <a:r>
              <a:rPr lang="en-GB" sz="1400" dirty="0">
                <a:latin typeface="Arial" panose="020B0604020202020204" pitchFamily="34" charset="0"/>
                <a:cs typeface="Arial" panose="020B0604020202020204" pitchFamily="34" charset="0"/>
              </a:rPr>
              <a:t> can play a part in the mating rituals of </a:t>
            </a:r>
            <a:r>
              <a:rPr lang="en-GB" sz="1400" dirty="0" smtClean="0">
                <a:latin typeface="Arial" panose="020B0604020202020204" pitchFamily="34" charset="0"/>
                <a:cs typeface="Arial" panose="020B0604020202020204" pitchFamily="34" charset="0"/>
              </a:rPr>
              <a:t>some beetle species </a:t>
            </a:r>
            <a:r>
              <a:rPr lang="en-GB" sz="1400" dirty="0">
                <a:latin typeface="Arial" panose="020B0604020202020204" pitchFamily="34" charset="0"/>
                <a:cs typeface="Arial" panose="020B0604020202020204" pitchFamily="34" charset="0"/>
              </a:rPr>
              <a:t>such as </a:t>
            </a:r>
            <a:r>
              <a:rPr lang="en-GB" sz="1400" b="1" dirty="0">
                <a:latin typeface="Arial" panose="020B0604020202020204" pitchFamily="34" charset="0"/>
                <a:cs typeface="Arial" panose="020B0604020202020204" pitchFamily="34" charset="0"/>
              </a:rPr>
              <a:t>burying </a:t>
            </a:r>
            <a:r>
              <a:rPr lang="en-GB" sz="1400" b="1" dirty="0" smtClean="0">
                <a:latin typeface="Arial" panose="020B0604020202020204" pitchFamily="34" charset="0"/>
                <a:cs typeface="Arial" panose="020B0604020202020204" pitchFamily="34" charset="0"/>
              </a:rPr>
              <a:t>beetles</a:t>
            </a:r>
            <a:r>
              <a:rPr lang="en-GB" sz="1400" dirty="0" smtClean="0">
                <a:latin typeface="Arial" panose="020B0604020202020204" pitchFamily="34" charset="0"/>
                <a:cs typeface="Arial" panose="020B0604020202020204" pitchFamily="34" charset="0"/>
              </a:rPr>
              <a:t>, where </a:t>
            </a:r>
            <a:r>
              <a:rPr lang="en-GB" sz="1400" dirty="0">
                <a:latin typeface="Arial" panose="020B0604020202020204" pitchFamily="34" charset="0"/>
                <a:cs typeface="Arial" panose="020B0604020202020204" pitchFamily="34" charset="0"/>
              </a:rPr>
              <a:t>conflicts between males and females rage until only one of each is </a:t>
            </a:r>
            <a:r>
              <a:rPr lang="en-GB" sz="1400" dirty="0" smtClean="0">
                <a:latin typeface="Arial" panose="020B0604020202020204" pitchFamily="34" charset="0"/>
                <a:cs typeface="Arial" panose="020B0604020202020204" pitchFamily="34" charset="0"/>
              </a:rPr>
              <a:t>left. This ensures reproduction </a:t>
            </a:r>
            <a:r>
              <a:rPr lang="en-GB" sz="1400" dirty="0">
                <a:latin typeface="Arial" panose="020B0604020202020204" pitchFamily="34" charset="0"/>
                <a:cs typeface="Arial" panose="020B0604020202020204" pitchFamily="34" charset="0"/>
              </a:rPr>
              <a:t>by the strongest and fittest.</a:t>
            </a:r>
          </a:p>
        </p:txBody>
      </p:sp>
      <p:pic>
        <p:nvPicPr>
          <p:cNvPr id="15" name="Picture 2" descr="http://wordassociations.ru/image/600x/svg_to_png/tomas_arad_hear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338" y="4004706"/>
            <a:ext cx="192497" cy="1805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p:nvPr/>
        </p:nvPicPr>
        <p:blipFill rotWithShape="1">
          <a:blip r:embed="rId10"/>
          <a:srcRect l="23387" t="2037" r="24928" b="61460"/>
          <a:stretch/>
        </p:blipFill>
        <p:spPr bwMode="auto">
          <a:xfrm>
            <a:off x="4422447" y="3333420"/>
            <a:ext cx="1414402" cy="909836"/>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5330917" y="1833410"/>
            <a:ext cx="2184142" cy="400110"/>
          </a:xfrm>
          <a:prstGeom prst="rect">
            <a:avLst/>
          </a:prstGeom>
          <a:noFill/>
        </p:spPr>
        <p:txBody>
          <a:bodyPr wrap="square" rtlCol="0">
            <a:spAutoFit/>
          </a:bodyPr>
          <a:lstStyle/>
          <a:p>
            <a:r>
              <a:rPr lang="en-GB" sz="2000" b="1" dirty="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Tiger Beetles </a:t>
            </a:r>
          </a:p>
        </p:txBody>
      </p:sp>
      <p:pic>
        <p:nvPicPr>
          <p:cNvPr id="17" name="Picture 16"/>
          <p:cNvPicPr/>
          <p:nvPr/>
        </p:nvPicPr>
        <p:blipFill rotWithShape="1">
          <a:blip r:embed="rId10"/>
          <a:srcRect l="50974" t="94059" r="10470" b="3224"/>
          <a:stretch/>
        </p:blipFill>
        <p:spPr bwMode="auto">
          <a:xfrm>
            <a:off x="4422447" y="4362495"/>
            <a:ext cx="1276548" cy="76200"/>
          </a:xfrm>
          <a:prstGeom prst="rect">
            <a:avLst/>
          </a:prstGeom>
          <a:ln>
            <a:noFill/>
          </a:ln>
          <a:extLst>
            <a:ext uri="{53640926-AAD7-44D8-BBD7-CCE9431645EC}">
              <a14:shadowObscured xmlns:a14="http://schemas.microsoft.com/office/drawing/2010/main"/>
            </a:ext>
          </a:extLst>
        </p:spPr>
      </p:pic>
      <p:sp>
        <p:nvSpPr>
          <p:cNvPr id="18" name="Rectangle 17"/>
          <p:cNvSpPr/>
          <p:nvPr/>
        </p:nvSpPr>
        <p:spPr>
          <a:xfrm>
            <a:off x="4246215" y="2207130"/>
            <a:ext cx="4781128"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Tiger Beetle males use their mandibles to latch onto females in order to mate. They </a:t>
            </a:r>
            <a:r>
              <a:rPr lang="en-GB" sz="1200" dirty="0" smtClean="0">
                <a:latin typeface="Arial" panose="020B0604020202020204" pitchFamily="34" charset="0"/>
                <a:cs typeface="Arial" panose="020B0604020202020204" pitchFamily="34" charset="0"/>
              </a:rPr>
              <a:t>then ‘ride’ </a:t>
            </a:r>
            <a:r>
              <a:rPr lang="en-GB" sz="1200" dirty="0">
                <a:latin typeface="Arial" panose="020B0604020202020204" pitchFamily="34" charset="0"/>
                <a:cs typeface="Arial" panose="020B0604020202020204" pitchFamily="34" charset="0"/>
              </a:rPr>
              <a:t>on the </a:t>
            </a:r>
            <a:r>
              <a:rPr lang="en-GB" sz="1200" dirty="0" smtClean="0">
                <a:latin typeface="Arial" panose="020B0604020202020204" pitchFamily="34" charset="0"/>
                <a:cs typeface="Arial" panose="020B0604020202020204" pitchFamily="34" charset="0"/>
              </a:rPr>
              <a:t>females back </a:t>
            </a:r>
            <a:r>
              <a:rPr lang="en-GB" sz="1200" dirty="0">
                <a:latin typeface="Arial" panose="020B0604020202020204" pitchFamily="34" charset="0"/>
                <a:cs typeface="Arial" panose="020B0604020202020204" pitchFamily="34" charset="0"/>
              </a:rPr>
              <a:t>for a long time after while the female violently </a:t>
            </a:r>
            <a:r>
              <a:rPr lang="en-GB" sz="1200" dirty="0" smtClean="0">
                <a:latin typeface="Arial" panose="020B0604020202020204" pitchFamily="34" charset="0"/>
                <a:cs typeface="Arial" panose="020B0604020202020204" pitchFamily="34" charset="0"/>
              </a:rPr>
              <a:t>struggles.</a:t>
            </a:r>
            <a:endParaRPr lang="en-GB" sz="1200" dirty="0">
              <a:latin typeface="Arial" panose="020B0604020202020204" pitchFamily="34" charset="0"/>
              <a:cs typeface="Arial" panose="020B0604020202020204" pitchFamily="34" charset="0"/>
            </a:endParaRPr>
          </a:p>
        </p:txBody>
      </p:sp>
      <p:sp>
        <p:nvSpPr>
          <p:cNvPr id="20" name="Rectangle 19"/>
          <p:cNvSpPr/>
          <p:nvPr/>
        </p:nvSpPr>
        <p:spPr>
          <a:xfrm>
            <a:off x="4246214" y="2900664"/>
            <a:ext cx="4680521" cy="461665"/>
          </a:xfrm>
          <a:prstGeom prst="rect">
            <a:avLst/>
          </a:prstGeom>
        </p:spPr>
        <p:txBody>
          <a:bodyPr wrap="square">
            <a:spAutoFit/>
          </a:bodyPr>
          <a:lstStyle/>
          <a:p>
            <a:r>
              <a:rPr lang="en-GB" sz="1200" dirty="0" smtClean="0">
                <a:latin typeface="Arial" panose="020B0604020202020204" pitchFamily="34" charset="0"/>
                <a:cs typeface="Arial" panose="020B0604020202020204" pitchFamily="34" charset="0"/>
              </a:rPr>
              <a:t>During this period, the males are vulnerable to predation, so </a:t>
            </a:r>
            <a:r>
              <a:rPr lang="en-GB" sz="1200" b="1" dirty="0" smtClean="0">
                <a:latin typeface="Arial" panose="020B0604020202020204" pitchFamily="34" charset="0"/>
                <a:cs typeface="Arial" panose="020B0604020202020204" pitchFamily="34" charset="0"/>
              </a:rPr>
              <a:t>why do they hold on for so long</a:t>
            </a:r>
            <a:r>
              <a:rPr lang="en-GB" sz="1200" dirty="0" smtClean="0">
                <a:latin typeface="Arial" panose="020B0604020202020204" pitchFamily="34" charset="0"/>
                <a:cs typeface="Arial" panose="020B0604020202020204" pitchFamily="34" charset="0"/>
              </a:rPr>
              <a:t>? </a:t>
            </a:r>
          </a:p>
        </p:txBody>
      </p:sp>
      <p:sp>
        <p:nvSpPr>
          <p:cNvPr id="21" name="Rectangle 20"/>
          <p:cNvSpPr/>
          <p:nvPr/>
        </p:nvSpPr>
        <p:spPr>
          <a:xfrm>
            <a:off x="4276561" y="4496545"/>
            <a:ext cx="4650174" cy="1015663"/>
          </a:xfrm>
          <a:prstGeom prst="rect">
            <a:avLst/>
          </a:prstGeom>
        </p:spPr>
        <p:txBody>
          <a:bodyPr wrap="square">
            <a:spAutoFit/>
          </a:bodyPr>
          <a:lstStyle/>
          <a:p>
            <a:r>
              <a:rPr lang="en-GB" sz="1200" b="1" dirty="0" smtClean="0">
                <a:latin typeface="Arial" panose="020B0604020202020204" pitchFamily="34" charset="0"/>
                <a:cs typeface="Arial" panose="020B0604020202020204" pitchFamily="34" charset="0"/>
              </a:rPr>
              <a:t>Why do the females struggle so much?</a:t>
            </a:r>
          </a:p>
          <a:p>
            <a:r>
              <a:rPr lang="en-GB" sz="1200" dirty="0" smtClean="0">
                <a:latin typeface="Arial" panose="020B0604020202020204" pitchFamily="34" charset="0"/>
                <a:cs typeface="Arial" panose="020B0604020202020204" pitchFamily="34" charset="0"/>
              </a:rPr>
              <a:t>Scientists believe that the female might be testing the male’s strength and endurance. Only those with superior strength and tenacity to hold on to the lurching female will successfully copulate and pass on their ‘top quality’ genes. </a:t>
            </a:r>
            <a:endParaRPr lang="en-GB" sz="1200" dirty="0">
              <a:latin typeface="Arial" panose="020B0604020202020204" pitchFamily="34" charset="0"/>
              <a:cs typeface="Arial" panose="020B0604020202020204" pitchFamily="34" charset="0"/>
            </a:endParaRPr>
          </a:p>
        </p:txBody>
      </p:sp>
      <p:sp>
        <p:nvSpPr>
          <p:cNvPr id="9" name="Rectangle 8"/>
          <p:cNvSpPr/>
          <p:nvPr/>
        </p:nvSpPr>
        <p:spPr>
          <a:xfrm>
            <a:off x="5858991" y="3485532"/>
            <a:ext cx="3395329" cy="861774"/>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 answer lies with </a:t>
            </a:r>
            <a:r>
              <a:rPr lang="en-GB" sz="1400" dirty="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Sexual Selection.</a:t>
            </a:r>
            <a:r>
              <a:rPr lang="en-GB" sz="1200" dirty="0">
                <a:latin typeface="Arial" panose="020B0604020202020204" pitchFamily="34" charset="0"/>
                <a:cs typeface="Arial" panose="020B0604020202020204" pitchFamily="34" charset="0"/>
              </a:rPr>
              <a:t> </a:t>
            </a:r>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The </a:t>
            </a:r>
            <a:r>
              <a:rPr lang="en-GB" sz="1200" dirty="0">
                <a:latin typeface="Arial" panose="020B0604020202020204" pitchFamily="34" charset="0"/>
                <a:cs typeface="Arial" panose="020B0604020202020204" pitchFamily="34" charset="0"/>
              </a:rPr>
              <a:t>males are thought to be guarding the female, stopping other males meeting with them. </a:t>
            </a:r>
          </a:p>
        </p:txBody>
      </p:sp>
      <p:pic>
        <p:nvPicPr>
          <p:cNvPr id="8196" name="Picture 4" descr="http://www.cookipedia.co.uk/wiki/images/5/5c/Red_Flour_Beetle.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8805" b="89937" l="9938" r="89855">
                        <a14:foregroundMark x1="36025" y1="8805" x2="36025" y2="8805"/>
                      </a14:backgroundRemoval>
                    </a14:imgEffect>
                  </a14:imgLayer>
                </a14:imgProps>
              </a:ext>
              <a:ext uri="{28A0092B-C50C-407E-A947-70E740481C1C}">
                <a14:useLocalDpi xmlns:a14="http://schemas.microsoft.com/office/drawing/2010/main" val="0"/>
              </a:ext>
            </a:extLst>
          </a:blip>
          <a:srcRect/>
          <a:stretch>
            <a:fillRect/>
          </a:stretch>
        </p:blipFill>
        <p:spPr bwMode="auto">
          <a:xfrm rot="3226704">
            <a:off x="1716112" y="800099"/>
            <a:ext cx="1338587" cy="17626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S:\Brand tools\Logos\ROYAL SOCIETY OF BIOLOGY LOGO ARTWORK\Online - RGB\RSB_colou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6542" y="6003231"/>
            <a:ext cx="1951202" cy="738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www.webdesignhot.com/wp-content/uploads/2012/01/Fingerprint-Heart-Vector-Graphic.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804" b="97148" l="4296" r="96735">
                        <a14:foregroundMark x1="26804" y1="73797" x2="26804" y2="73797"/>
                        <a14:foregroundMark x1="29725" y1="82175" x2="29725" y2="82175"/>
                        <a14:foregroundMark x1="35739" y1="91444" x2="19072" y2="69340"/>
                        <a14:foregroundMark x1="11856" y1="64349" x2="6701" y2="30838"/>
                      </a14:backgroundRemoval>
                    </a14:imgEffect>
                  </a14:imgLayer>
                </a14:imgProps>
              </a:ext>
              <a:ext uri="{28A0092B-C50C-407E-A947-70E740481C1C}">
                <a14:useLocalDpi xmlns:a14="http://schemas.microsoft.com/office/drawing/2010/main" val="0"/>
              </a:ext>
            </a:extLst>
          </a:blip>
          <a:srcRect/>
          <a:stretch>
            <a:fillRect/>
          </a:stretch>
        </p:blipFill>
        <p:spPr bwMode="auto">
          <a:xfrm rot="20923207">
            <a:off x="529822" y="62324"/>
            <a:ext cx="2248883" cy="21716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rot="20940013">
            <a:off x="2053703" y="686185"/>
            <a:ext cx="2863284" cy="1015663"/>
          </a:xfrm>
          <a:prstGeom prst="rect">
            <a:avLst/>
          </a:prstGeom>
          <a:noFill/>
        </p:spPr>
        <p:txBody>
          <a:bodyPr wrap="none" lIns="91440" tIns="45720" rIns="91440" bIns="45720">
            <a:spAutoFit/>
          </a:bodyPr>
          <a:lstStyle/>
          <a:p>
            <a:pPr algn="ctr"/>
            <a:r>
              <a:rPr lang="en-US" sz="6000" b="1" spc="50" dirty="0" err="1" smtClean="0">
                <a:ln w="13500">
                  <a:solidFill>
                    <a:schemeClr val="tx1">
                      <a:alpha val="6500"/>
                    </a:schemeClr>
                  </a:solidFill>
                  <a:prstDash val="solid"/>
                </a:ln>
                <a:solidFill>
                  <a:srgbClr val="48A942">
                    <a:alpha val="95000"/>
                  </a:srgbClr>
                </a:solidFill>
                <a:effectLst>
                  <a:innerShdw blurRad="50900" dist="38500" dir="13500000">
                    <a:srgbClr val="000000">
                      <a:alpha val="60000"/>
                    </a:srgbClr>
                  </a:innerShdw>
                </a:effectLst>
              </a:rPr>
              <a:t>hasmids</a:t>
            </a:r>
            <a:endParaRPr lang="en-US" sz="6000" b="1" spc="50" dirty="0">
              <a:ln w="13500">
                <a:solidFill>
                  <a:schemeClr val="tx1">
                    <a:alpha val="6500"/>
                  </a:schemeClr>
                </a:solidFill>
                <a:prstDash val="solid"/>
              </a:ln>
              <a:solidFill>
                <a:srgbClr val="48A942">
                  <a:alpha val="95000"/>
                </a:srgbClr>
              </a:solidFill>
              <a:effectLst>
                <a:innerShdw blurRad="50900" dist="38500" dir="13500000">
                  <a:srgbClr val="000000">
                    <a:alpha val="60000"/>
                  </a:srgbClr>
                </a:innerShdw>
              </a:effectLst>
            </a:endParaRPr>
          </a:p>
        </p:txBody>
      </p:sp>
      <p:sp>
        <p:nvSpPr>
          <p:cNvPr id="14" name="Rectangle 13"/>
          <p:cNvSpPr/>
          <p:nvPr/>
        </p:nvSpPr>
        <p:spPr>
          <a:xfrm rot="20768374">
            <a:off x="1050568" y="262994"/>
            <a:ext cx="1309832" cy="1862048"/>
          </a:xfrm>
          <a:prstGeom prst="rect">
            <a:avLst/>
          </a:prstGeom>
          <a:noFill/>
        </p:spPr>
        <p:txBody>
          <a:bodyPr wrap="square" lIns="91440" tIns="45720" rIns="91440" bIns="45720">
            <a:spAutoFit/>
          </a:bodyPr>
          <a:lstStyle/>
          <a:p>
            <a:pPr algn="ctr"/>
            <a:r>
              <a:rPr lang="en-US" sz="11500" b="1" spc="50" dirty="0" smtClean="0">
                <a:ln w="13500">
                  <a:solidFill>
                    <a:schemeClr val="accent1">
                      <a:shade val="2500"/>
                      <a:alpha val="6500"/>
                    </a:schemeClr>
                  </a:solidFill>
                  <a:prstDash val="solid"/>
                </a:ln>
                <a:solidFill>
                  <a:srgbClr val="48A942"/>
                </a:solidFill>
                <a:effectLst>
                  <a:innerShdw blurRad="50900" dist="38500" dir="13500000">
                    <a:srgbClr val="000000">
                      <a:alpha val="60000"/>
                    </a:srgbClr>
                  </a:innerShdw>
                </a:effectLst>
                <a:latin typeface="Helvetica Neue" panose="02000503000000020004" pitchFamily="2"/>
                <a:cs typeface="Arial" panose="020B0604020202020204" pitchFamily="34" charset="0"/>
              </a:rPr>
              <a:t>P</a:t>
            </a:r>
            <a:endParaRPr lang="en-US" sz="11500" b="1" spc="50" dirty="0">
              <a:ln w="13500">
                <a:solidFill>
                  <a:schemeClr val="accent1">
                    <a:shade val="2500"/>
                    <a:alpha val="6500"/>
                  </a:schemeClr>
                </a:solidFill>
                <a:prstDash val="solid"/>
              </a:ln>
              <a:solidFill>
                <a:srgbClr val="48A942"/>
              </a:solidFill>
              <a:effectLst>
                <a:innerShdw blurRad="50900" dist="38500" dir="13500000">
                  <a:srgbClr val="000000">
                    <a:alpha val="60000"/>
                  </a:srgbClr>
                </a:innerShdw>
              </a:effectLst>
              <a:latin typeface="Helvetica Neue" panose="02000503000000020004" pitchFamily="2"/>
              <a:cs typeface="Arial" panose="020B0604020202020204" pitchFamily="34" charset="0"/>
            </a:endParaRPr>
          </a:p>
        </p:txBody>
      </p:sp>
      <p:pic>
        <p:nvPicPr>
          <p:cNvPr id="1029" name="Picture 5"/>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249" b="95668" l="0" r="100000">
                        <a14:foregroundMark x1="5751" y1="14440" x2="5751" y2="14440"/>
                        <a14:foregroundMark x1="10863" y1="15884" x2="10863" y2="15884"/>
                        <a14:foregroundMark x1="16294" y1="17690" x2="16294" y2="17690"/>
                        <a14:foregroundMark x1="20447" y1="31047" x2="20447" y2="31047"/>
                        <a14:foregroundMark x1="27157" y1="38989" x2="27157" y2="38989"/>
                        <a14:foregroundMark x1="9585" y1="40794" x2="9585" y2="40794"/>
                        <a14:foregroundMark x1="17572" y1="57401" x2="17572" y2="57401"/>
                        <a14:foregroundMark x1="18850" y1="73646" x2="18850" y2="73646"/>
                        <a14:foregroundMark x1="65815" y1="34296" x2="65815" y2="34296"/>
                        <a14:foregroundMark x1="62620" y1="70397" x2="62620" y2="70397"/>
                        <a14:foregroundMark x1="72843" y1="80866" x2="72843" y2="80866"/>
                        <a14:foregroundMark x1="81789" y1="61733" x2="81789" y2="61733"/>
                        <a14:foregroundMark x1="88179" y1="42238" x2="88179" y2="42238"/>
                        <a14:foregroundMark x1="71565" y1="19134" x2="71565" y2="19134"/>
                        <a14:foregroundMark x1="44409" y1="20939" x2="44409" y2="20939"/>
                        <a14:foregroundMark x1="31629" y1="29242" x2="31629" y2="29242"/>
                        <a14:foregroundMark x1="28754" y1="69314" x2="28754" y2="69314"/>
                      </a14:backgroundRemoval>
                    </a14:imgEffect>
                  </a14:imgLayer>
                </a14:imgProps>
              </a:ext>
              <a:ext uri="{28A0092B-C50C-407E-A947-70E740481C1C}">
                <a14:useLocalDpi xmlns:a14="http://schemas.microsoft.com/office/drawing/2010/main" val="0"/>
              </a:ext>
            </a:extLst>
          </a:blip>
          <a:srcRect/>
          <a:stretch>
            <a:fillRect/>
          </a:stretch>
        </p:blipFill>
        <p:spPr bwMode="auto">
          <a:xfrm>
            <a:off x="6724700" y="188939"/>
            <a:ext cx="2167780" cy="1918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J:\Green man\Green Man Festival\Design\CMYK - SocietyForEndocrinolog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3768" y="6160014"/>
            <a:ext cx="1584176" cy="4228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ordassociations.ru/image/600x/svg_to_png/tomas_arad_hear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874" y="2480900"/>
            <a:ext cx="192497" cy="18059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51648" y="2394083"/>
            <a:ext cx="7624524" cy="738664"/>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Mating </a:t>
            </a:r>
            <a:r>
              <a:rPr lang="en-GB" sz="1400" dirty="0" smtClean="0">
                <a:latin typeface="Arial" panose="020B0604020202020204" pitchFamily="34" charset="0"/>
                <a:cs typeface="Arial" panose="020B0604020202020204" pitchFamily="34" charset="0"/>
              </a:rPr>
              <a:t>behaviour </a:t>
            </a:r>
            <a:r>
              <a:rPr lang="en-GB" sz="1400" dirty="0">
                <a:latin typeface="Arial" panose="020B0604020202020204" pitchFamily="34" charset="0"/>
                <a:cs typeface="Arial" panose="020B0604020202020204" pitchFamily="34" charset="0"/>
              </a:rPr>
              <a:t>in </a:t>
            </a:r>
            <a:r>
              <a:rPr lang="en-GB" sz="1400" dirty="0" smtClean="0">
                <a:latin typeface="Arial" panose="020B0604020202020204" pitchFamily="34" charset="0"/>
                <a:cs typeface="Arial" panose="020B0604020202020204" pitchFamily="34" charset="0"/>
              </a:rPr>
              <a:t>stick insects is </a:t>
            </a:r>
            <a:r>
              <a:rPr lang="en-GB" sz="1400" dirty="0">
                <a:latin typeface="Arial" panose="020B0604020202020204" pitchFamily="34" charset="0"/>
                <a:cs typeface="Arial" panose="020B0604020202020204" pitchFamily="34" charset="0"/>
              </a:rPr>
              <a:t>impressive because of the extraordinarily long duration of pairings. A record among insects, the stick insect </a:t>
            </a:r>
            <a:r>
              <a:rPr lang="en-GB" sz="1400" i="1" dirty="0">
                <a:latin typeface="Arial" panose="020B0604020202020204" pitchFamily="34" charset="0"/>
                <a:cs typeface="Arial" panose="020B0604020202020204" pitchFamily="34" charset="0"/>
              </a:rPr>
              <a:t>Necroscia </a:t>
            </a:r>
            <a:r>
              <a:rPr lang="en-GB" sz="1400" i="1" dirty="0" err="1">
                <a:latin typeface="Arial" panose="020B0604020202020204" pitchFamily="34" charset="0"/>
                <a:cs typeface="Arial" panose="020B0604020202020204" pitchFamily="34" charset="0"/>
              </a:rPr>
              <a:t>sparaxes</a:t>
            </a:r>
            <a:r>
              <a:rPr lang="en-GB" sz="1400" dirty="0">
                <a:latin typeface="Arial" panose="020B0604020202020204" pitchFamily="34" charset="0"/>
                <a:cs typeface="Arial" panose="020B0604020202020204" pitchFamily="34" charset="0"/>
              </a:rPr>
              <a:t>, found in India, is sometimes coupled for </a:t>
            </a:r>
            <a:r>
              <a:rPr lang="en-GB" sz="1400" b="1" dirty="0">
                <a:latin typeface="Arial" panose="020B0604020202020204" pitchFamily="34" charset="0"/>
                <a:cs typeface="Arial" panose="020B0604020202020204" pitchFamily="34" charset="0"/>
              </a:rPr>
              <a:t>79 days</a:t>
            </a:r>
            <a:r>
              <a:rPr lang="en-GB" sz="1400" dirty="0">
                <a:latin typeface="Arial" panose="020B0604020202020204" pitchFamily="34" charset="0"/>
                <a:cs typeface="Arial" panose="020B0604020202020204" pitchFamily="34" charset="0"/>
              </a:rPr>
              <a:t> at a time.</a:t>
            </a:r>
          </a:p>
        </p:txBody>
      </p:sp>
      <p:pic>
        <p:nvPicPr>
          <p:cNvPr id="2050" name="Picture 2" descr="http://upload.wikimedia.org/wikipedia/commons/9/94/Stick_insect,_Penang,_c.1820_-_BL_Add.Or.4988.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997" b="94401" l="8759" r="91915">
                        <a14:foregroundMark x1="30994" y1="5912" x2="30994" y2="5912"/>
                        <a14:foregroundMark x1="65862" y1="4464" x2="65862" y2="4464"/>
                        <a14:foregroundMark x1="33127" y1="2114" x2="33127" y2="2114"/>
                        <a14:foregroundMark x1="88602" y1="40211" x2="88602" y2="40211"/>
                        <a14:foregroundMark x1="48287" y1="92247" x2="48287" y2="92247"/>
                        <a14:foregroundMark x1="48905" y1="94401" x2="48905" y2="94401"/>
                      </a14:backgroundRemoval>
                    </a14:imgEffect>
                  </a14:imgLayer>
                </a14:imgProps>
              </a:ext>
              <a:ext uri="{28A0092B-C50C-407E-A947-70E740481C1C}">
                <a14:useLocalDpi xmlns:a14="http://schemas.microsoft.com/office/drawing/2010/main" val="0"/>
              </a:ext>
            </a:extLst>
          </a:blip>
          <a:srcRect/>
          <a:stretch>
            <a:fillRect/>
          </a:stretch>
        </p:blipFill>
        <p:spPr bwMode="auto">
          <a:xfrm rot="4233593">
            <a:off x="3139051" y="76913"/>
            <a:ext cx="1720297" cy="246421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216001" y="3283843"/>
            <a:ext cx="4676748" cy="400110"/>
          </a:xfrm>
          <a:prstGeom prst="rect">
            <a:avLst/>
          </a:prstGeom>
        </p:spPr>
        <p:txBody>
          <a:bodyPr wrap="square">
            <a:spAutoFit/>
          </a:bodyPr>
          <a:lstStyle/>
          <a:p>
            <a:r>
              <a:rPr lang="en-GB" sz="2000" dirty="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Why do stick insects mate for so long? </a:t>
            </a:r>
          </a:p>
        </p:txBody>
      </p:sp>
      <p:sp>
        <p:nvSpPr>
          <p:cNvPr id="2" name="Rectangle 1"/>
          <p:cNvSpPr/>
          <p:nvPr/>
        </p:nvSpPr>
        <p:spPr>
          <a:xfrm>
            <a:off x="531647" y="3861048"/>
            <a:ext cx="2395207" cy="307777"/>
          </a:xfrm>
          <a:prstGeom prst="rect">
            <a:avLst/>
          </a:prstGeom>
        </p:spPr>
        <p:txBody>
          <a:bodyPr wrap="none">
            <a:spAutoFit/>
          </a:bodyPr>
          <a:lstStyle/>
          <a:p>
            <a:r>
              <a:rPr lang="en-GB" sz="1400" b="1" dirty="0" smtClean="0">
                <a:latin typeface="Helvetica Neue" panose="02000503000000020004" pitchFamily="2"/>
                <a:cs typeface="Arial" panose="020B0604020202020204" pitchFamily="34" charset="0"/>
              </a:rPr>
              <a:t>Theory1: Defensive </a:t>
            </a:r>
            <a:r>
              <a:rPr lang="en-GB" sz="1400" b="1" dirty="0">
                <a:latin typeface="Helvetica Neue" panose="02000503000000020004" pitchFamily="2"/>
                <a:cs typeface="Arial" panose="020B0604020202020204" pitchFamily="34" charset="0"/>
              </a:rPr>
              <a:t>A</a:t>
            </a:r>
            <a:r>
              <a:rPr lang="en-GB" sz="1400" b="1" dirty="0" smtClean="0">
                <a:latin typeface="Helvetica Neue" panose="02000503000000020004" pitchFamily="2"/>
                <a:cs typeface="Arial" panose="020B0604020202020204" pitchFamily="34" charset="0"/>
              </a:rPr>
              <a:t>lliance</a:t>
            </a:r>
            <a:endParaRPr lang="en-GB" sz="1400" b="1" dirty="0">
              <a:latin typeface="Helvetica Neue" panose="02000503000000020004" pitchFamily="2"/>
              <a:cs typeface="Arial" panose="020B0604020202020204" pitchFamily="34" charset="0"/>
            </a:endParaRPr>
          </a:p>
        </p:txBody>
      </p:sp>
      <p:sp>
        <p:nvSpPr>
          <p:cNvPr id="16" name="Rectangle 15"/>
          <p:cNvSpPr/>
          <p:nvPr/>
        </p:nvSpPr>
        <p:spPr>
          <a:xfrm>
            <a:off x="5508104" y="3860495"/>
            <a:ext cx="2228495" cy="307777"/>
          </a:xfrm>
          <a:prstGeom prst="rect">
            <a:avLst/>
          </a:prstGeom>
        </p:spPr>
        <p:txBody>
          <a:bodyPr wrap="none">
            <a:spAutoFit/>
          </a:bodyPr>
          <a:lstStyle/>
          <a:p>
            <a:r>
              <a:rPr lang="en-GB" sz="1400" b="1" dirty="0" smtClean="0">
                <a:latin typeface="Helvetica Neue" panose="02000503000000020004" pitchFamily="2"/>
                <a:cs typeface="Arial" panose="020B0604020202020204" pitchFamily="34" charset="0"/>
              </a:rPr>
              <a:t>Theory 2: Mate Guarding </a:t>
            </a:r>
            <a:endParaRPr lang="en-GB" sz="1400" b="1" dirty="0">
              <a:latin typeface="Helvetica Neue" panose="02000503000000020004" pitchFamily="2"/>
              <a:cs typeface="Arial" panose="020B0604020202020204" pitchFamily="34" charset="0"/>
            </a:endParaRPr>
          </a:p>
        </p:txBody>
      </p:sp>
      <p:sp>
        <p:nvSpPr>
          <p:cNvPr id="17" name="Rectangle 16"/>
          <p:cNvSpPr/>
          <p:nvPr/>
        </p:nvSpPr>
        <p:spPr>
          <a:xfrm>
            <a:off x="364637" y="4366470"/>
            <a:ext cx="4024760" cy="1169551"/>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Extended pairing behaviour may have evolved as </a:t>
            </a:r>
            <a:r>
              <a:rPr lang="en-GB" sz="1400" dirty="0" smtClean="0">
                <a:latin typeface="Arial" panose="020B0604020202020204" pitchFamily="34" charset="0"/>
                <a:cs typeface="Arial" panose="020B0604020202020204" pitchFamily="34" charset="0"/>
              </a:rPr>
              <a:t>a way for males </a:t>
            </a:r>
            <a:r>
              <a:rPr lang="en-GB" sz="1400" dirty="0">
                <a:latin typeface="Arial" panose="020B0604020202020204" pitchFamily="34" charset="0"/>
                <a:cs typeface="Arial" panose="020B0604020202020204" pitchFamily="34" charset="0"/>
              </a:rPr>
              <a:t>to guard females against sperm competition. </a:t>
            </a:r>
            <a:r>
              <a:rPr lang="en-GB" sz="1400" dirty="0" smtClean="0">
                <a:latin typeface="Arial" panose="020B0604020202020204" pitchFamily="34" charset="0"/>
                <a:cs typeface="Arial" panose="020B0604020202020204" pitchFamily="34" charset="0"/>
              </a:rPr>
              <a:t>Males of many species act aggressively and strike out against approaching males during mating. </a:t>
            </a:r>
            <a:endParaRPr lang="en-GB" sz="1400" dirty="0">
              <a:latin typeface="Arial" panose="020B0604020202020204" pitchFamily="34" charset="0"/>
              <a:cs typeface="Arial" panose="020B0604020202020204" pitchFamily="34" charset="0"/>
            </a:endParaRPr>
          </a:p>
        </p:txBody>
      </p:sp>
      <p:pic>
        <p:nvPicPr>
          <p:cNvPr id="18" name="Picture 4"/>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402" b="94872" l="4082" r="95627">
                        <a14:foregroundMark x1="4082" y1="86325" x2="4082" y2="86325"/>
                        <a14:foregroundMark x1="18659" y1="94872" x2="18659" y2="94872"/>
                        <a14:foregroundMark x1="93586" y1="56838" x2="93586" y2="56838"/>
                        <a14:foregroundMark x1="95627" y1="87179" x2="95627" y2="87179"/>
                        <a14:foregroundMark x1="25656" y1="23932" x2="25656" y2="23932"/>
                        <a14:foregroundMark x1="10496" y1="38462" x2="10496" y2="38462"/>
                        <a14:foregroundMark x1="36735" y1="27350" x2="36735" y2="27350"/>
                        <a14:foregroundMark x1="74052" y1="27350" x2="74052" y2="27350"/>
                        <a14:foregroundMark x1="75510" y1="26496" x2="75510" y2="26496"/>
                        <a14:backgroundMark x1="52187" y1="69231" x2="52187" y2="69231"/>
                        <a14:backgroundMark x1="53644" y1="59829" x2="53644" y2="59829"/>
                        <a14:backgroundMark x1="61516" y1="71368" x2="61516" y2="71368"/>
                        <a14:backgroundMark x1="66181" y1="72650" x2="66181" y2="72650"/>
                        <a14:backgroundMark x1="71429" y1="67094" x2="71429" y2="67094"/>
                        <a14:backgroundMark x1="69679" y1="62393" x2="69679" y2="62393"/>
                        <a14:backgroundMark x1="62974" y1="62821" x2="62974" y2="62821"/>
                        <a14:backgroundMark x1="49271" y1="70513" x2="49271" y2="70513"/>
                        <a14:backgroundMark x1="59184" y1="76923" x2="59184" y2="76923"/>
                        <a14:backgroundMark x1="63557" y1="67521" x2="63557" y2="67521"/>
                        <a14:backgroundMark x1="69388" y1="57692" x2="69388" y2="57692"/>
                      </a14:backgroundRemoval>
                    </a14:imgEffect>
                  </a14:imgLayer>
                </a14:imgProps>
              </a:ext>
              <a:ext uri="{28A0092B-C50C-407E-A947-70E740481C1C}">
                <a14:useLocalDpi xmlns:a14="http://schemas.microsoft.com/office/drawing/2010/main" val="0"/>
              </a:ext>
            </a:extLst>
          </a:blip>
          <a:srcRect/>
          <a:stretch>
            <a:fillRect/>
          </a:stretch>
        </p:blipFill>
        <p:spPr bwMode="auto">
          <a:xfrm>
            <a:off x="6467276" y="5533591"/>
            <a:ext cx="1584176" cy="1080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TextBox 18"/>
          <p:cNvSpPr txBox="1"/>
          <p:nvPr/>
        </p:nvSpPr>
        <p:spPr>
          <a:xfrm>
            <a:off x="6710137" y="6073691"/>
            <a:ext cx="1098453" cy="384721"/>
          </a:xfrm>
          <a:prstGeom prst="rect">
            <a:avLst/>
          </a:prstGeom>
          <a:noFill/>
        </p:spPr>
        <p:txBody>
          <a:bodyPr wrap="square" rtlCol="0">
            <a:spAutoFit/>
          </a:bodyPr>
          <a:lstStyle/>
          <a:p>
            <a:r>
              <a:rPr lang="en-GB" sz="900" b="1" i="1" dirty="0" smtClean="0">
                <a:solidFill>
                  <a:srgbClr val="003D7D"/>
                </a:solidFill>
                <a:latin typeface="Arial" panose="020B0604020202020204" pitchFamily="34" charset="0"/>
                <a:cs typeface="Arial" panose="020B0604020202020204" pitchFamily="34" charset="0"/>
              </a:rPr>
              <a:t>Check out our </a:t>
            </a:r>
            <a:r>
              <a:rPr lang="en-GB" sz="900" b="1" i="1" dirty="0">
                <a:solidFill>
                  <a:srgbClr val="003D7D"/>
                </a:solidFill>
                <a:latin typeface="Arial" panose="020B0604020202020204" pitchFamily="34" charset="0"/>
                <a:cs typeface="Arial" panose="020B0604020202020204" pitchFamily="34" charset="0"/>
              </a:rPr>
              <a:t>live </a:t>
            </a:r>
            <a:r>
              <a:rPr lang="en-GB" sz="900" b="1" i="1" dirty="0" smtClean="0">
                <a:solidFill>
                  <a:srgbClr val="003D7D"/>
                </a:solidFill>
                <a:latin typeface="Arial" panose="020B0604020202020204" pitchFamily="34" charset="0"/>
                <a:cs typeface="Arial" panose="020B0604020202020204" pitchFamily="34" charset="0"/>
              </a:rPr>
              <a:t>specimens</a:t>
            </a:r>
            <a:r>
              <a:rPr lang="en-GB" sz="1000" b="1" i="1" dirty="0" smtClean="0">
                <a:solidFill>
                  <a:srgbClr val="003D7D"/>
                </a:solidFill>
                <a:latin typeface="Arial" panose="020B0604020202020204" pitchFamily="34" charset="0"/>
                <a:cs typeface="Arial" panose="020B0604020202020204" pitchFamily="34" charset="0"/>
              </a:rPr>
              <a:t>!</a:t>
            </a:r>
            <a:endParaRPr lang="en-GB" sz="1000" b="1" i="1" dirty="0">
              <a:solidFill>
                <a:srgbClr val="003D7D"/>
              </a:solidFill>
              <a:latin typeface="Arial" panose="020B0604020202020204" pitchFamily="34" charset="0"/>
              <a:cs typeface="Arial" panose="020B0604020202020204" pitchFamily="34" charset="0"/>
            </a:endParaRPr>
          </a:p>
        </p:txBody>
      </p:sp>
      <p:sp>
        <p:nvSpPr>
          <p:cNvPr id="20" name="Rectangle 19"/>
          <p:cNvSpPr/>
          <p:nvPr/>
        </p:nvSpPr>
        <p:spPr>
          <a:xfrm>
            <a:off x="4987582" y="4366470"/>
            <a:ext cx="3978524" cy="1384995"/>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When </a:t>
            </a:r>
            <a:r>
              <a:rPr lang="en-GB" sz="1400" dirty="0" smtClean="0">
                <a:latin typeface="Arial" panose="020B0604020202020204" pitchFamily="34" charset="0"/>
                <a:cs typeface="Arial" panose="020B0604020202020204" pitchFamily="34" charset="0"/>
              </a:rPr>
              <a:t>joined together, </a:t>
            </a:r>
            <a:r>
              <a:rPr lang="en-GB" sz="1400" dirty="0">
                <a:latin typeface="Arial" panose="020B0604020202020204" pitchFamily="34" charset="0"/>
                <a:cs typeface="Arial" panose="020B0604020202020204" pitchFamily="34" charset="0"/>
              </a:rPr>
              <a:t>the pair is more </a:t>
            </a:r>
            <a:r>
              <a:rPr lang="en-GB" sz="1400" dirty="0" smtClean="0">
                <a:latin typeface="Arial" panose="020B0604020202020204" pitchFamily="34" charset="0"/>
                <a:cs typeface="Arial" panose="020B0604020202020204" pitchFamily="34" charset="0"/>
              </a:rPr>
              <a:t>difficult </a:t>
            </a:r>
            <a:r>
              <a:rPr lang="en-GB" sz="1400" dirty="0">
                <a:latin typeface="Arial" panose="020B0604020202020204" pitchFamily="34" charset="0"/>
                <a:cs typeface="Arial" panose="020B0604020202020204" pitchFamily="34" charset="0"/>
              </a:rPr>
              <a:t>for predators to handle. Also, the chemical </a:t>
            </a:r>
            <a:r>
              <a:rPr lang="en-GB" sz="1400" dirty="0" smtClean="0">
                <a:latin typeface="Arial" panose="020B0604020202020204" pitchFamily="34" charset="0"/>
                <a:cs typeface="Arial" panose="020B0604020202020204" pitchFamily="34" charset="0"/>
              </a:rPr>
              <a:t>defences of </a:t>
            </a:r>
            <a:r>
              <a:rPr lang="en-GB" sz="1400" dirty="0">
                <a:latin typeface="Arial" panose="020B0604020202020204" pitchFamily="34" charset="0"/>
                <a:cs typeface="Arial" panose="020B0604020202020204" pitchFamily="34" charset="0"/>
              </a:rPr>
              <a:t>the individual stick </a:t>
            </a:r>
            <a:r>
              <a:rPr lang="en-GB" sz="1400" dirty="0" smtClean="0">
                <a:latin typeface="Arial" panose="020B0604020202020204" pitchFamily="34" charset="0"/>
                <a:cs typeface="Arial" panose="020B0604020202020204" pitchFamily="34" charset="0"/>
              </a:rPr>
              <a:t>insects are </a:t>
            </a:r>
            <a:r>
              <a:rPr lang="en-GB" sz="1400" dirty="0">
                <a:latin typeface="Arial" panose="020B0604020202020204" pitchFamily="34" charset="0"/>
                <a:cs typeface="Arial" panose="020B0604020202020204" pitchFamily="34" charset="0"/>
              </a:rPr>
              <a:t>enhanced when </a:t>
            </a:r>
            <a:r>
              <a:rPr lang="en-GB" sz="1400" dirty="0" smtClean="0">
                <a:latin typeface="Arial" panose="020B0604020202020204" pitchFamily="34" charset="0"/>
                <a:cs typeface="Arial" panose="020B0604020202020204" pitchFamily="34" charset="0"/>
              </a:rPr>
              <a:t>the two </a:t>
            </a:r>
            <a:r>
              <a:rPr lang="en-GB" sz="1400" dirty="0">
                <a:latin typeface="Arial" panose="020B0604020202020204" pitchFamily="34" charset="0"/>
                <a:cs typeface="Arial" panose="020B0604020202020204" pitchFamily="34" charset="0"/>
              </a:rPr>
              <a:t>are paired. </a:t>
            </a:r>
            <a:r>
              <a:rPr lang="en-GB" sz="1400" dirty="0" smtClean="0">
                <a:latin typeface="Arial" panose="020B0604020202020204" pitchFamily="34" charset="0"/>
                <a:cs typeface="Arial" panose="020B0604020202020204" pitchFamily="34" charset="0"/>
              </a:rPr>
              <a:t>Females rate of survival during mating is much higher than when not</a:t>
            </a:r>
            <a:endParaRPr lang="en-GB" sz="1400" dirty="0">
              <a:latin typeface="Arial" panose="020B0604020202020204" pitchFamily="34" charset="0"/>
              <a:cs typeface="Arial" panose="020B0604020202020204" pitchFamily="34" charset="0"/>
            </a:endParaRPr>
          </a:p>
        </p:txBody>
      </p:sp>
      <p:pic>
        <p:nvPicPr>
          <p:cNvPr id="21" name="Picture 2" descr="J:\Green man\Green Man Festival\Design\CMYK - SocietyForEndocrinolog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3768" y="6112434"/>
            <a:ext cx="1762446" cy="47039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S:\Brand tools\Logos\ROYAL SOCIETY OF BIOLOGY LOGO ARTWORK\Online - RGB\RSB_colou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1520" y="6003231"/>
            <a:ext cx="1951202" cy="7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69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www.webdesignhot.com/wp-content/uploads/2012/01/Fingerprint-Heart-Vector-Graphic.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804" b="97148" l="4296" r="96735">
                        <a14:foregroundMark x1="26804" y1="73797" x2="26804" y2="73797"/>
                        <a14:foregroundMark x1="29725" y1="82175" x2="29725" y2="82175"/>
                        <a14:foregroundMark x1="35739" y1="91444" x2="19072" y2="69340"/>
                        <a14:foregroundMark x1="11856" y1="64349" x2="6701" y2="30838"/>
                      </a14:backgroundRemoval>
                    </a14:imgEffect>
                  </a14:imgLayer>
                </a14:imgProps>
              </a:ext>
              <a:ext uri="{28A0092B-C50C-407E-A947-70E740481C1C}">
                <a14:useLocalDpi xmlns:a14="http://schemas.microsoft.com/office/drawing/2010/main" val="0"/>
              </a:ext>
            </a:extLst>
          </a:blip>
          <a:srcRect/>
          <a:stretch>
            <a:fillRect/>
          </a:stretch>
        </p:blipFill>
        <p:spPr bwMode="auto">
          <a:xfrm rot="20923207">
            <a:off x="474347" y="-9985"/>
            <a:ext cx="2248883" cy="21716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rot="20940013">
            <a:off x="2258584" y="568025"/>
            <a:ext cx="2184509" cy="1015663"/>
          </a:xfrm>
          <a:prstGeom prst="rect">
            <a:avLst/>
          </a:prstGeom>
          <a:noFill/>
        </p:spPr>
        <p:txBody>
          <a:bodyPr wrap="none" lIns="91440" tIns="45720" rIns="91440" bIns="45720">
            <a:spAutoFit/>
          </a:bodyPr>
          <a:lstStyle/>
          <a:p>
            <a:pPr algn="ctr"/>
            <a:r>
              <a:rPr lang="en-US" sz="6000" b="1" spc="50" dirty="0" err="1" smtClean="0">
                <a:ln w="13500">
                  <a:solidFill>
                    <a:schemeClr val="tx1">
                      <a:alpha val="6500"/>
                    </a:schemeClr>
                  </a:solidFill>
                  <a:prstDash val="solid"/>
                </a:ln>
                <a:solidFill>
                  <a:srgbClr val="48A942">
                    <a:alpha val="95000"/>
                  </a:srgbClr>
                </a:solidFill>
                <a:effectLst>
                  <a:innerShdw blurRad="50900" dist="38500" dir="13500000">
                    <a:srgbClr val="000000">
                      <a:alpha val="60000"/>
                    </a:srgbClr>
                  </a:innerShdw>
                </a:effectLst>
              </a:rPr>
              <a:t>antids</a:t>
            </a:r>
            <a:endParaRPr lang="en-US" sz="6000" b="1" spc="50" dirty="0">
              <a:ln w="13500">
                <a:solidFill>
                  <a:schemeClr val="tx1">
                    <a:alpha val="6500"/>
                  </a:schemeClr>
                </a:solidFill>
                <a:prstDash val="solid"/>
              </a:ln>
              <a:solidFill>
                <a:srgbClr val="48A942">
                  <a:alpha val="95000"/>
                </a:srgbClr>
              </a:solidFill>
              <a:effectLst>
                <a:innerShdw blurRad="50900" dist="38500" dir="13500000">
                  <a:srgbClr val="000000">
                    <a:alpha val="60000"/>
                  </a:srgbClr>
                </a:innerShdw>
              </a:effectLst>
            </a:endParaRPr>
          </a:p>
        </p:txBody>
      </p:sp>
      <p:sp>
        <p:nvSpPr>
          <p:cNvPr id="14" name="Rectangle 13"/>
          <p:cNvSpPr/>
          <p:nvPr/>
        </p:nvSpPr>
        <p:spPr>
          <a:xfrm rot="20768374">
            <a:off x="995093" y="190685"/>
            <a:ext cx="1309832" cy="1862048"/>
          </a:xfrm>
          <a:prstGeom prst="rect">
            <a:avLst/>
          </a:prstGeom>
          <a:noFill/>
        </p:spPr>
        <p:txBody>
          <a:bodyPr wrap="square" lIns="91440" tIns="45720" rIns="91440" bIns="45720">
            <a:spAutoFit/>
          </a:bodyPr>
          <a:lstStyle/>
          <a:p>
            <a:pPr algn="ctr"/>
            <a:r>
              <a:rPr lang="en-US" sz="11500" b="1" spc="50" dirty="0" smtClean="0">
                <a:ln w="13500">
                  <a:solidFill>
                    <a:schemeClr val="accent1">
                      <a:shade val="2500"/>
                      <a:alpha val="6500"/>
                    </a:schemeClr>
                  </a:solidFill>
                  <a:prstDash val="solid"/>
                </a:ln>
                <a:solidFill>
                  <a:srgbClr val="48A942"/>
                </a:solidFill>
                <a:effectLst>
                  <a:innerShdw blurRad="50900" dist="38500" dir="13500000">
                    <a:srgbClr val="000000">
                      <a:alpha val="60000"/>
                    </a:srgbClr>
                  </a:innerShdw>
                </a:effectLst>
                <a:latin typeface="Helvetica Neue" panose="02000503000000020004" pitchFamily="2"/>
                <a:cs typeface="Arial" panose="020B0604020202020204" pitchFamily="34" charset="0"/>
              </a:rPr>
              <a:t>M</a:t>
            </a:r>
            <a:endParaRPr lang="en-US" sz="11500" b="1" spc="50" dirty="0">
              <a:ln w="13500">
                <a:solidFill>
                  <a:schemeClr val="accent1">
                    <a:shade val="2500"/>
                    <a:alpha val="6500"/>
                  </a:schemeClr>
                </a:solidFill>
                <a:prstDash val="solid"/>
              </a:ln>
              <a:solidFill>
                <a:srgbClr val="48A942"/>
              </a:solidFill>
              <a:effectLst>
                <a:innerShdw blurRad="50900" dist="38500" dir="13500000">
                  <a:srgbClr val="000000">
                    <a:alpha val="60000"/>
                  </a:srgbClr>
                </a:innerShdw>
              </a:effectLst>
              <a:latin typeface="Helvetica Neue" panose="02000503000000020004" pitchFamily="2"/>
              <a:cs typeface="Arial" panose="020B0604020202020204" pitchFamily="34" charset="0"/>
            </a:endParaRPr>
          </a:p>
        </p:txBody>
      </p:sp>
      <p:pic>
        <p:nvPicPr>
          <p:cNvPr id="1029" name="Picture 5"/>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249" b="95668" l="0" r="100000">
                        <a14:foregroundMark x1="5751" y1="14440" x2="5751" y2="14440"/>
                        <a14:foregroundMark x1="10863" y1="15884" x2="10863" y2="15884"/>
                        <a14:foregroundMark x1="16294" y1="17690" x2="16294" y2="17690"/>
                        <a14:foregroundMark x1="20447" y1="31047" x2="20447" y2="31047"/>
                        <a14:foregroundMark x1="27157" y1="38989" x2="27157" y2="38989"/>
                        <a14:foregroundMark x1="9585" y1="40794" x2="9585" y2="40794"/>
                        <a14:foregroundMark x1="17572" y1="57401" x2="17572" y2="57401"/>
                        <a14:foregroundMark x1="18850" y1="73646" x2="18850" y2="73646"/>
                        <a14:foregroundMark x1="65815" y1="34296" x2="65815" y2="34296"/>
                        <a14:foregroundMark x1="62620" y1="70397" x2="62620" y2="70397"/>
                        <a14:foregroundMark x1="72843" y1="80866" x2="72843" y2="80866"/>
                        <a14:foregroundMark x1="81789" y1="61733" x2="81789" y2="61733"/>
                        <a14:foregroundMark x1="88179" y1="42238" x2="88179" y2="42238"/>
                        <a14:foregroundMark x1="71565" y1="19134" x2="71565" y2="19134"/>
                        <a14:foregroundMark x1="44409" y1="20939" x2="44409" y2="20939"/>
                        <a14:foregroundMark x1="31629" y1="29242" x2="31629" y2="29242"/>
                        <a14:foregroundMark x1="28754" y1="69314" x2="28754" y2="69314"/>
                      </a14:backgroundRemoval>
                    </a14:imgEffect>
                  </a14:imgLayer>
                </a14:imgProps>
              </a:ext>
              <a:ext uri="{28A0092B-C50C-407E-A947-70E740481C1C}">
                <a14:useLocalDpi xmlns:a14="http://schemas.microsoft.com/office/drawing/2010/main" val="0"/>
              </a:ext>
            </a:extLst>
          </a:blip>
          <a:srcRect/>
          <a:stretch>
            <a:fillRect/>
          </a:stretch>
        </p:blipFill>
        <p:spPr bwMode="auto">
          <a:xfrm>
            <a:off x="6579352" y="288749"/>
            <a:ext cx="2167780" cy="1918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J:\Green man\Green Man Festival\Design\CMYK - SocietyForEndocrinolog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3768" y="6160014"/>
            <a:ext cx="1584176" cy="4228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51648" y="2394083"/>
            <a:ext cx="7624524" cy="861774"/>
          </a:xfrm>
          <a:prstGeom prst="rect">
            <a:avLst/>
          </a:prstGeom>
        </p:spPr>
        <p:txBody>
          <a:bodyPr wrap="square">
            <a:spAutoFit/>
          </a:bodyPr>
          <a:lstStyle/>
          <a:p>
            <a:r>
              <a:rPr lang="en-GB" sz="1400" dirty="0" smtClean="0">
                <a:latin typeface="Arial" panose="020B0604020202020204" pitchFamily="34" charset="0"/>
                <a:cs typeface="Arial" panose="020B0604020202020204" pitchFamily="34" charset="0"/>
              </a:rPr>
              <a:t>Female </a:t>
            </a:r>
            <a:r>
              <a:rPr lang="en-GB" sz="1400" dirty="0" err="1" smtClean="0">
                <a:latin typeface="Arial" panose="020B0604020202020204" pitchFamily="34" charset="0"/>
                <a:cs typeface="Arial" panose="020B0604020202020204" pitchFamily="34" charset="0"/>
              </a:rPr>
              <a:t>mantids</a:t>
            </a:r>
            <a:r>
              <a:rPr lang="en-GB" sz="1400" dirty="0" smtClean="0">
                <a:latin typeface="Arial" panose="020B0604020202020204" pitchFamily="34" charset="0"/>
                <a:cs typeface="Arial" panose="020B0604020202020204" pitchFamily="34" charset="0"/>
              </a:rPr>
              <a:t> often use </a:t>
            </a:r>
            <a:r>
              <a:rPr lang="en-GB" dirty="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pheromones</a:t>
            </a:r>
            <a:r>
              <a:rPr lang="en-GB" sz="1400" dirty="0" smtClean="0">
                <a:latin typeface="Arial" panose="020B0604020202020204" pitchFamily="34" charset="0"/>
                <a:cs typeface="Arial" panose="020B0604020202020204" pitchFamily="34" charset="0"/>
              </a:rPr>
              <a:t> to attract males to mate with. Males are usually more attracted to healthy, ‘well-fed’ females. This is what is called an </a:t>
            </a:r>
            <a:r>
              <a:rPr lang="en-GB" dirty="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“honest signal”</a:t>
            </a:r>
            <a:r>
              <a:rPr lang="en-GB" sz="1400" dirty="0" smtClean="0">
                <a:latin typeface="Arial" panose="020B0604020202020204" pitchFamily="34" charset="0"/>
                <a:cs typeface="Arial" panose="020B0604020202020204" pitchFamily="34" charset="0"/>
              </a:rPr>
              <a:t>, as these females are more likely to produce a large healthy broods.</a:t>
            </a:r>
            <a:endParaRPr lang="en-GB" sz="1400" dirty="0">
              <a:latin typeface="Arial" panose="020B0604020202020204" pitchFamily="34" charset="0"/>
              <a:cs typeface="Arial" panose="020B0604020202020204" pitchFamily="34" charset="0"/>
            </a:endParaRPr>
          </a:p>
        </p:txBody>
      </p:sp>
      <p:pic>
        <p:nvPicPr>
          <p:cNvPr id="11" name="Picture 2" descr="http://wordassociations.ru/image/600x/svg_to_png/tomas_arad_hear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350" y="2501006"/>
            <a:ext cx="192497" cy="1805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058424" y="3501008"/>
            <a:ext cx="5616624" cy="369332"/>
          </a:xfrm>
          <a:prstGeom prst="rect">
            <a:avLst/>
          </a:prstGeom>
        </p:spPr>
        <p:txBody>
          <a:bodyPr wrap="square">
            <a:spAutoFit/>
          </a:bodyPr>
          <a:lstStyle/>
          <a:p>
            <a:r>
              <a:rPr lang="en-GB" dirty="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Painfully </a:t>
            </a:r>
            <a:r>
              <a:rPr lang="en-GB" dirty="0" smtClean="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Attractive – Sexual </a:t>
            </a:r>
            <a:r>
              <a:rPr lang="en-GB" dirty="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C</a:t>
            </a:r>
            <a:r>
              <a:rPr lang="en-GB" dirty="0" smtClean="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annibalism  </a:t>
            </a:r>
            <a:endParaRPr lang="en-GB" dirty="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5" name="Rectangle 14"/>
          <p:cNvSpPr/>
          <p:nvPr/>
        </p:nvSpPr>
        <p:spPr>
          <a:xfrm>
            <a:off x="435398" y="3933056"/>
            <a:ext cx="8169050" cy="1815882"/>
          </a:xfrm>
          <a:prstGeom prst="rect">
            <a:avLst/>
          </a:prstGeom>
        </p:spPr>
        <p:txBody>
          <a:bodyPr wrap="square">
            <a:spAutoFit/>
          </a:bodyPr>
          <a:lstStyle/>
          <a:p>
            <a:r>
              <a:rPr lang="en-GB" sz="1400" dirty="0" smtClean="0">
                <a:latin typeface="Arial" panose="020B0604020202020204" pitchFamily="34" charset="0"/>
                <a:cs typeface="Arial" panose="020B0604020202020204" pitchFamily="34" charset="0"/>
              </a:rPr>
              <a:t>Males of some species of </a:t>
            </a:r>
            <a:r>
              <a:rPr lang="en-GB" sz="1400" dirty="0" err="1" smtClean="0">
                <a:latin typeface="Arial" panose="020B0604020202020204" pitchFamily="34" charset="0"/>
                <a:cs typeface="Arial" panose="020B0604020202020204" pitchFamily="34" charset="0"/>
              </a:rPr>
              <a:t>mantids</a:t>
            </a:r>
            <a:r>
              <a:rPr lang="en-GB" sz="1400" dirty="0" smtClean="0">
                <a:latin typeface="Arial" panose="020B0604020202020204" pitchFamily="34" charset="0"/>
                <a:cs typeface="Arial" panose="020B0604020202020204" pitchFamily="34" charset="0"/>
              </a:rPr>
              <a:t> would do well to approach their prospective partner with care, especially if she is hungry!</a:t>
            </a:r>
          </a:p>
          <a:p>
            <a:endParaRPr lang="en-GB" sz="1400" dirty="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This is because, in many instances, the female of the species can be cannibalistic and will consume the male after they have mated. This behaviour is explained by the </a:t>
            </a:r>
            <a:r>
              <a:rPr lang="en-GB" sz="1400" b="1" dirty="0">
                <a:latin typeface="Arial" panose="020B0604020202020204" pitchFamily="34" charset="0"/>
                <a:cs typeface="Arial" panose="020B0604020202020204" pitchFamily="34" charset="0"/>
              </a:rPr>
              <a:t>foraging strategy </a:t>
            </a:r>
            <a:r>
              <a:rPr lang="en-GB" sz="1400" b="1" dirty="0" smtClean="0">
                <a:latin typeface="Arial" panose="020B0604020202020204" pitchFamily="34" charset="0"/>
                <a:cs typeface="Arial" panose="020B0604020202020204" pitchFamily="34" charset="0"/>
              </a:rPr>
              <a:t>hypothesis</a:t>
            </a:r>
            <a:r>
              <a:rPr lang="en-GB" sz="1400" dirty="0" smtClean="0">
                <a:latin typeface="Arial" panose="020B0604020202020204" pitchFamily="34" charset="0"/>
                <a:cs typeface="Arial" panose="020B0604020202020204" pitchFamily="34" charset="0"/>
              </a:rPr>
              <a:t>: eating her mate gives the female increased nourishment, that helps her produce a larger healthy brood of eggs.  Scientists have found that cannibalism is more common when the female is in a poor condition. </a:t>
            </a:r>
            <a:endParaRPr lang="en-GB" sz="1400" dirty="0">
              <a:latin typeface="Arial" panose="020B0604020202020204" pitchFamily="34" charset="0"/>
              <a:cs typeface="Arial" panose="020B0604020202020204" pitchFamily="34" charset="0"/>
            </a:endParaRPr>
          </a:p>
        </p:txBody>
      </p:sp>
      <p:pic>
        <p:nvPicPr>
          <p:cNvPr id="6150" name="Picture 6" descr="http://upload.wikimedia.org/wikipedia/commons/d/d3/Large_brown_mantid_white.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5155" b="95689" l="10000" r="90000">
                        <a14:foregroundMark x1="59438" y1="23993" x2="59438" y2="23993"/>
                        <a14:foregroundMark x1="74250" y1="13402" x2="74250" y2="13402"/>
                        <a14:foregroundMark x1="75125" y1="11434" x2="75125" y2="11434"/>
                        <a14:foregroundMark x1="73813" y1="15370" x2="73813" y2="15370"/>
                        <a14:foregroundMark x1="76313" y1="8716" x2="76313" y2="8716"/>
                        <a14:foregroundMark x1="75750" y1="10309" x2="75750" y2="10309"/>
                        <a14:foregroundMark x1="73375" y1="17619" x2="73375" y2="17619"/>
                        <a14:foregroundMark x1="32250" y1="55483" x2="32250" y2="55483"/>
                        <a14:foregroundMark x1="33000" y1="53327" x2="33000" y2="53327"/>
                        <a14:backgroundMark x1="61375" y1="69916" x2="61375" y2="69916"/>
                        <a14:backgroundMark x1="60625" y1="63918" x2="60625" y2="63918"/>
                        <a14:backgroundMark x1="62000" y1="55483" x2="62000" y2="55483"/>
                        <a14:backgroundMark x1="62125" y1="60637" x2="62125" y2="60637"/>
                        <a14:backgroundMark x1="42750" y1="75070" x2="42750" y2="75070"/>
                        <a14:backgroundMark x1="35063" y1="73664" x2="35063" y2="73664"/>
                        <a14:backgroundMark x1="36813" y1="67760" x2="36813" y2="67760"/>
                        <a14:backgroundMark x1="41688" y1="63543" x2="41688" y2="63543"/>
                        <a14:backgroundMark x1="54125" y1="57263" x2="54125" y2="57263"/>
                        <a14:backgroundMark x1="50563" y1="57545" x2="50563" y2="57545"/>
                        <a14:backgroundMark x1="24250" y1="72352" x2="24250" y2="72352"/>
                        <a14:backgroundMark x1="27187" y1="69916" x2="27187" y2="69916"/>
                      </a14:backgroundRemoval>
                    </a14:imgEffect>
                  </a14:imgLayer>
                </a14:imgProps>
              </a:ext>
              <a:ext uri="{28A0092B-C50C-407E-A947-70E740481C1C}">
                <a14:useLocalDpi xmlns:a14="http://schemas.microsoft.com/office/drawing/2010/main" val="0"/>
              </a:ext>
            </a:extLst>
          </a:blip>
          <a:srcRect/>
          <a:stretch>
            <a:fillRect/>
          </a:stretch>
        </p:blipFill>
        <p:spPr bwMode="auto">
          <a:xfrm>
            <a:off x="2058424" y="452197"/>
            <a:ext cx="2584827" cy="17244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402" b="94872" l="4082" r="95627">
                        <a14:foregroundMark x1="4082" y1="86325" x2="4082" y2="86325"/>
                        <a14:foregroundMark x1="18659" y1="94872" x2="18659" y2="94872"/>
                        <a14:foregroundMark x1="93586" y1="56838" x2="93586" y2="56838"/>
                        <a14:foregroundMark x1="95627" y1="87179" x2="95627" y2="87179"/>
                        <a14:foregroundMark x1="25656" y1="23932" x2="25656" y2="23932"/>
                        <a14:foregroundMark x1="10496" y1="38462" x2="10496" y2="38462"/>
                        <a14:foregroundMark x1="36735" y1="27350" x2="36735" y2="27350"/>
                        <a14:foregroundMark x1="74052" y1="27350" x2="74052" y2="27350"/>
                        <a14:foregroundMark x1="75510" y1="26496" x2="75510" y2="26496"/>
                        <a14:backgroundMark x1="52187" y1="69231" x2="52187" y2="69231"/>
                        <a14:backgroundMark x1="53644" y1="59829" x2="53644" y2="59829"/>
                        <a14:backgroundMark x1="61516" y1="71368" x2="61516" y2="71368"/>
                        <a14:backgroundMark x1="66181" y1="72650" x2="66181" y2="72650"/>
                        <a14:backgroundMark x1="71429" y1="67094" x2="71429" y2="67094"/>
                        <a14:backgroundMark x1="69679" y1="62393" x2="69679" y2="62393"/>
                        <a14:backgroundMark x1="62974" y1="62821" x2="62974" y2="62821"/>
                        <a14:backgroundMark x1="49271" y1="70513" x2="49271" y2="70513"/>
                        <a14:backgroundMark x1="59184" y1="76923" x2="59184" y2="76923"/>
                        <a14:backgroundMark x1="63557" y1="67521" x2="63557" y2="67521"/>
                        <a14:backgroundMark x1="69388" y1="57692" x2="69388" y2="57692"/>
                      </a14:backgroundRemoval>
                    </a14:imgEffect>
                  </a14:imgLayer>
                </a14:imgProps>
              </a:ext>
              <a:ext uri="{28A0092B-C50C-407E-A947-70E740481C1C}">
                <a14:useLocalDpi xmlns:a14="http://schemas.microsoft.com/office/drawing/2010/main" val="0"/>
              </a:ext>
            </a:extLst>
          </a:blip>
          <a:srcRect/>
          <a:stretch>
            <a:fillRect/>
          </a:stretch>
        </p:blipFill>
        <p:spPr bwMode="auto">
          <a:xfrm>
            <a:off x="6591996" y="5502624"/>
            <a:ext cx="1584176" cy="1080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Box 17"/>
          <p:cNvSpPr txBox="1"/>
          <p:nvPr/>
        </p:nvSpPr>
        <p:spPr>
          <a:xfrm>
            <a:off x="6834857" y="6042724"/>
            <a:ext cx="1098453" cy="384721"/>
          </a:xfrm>
          <a:prstGeom prst="rect">
            <a:avLst/>
          </a:prstGeom>
          <a:noFill/>
        </p:spPr>
        <p:txBody>
          <a:bodyPr wrap="square" rtlCol="0">
            <a:spAutoFit/>
          </a:bodyPr>
          <a:lstStyle/>
          <a:p>
            <a:r>
              <a:rPr lang="en-GB" sz="900" b="1" i="1" dirty="0" smtClean="0">
                <a:solidFill>
                  <a:srgbClr val="003D7D"/>
                </a:solidFill>
                <a:latin typeface="Arial" panose="020B0604020202020204" pitchFamily="34" charset="0"/>
                <a:cs typeface="Arial" panose="020B0604020202020204" pitchFamily="34" charset="0"/>
              </a:rPr>
              <a:t>Check out our </a:t>
            </a:r>
            <a:r>
              <a:rPr lang="en-GB" sz="900" b="1" i="1" dirty="0">
                <a:solidFill>
                  <a:srgbClr val="003D7D"/>
                </a:solidFill>
                <a:latin typeface="Arial" panose="020B0604020202020204" pitchFamily="34" charset="0"/>
                <a:cs typeface="Arial" panose="020B0604020202020204" pitchFamily="34" charset="0"/>
              </a:rPr>
              <a:t>live </a:t>
            </a:r>
            <a:r>
              <a:rPr lang="en-GB" sz="900" b="1" i="1" dirty="0" smtClean="0">
                <a:solidFill>
                  <a:srgbClr val="003D7D"/>
                </a:solidFill>
                <a:latin typeface="Arial" panose="020B0604020202020204" pitchFamily="34" charset="0"/>
                <a:cs typeface="Arial" panose="020B0604020202020204" pitchFamily="34" charset="0"/>
              </a:rPr>
              <a:t>specimens</a:t>
            </a:r>
            <a:r>
              <a:rPr lang="en-GB" sz="1000" b="1" i="1" dirty="0" smtClean="0">
                <a:solidFill>
                  <a:srgbClr val="003D7D"/>
                </a:solidFill>
                <a:latin typeface="Arial" panose="020B0604020202020204" pitchFamily="34" charset="0"/>
                <a:cs typeface="Arial" panose="020B0604020202020204" pitchFamily="34" charset="0"/>
              </a:rPr>
              <a:t>!</a:t>
            </a:r>
            <a:endParaRPr lang="en-GB" sz="1000" b="1" i="1" dirty="0">
              <a:solidFill>
                <a:srgbClr val="003D7D"/>
              </a:solidFill>
              <a:latin typeface="Arial" panose="020B0604020202020204" pitchFamily="34" charset="0"/>
              <a:cs typeface="Arial" panose="020B0604020202020204" pitchFamily="34" charset="0"/>
            </a:endParaRPr>
          </a:p>
        </p:txBody>
      </p:sp>
      <p:pic>
        <p:nvPicPr>
          <p:cNvPr id="16" name="Picture 2" descr="J:\Green man\Green Man Festival\Design\CMYK - SocietyForEndocrinolog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3768" y="6112434"/>
            <a:ext cx="1762446" cy="4703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S:\Brand tools\Logos\ROYAL SOCIETY OF BIOLOGY LOGO ARTWORK\Online - RGB\RSB_colou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1520" y="5931223"/>
            <a:ext cx="1951202" cy="7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034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http://upload.wikimedia.org/wikipedia/commons/thumb/6/65/Oophaga.pumilio.zoo.jpg/640px-Oophaga.pumilio.zoo.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04" b="90646" l="9063" r="90000">
                        <a14:foregroundMark x1="9063" y1="78267" x2="9063" y2="78267"/>
                        <a14:foregroundMark x1="59219" y1="90646" x2="59219" y2="90646"/>
                        <a14:backgroundMark x1="66094" y1="63274" x2="66094" y2="63274"/>
                        <a14:backgroundMark x1="72500" y1="46630" x2="72500" y2="46630"/>
                        <a14:backgroundMark x1="35938" y1="46768" x2="35938" y2="46768"/>
                        <a14:backgroundMark x1="31875" y1="57909" x2="31875" y2="57909"/>
                        <a14:backgroundMark x1="31250" y1="60110" x2="31250" y2="60110"/>
                        <a14:backgroundMark x1="31875" y1="56121" x2="31875" y2="56121"/>
                        <a14:backgroundMark x1="37188" y1="45117" x2="37188" y2="45117"/>
                        <a14:backgroundMark x1="35469" y1="48693" x2="35469" y2="48693"/>
                        <a14:backgroundMark x1="29844" y1="83494" x2="29844" y2="83494"/>
                        <a14:backgroundMark x1="57969" y1="85144" x2="57969" y2="85144"/>
                        <a14:backgroundMark x1="62969" y1="81843" x2="62969" y2="81843"/>
                        <a14:backgroundMark x1="70000" y1="79092" x2="70000" y2="79092"/>
                      </a14:backgroundRemoval>
                    </a14:imgEffect>
                  </a14:imgLayer>
                </a14:imgProps>
              </a:ext>
              <a:ext uri="{28A0092B-C50C-407E-A947-70E740481C1C}">
                <a14:useLocalDpi xmlns:a14="http://schemas.microsoft.com/office/drawing/2010/main" val="0"/>
              </a:ext>
            </a:extLst>
          </a:blip>
          <a:srcRect/>
          <a:stretch>
            <a:fillRect/>
          </a:stretch>
        </p:blipFill>
        <p:spPr bwMode="auto">
          <a:xfrm rot="1212955">
            <a:off x="2584258" y="707366"/>
            <a:ext cx="1275133" cy="144658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webdesignhot.com/wp-content/uploads/2012/01/Fingerprint-Heart-Vector-Graphic.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804" b="97148" l="4296" r="96735">
                        <a14:foregroundMark x1="26804" y1="73797" x2="26804" y2="73797"/>
                        <a14:foregroundMark x1="29725" y1="82175" x2="29725" y2="82175"/>
                        <a14:foregroundMark x1="35739" y1="91444" x2="19072" y2="69340"/>
                        <a14:foregroundMark x1="11856" y1="64349" x2="6701" y2="30838"/>
                      </a14:backgroundRemoval>
                    </a14:imgEffect>
                  </a14:imgLayer>
                </a14:imgProps>
              </a:ext>
              <a:ext uri="{28A0092B-C50C-407E-A947-70E740481C1C}">
                <a14:useLocalDpi xmlns:a14="http://schemas.microsoft.com/office/drawing/2010/main" val="0"/>
              </a:ext>
            </a:extLst>
          </a:blip>
          <a:srcRect/>
          <a:stretch>
            <a:fillRect/>
          </a:stretch>
        </p:blipFill>
        <p:spPr bwMode="auto">
          <a:xfrm rot="20923207">
            <a:off x="331249" y="16473"/>
            <a:ext cx="2248883" cy="21716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rot="20940013">
            <a:off x="1612488" y="847215"/>
            <a:ext cx="1560299" cy="1015663"/>
          </a:xfrm>
          <a:prstGeom prst="rect">
            <a:avLst/>
          </a:prstGeom>
          <a:noFill/>
        </p:spPr>
        <p:txBody>
          <a:bodyPr wrap="none" lIns="91440" tIns="45720" rIns="91440" bIns="45720">
            <a:spAutoFit/>
          </a:bodyPr>
          <a:lstStyle/>
          <a:p>
            <a:pPr algn="ctr"/>
            <a:r>
              <a:rPr lang="en-US" sz="6000" b="1" spc="50" dirty="0" smtClean="0">
                <a:ln w="13500">
                  <a:solidFill>
                    <a:schemeClr val="tx1">
                      <a:alpha val="6500"/>
                    </a:schemeClr>
                  </a:solidFill>
                  <a:prstDash val="solid"/>
                </a:ln>
                <a:solidFill>
                  <a:srgbClr val="48A942">
                    <a:alpha val="95000"/>
                  </a:srgbClr>
                </a:solidFill>
                <a:effectLst>
                  <a:innerShdw blurRad="50900" dist="38500" dir="13500000">
                    <a:srgbClr val="000000">
                      <a:alpha val="60000"/>
                    </a:srgbClr>
                  </a:innerShdw>
                </a:effectLst>
              </a:rPr>
              <a:t>rogs</a:t>
            </a:r>
            <a:endParaRPr lang="en-US" sz="6000" b="1" spc="50" dirty="0">
              <a:ln w="13500">
                <a:solidFill>
                  <a:schemeClr val="tx1">
                    <a:alpha val="6500"/>
                  </a:schemeClr>
                </a:solidFill>
                <a:prstDash val="solid"/>
              </a:ln>
              <a:solidFill>
                <a:srgbClr val="48A942">
                  <a:alpha val="95000"/>
                </a:srgbClr>
              </a:solidFill>
              <a:effectLst>
                <a:innerShdw blurRad="50900" dist="38500" dir="13500000">
                  <a:srgbClr val="000000">
                    <a:alpha val="60000"/>
                  </a:srgbClr>
                </a:innerShdw>
              </a:effectLst>
            </a:endParaRPr>
          </a:p>
        </p:txBody>
      </p:sp>
      <p:sp>
        <p:nvSpPr>
          <p:cNvPr id="14" name="Rectangle 13"/>
          <p:cNvSpPr/>
          <p:nvPr/>
        </p:nvSpPr>
        <p:spPr>
          <a:xfrm rot="20768374">
            <a:off x="851995" y="217143"/>
            <a:ext cx="1309832" cy="1862048"/>
          </a:xfrm>
          <a:prstGeom prst="rect">
            <a:avLst/>
          </a:prstGeom>
          <a:noFill/>
        </p:spPr>
        <p:txBody>
          <a:bodyPr wrap="square" lIns="91440" tIns="45720" rIns="91440" bIns="45720">
            <a:spAutoFit/>
          </a:bodyPr>
          <a:lstStyle/>
          <a:p>
            <a:pPr algn="ctr"/>
            <a:r>
              <a:rPr lang="en-US" sz="11500" b="1" spc="50" dirty="0" smtClean="0">
                <a:ln w="13500">
                  <a:solidFill>
                    <a:schemeClr val="accent1">
                      <a:shade val="2500"/>
                      <a:alpha val="6500"/>
                    </a:schemeClr>
                  </a:solidFill>
                  <a:prstDash val="solid"/>
                </a:ln>
                <a:solidFill>
                  <a:srgbClr val="48A942"/>
                </a:solidFill>
                <a:effectLst>
                  <a:innerShdw blurRad="50900" dist="38500" dir="13500000">
                    <a:srgbClr val="000000">
                      <a:alpha val="60000"/>
                    </a:srgbClr>
                  </a:innerShdw>
                </a:effectLst>
                <a:latin typeface="Helvetica Neue" panose="02000503000000020004" pitchFamily="2"/>
                <a:cs typeface="Arial" panose="020B0604020202020204" pitchFamily="34" charset="0"/>
              </a:rPr>
              <a:t>F</a:t>
            </a:r>
            <a:endParaRPr lang="en-US" sz="11500" b="1" spc="50" dirty="0">
              <a:ln w="13500">
                <a:solidFill>
                  <a:schemeClr val="accent1">
                    <a:shade val="2500"/>
                    <a:alpha val="6500"/>
                  </a:schemeClr>
                </a:solidFill>
                <a:prstDash val="solid"/>
              </a:ln>
              <a:solidFill>
                <a:srgbClr val="48A942"/>
              </a:solidFill>
              <a:effectLst>
                <a:innerShdw blurRad="50900" dist="38500" dir="13500000">
                  <a:srgbClr val="000000">
                    <a:alpha val="60000"/>
                  </a:srgbClr>
                </a:innerShdw>
              </a:effectLst>
              <a:latin typeface="Helvetica Neue" panose="02000503000000020004" pitchFamily="2"/>
              <a:cs typeface="Arial" panose="020B0604020202020204" pitchFamily="34" charset="0"/>
            </a:endParaRPr>
          </a:p>
        </p:txBody>
      </p:sp>
      <p:pic>
        <p:nvPicPr>
          <p:cNvPr id="1029" name="Picture 5"/>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249" b="95668" l="0" r="100000">
                        <a14:foregroundMark x1="5751" y1="14440" x2="5751" y2="14440"/>
                        <a14:foregroundMark x1="10863" y1="15884" x2="10863" y2="15884"/>
                        <a14:foregroundMark x1="16294" y1="17690" x2="16294" y2="17690"/>
                        <a14:foregroundMark x1="20447" y1="31047" x2="20447" y2="31047"/>
                        <a14:foregroundMark x1="27157" y1="38989" x2="27157" y2="38989"/>
                        <a14:foregroundMark x1="9585" y1="40794" x2="9585" y2="40794"/>
                        <a14:foregroundMark x1="17572" y1="57401" x2="17572" y2="57401"/>
                        <a14:foregroundMark x1="18850" y1="73646" x2="18850" y2="73646"/>
                        <a14:foregroundMark x1="65815" y1="34296" x2="65815" y2="34296"/>
                        <a14:foregroundMark x1="62620" y1="70397" x2="62620" y2="70397"/>
                        <a14:foregroundMark x1="72843" y1="80866" x2="72843" y2="80866"/>
                        <a14:foregroundMark x1="81789" y1="61733" x2="81789" y2="61733"/>
                        <a14:foregroundMark x1="88179" y1="42238" x2="88179" y2="42238"/>
                        <a14:foregroundMark x1="71565" y1="19134" x2="71565" y2="19134"/>
                        <a14:foregroundMark x1="44409" y1="20939" x2="44409" y2="20939"/>
                        <a14:foregroundMark x1="31629" y1="29242" x2="31629" y2="29242"/>
                        <a14:foregroundMark x1="28754" y1="69314" x2="28754" y2="69314"/>
                      </a14:backgroundRemoval>
                    </a14:imgEffect>
                  </a14:imgLayer>
                </a14:imgProps>
              </a:ext>
              <a:ext uri="{28A0092B-C50C-407E-A947-70E740481C1C}">
                <a14:useLocalDpi xmlns:a14="http://schemas.microsoft.com/office/drawing/2010/main" val="0"/>
              </a:ext>
            </a:extLst>
          </a:blip>
          <a:srcRect/>
          <a:stretch>
            <a:fillRect/>
          </a:stretch>
        </p:blipFill>
        <p:spPr bwMode="auto">
          <a:xfrm>
            <a:off x="6444208" y="225809"/>
            <a:ext cx="2167780" cy="1918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J:\Green man\Green Man Festival\Design\CMYK - SocietyForEndocrinolog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3768" y="6160014"/>
            <a:ext cx="1584176" cy="42281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xQSEhUUEhQVFRQUFBQUFBcWFxcUFBUUFxQWFhQUFBQYHCggGBolHBQVITEhJSkrLjAuFx8zODMsNygtLiwBCgoKDg0OGxAQGywkICQsLCwsLCwsLCwsLCwsLCwsLCwsLCwsLCwsLCwsLCwsLCwsLCwsLCwsLCwsLCwsLCwsLP/AABEIAOEA4QMBEQACEQEDEQH/xAAcAAABBQEBAQAAAAAAAAAAAAACAAEDBAUGBwj/xAA5EAACAQIFAgQDBgUEAwEAAAABAgMAEQQFEiExBkETIlFhBzJxFCNCgZGxM1KhwdEVYpLwcoLhRP/EABoBAAIDAQEAAAAAAAAAAAAAAAABAgMEBQb/xAAyEQACAgEEAQEGBQQDAQEAAAAAAQIRAwQSITFBUQUTImFxgZGhwdHwFDKx8SNC4TMV/9oADAMBAAIRAxEAPwDzu4Fc8z0RtiAKaRKitLmAHerIxbGkZ+JzG/FXLGTSM9mvzVqVEhqAFQAqAFQAqAFQAqAFQAqAFQAqAHAoGGBSGGq0hkypQMkVKAJVSgAglABaKAH00ACyUDI9FABBaYD6aAGnx1qzRxtmVIoS4smro40iaj6kBNWEhqAFQAqAFQAqAFQAqAFQAqAFQAqAHtQArUhhAUDJFFIZMi0DJlWgCVVoAkC0AEFoAILTAfTQAtFAAtHSGBpoAWmmBh0yoVACoAVACoAVACoAVACoAVACoAVAD2oHQ9qQ6HtQFDgUAEFoGGopDJ1oAFsWBxvTFYcWNubW5pPgE7dGiY7c1GM1LounilHliFvWplQQI9RQMPTSEPpoAYrQMjeOgANNMDn6ZUKgBUAKgBUAKgBUAKgB7Uh0PagKFagBwtA6CC0h0EFoCgtFAwglABBKBhhKAK2Jfe1NEJMijQk2AuaG0uwjFydI18FhFTd2F/rxWbJklLiKN+HDCHMnyT4yJJOJQD9dqrxynDuJbmjCa4mZz5bJ+Hzj1U3rQs8fPH1MT0uTxz9DRynp6ZmBIsP61mz63HFUmatPocjdy4RczMrAwQ3v3FGkyzyK/BPWwxQ48jgVtOcLTQAJWgAdFAHLVIqFQAqAFQAqAFQAqAHFIYYFIYWmgYtNABKtAyQJQAYSgY4SgAgtABBaAFI2kXNAFbC4NpDfgetRnkUFyTxYJZH8ixiZViGiP5u7VCCc/ikW5ZxxLZDsWT5PLinsg77seB/mo6jU48Ebl+BVhwTzP9TtJugoMGiyY6Y3YXWNF8xsLnYXJ2tXKftLUZ3twQ+79PD+/g2w0unx85JX+/8AlmTNn2EUWjicAWtcKLjbjfbvV0dHqHzOS/Mt/rsEVUYssJ1miC0aFidhfbftVf8A+VOb+J/gSl7SxpfCmcxJiWlm1S/MW3+t+K7GPHHHDbHpHJy5ZZJbpHQOluKkIEigBrUANamI5GmVioAVACoAegBWoGK1IKCAoGSKKQyQLSGOFpgGFoGGq0AGFoAILQA+mmAMsoXn9KBWRwxa/O+yD+tVznXC7L8WO/ilwgcXmJPlTyr/AFNRhhS5l2GXVN/DDhFfBYYyMAOO59BVmSahGynFieSVHrHTk0ODheaTiKMkLsCWsNIW+xuSB/0V5PVwy6rKscfLO1uWKH0OOXqtsVilbFuqoWIL6GcwoeNIQh2A4G969VpsEcUFBfj5fzf8+XRw803N7jl8aw8R9BuuttJ3F1ubGx3FWkCxk2XNPMkS8uwF/QdzVOfMsWN5H4RZjhukkeh47pjDYUi12e3JN7nua4ui1ufVy+LhG/Jix442kYzRE13TCL7OaLGOMLRYUP8AZKLA4SplIqAFQAqACpDHFAxwKQBAUDJVWkMlVaBhaaYBBaADC0AGFoEEFoGV8ViNGw5/amJuiGLD7eJLx2HdqrlO3tj2WQxpLfPogxOJLn0A4HYVKMFEryZXN/It5LlLYhrD5R8x/tVOp1EcMbfZZp9O8r+R3eW9NhAvlsrXsd+QAbk/+wrhZtc5t89HZhhjBVEwuucwKkYYEWQ6pOb6t9Kn0tc/qK3+y8KaeZ+evoc/XZOVBP6nICuvZziSGLUQPX05P0Hc0m+BpHs/RfTkWBwrY7EgB9LBb9r9h+1eY9oZp6qf9Pi6XfzZvxJQVvsw43fEkzPsHPkHonb9a7Gl08dPjUV35KsmR5HZOMDWmyugxgaVjoNcDRYUH9g9qVhR4/WkzioAVADigYQFIY4FIYYFAEiLSGTKtAyVY6AJFgNFgTJhTRYEyYOiwLUOXXqO4dEObFYF3+c8D+5prkT4MfCwi3iy8X2H8xqGSbb2Q7LMcElvmVcbizI1zsBwOwFTx41BFWTI5sDDYdpGCqLk+n71Kc1CO5kYQc3tR6z0/lMeHhGogWUljt6XOr+teS1epnmyfD9jvYsaxxr0MbOfiMQDHhY1sNhI/mva/mVOALHuTwDatum9iJtTzS+y/VmXL7Qp1Bfc4CbU3na51E+Ym5J73PrvXoVFRVJcHKbbdsky/DPK6xxqXdyFVVFyxPAFRnOMIuUnSQ0m+Ee6dJ/DmLDRpLikRZANchJuRYXIuTZQB6V5bW+082WThhtR9f2X7mzHCK+bObzvN2zjFCKEFMBhzsONZHDH3PYdhv3rq6HSLTY7l/c/y/nllc5bnS+50CZeALAbDite4KDGBo3BQa4H2pbh0SDBUtwUP9ho3BR892rcZRWpAPagKHC0DolSIntUbGTphDSsZPHgTRYy1Fl9KwLkWXe1FjouRZZ7UtwUXIsr9qW4dFhMr9qW4KLmHya/aouQ6KPUOYR4NbCzSnhfT3apQTkKTSPO8XimlYs5uTV6VFLdilmZ7Am9tgP8CkoqPQ5ScuzrenOgZZwHlvGlwLWux/xXI1ntjHhe2HL/ACNeHSbuZHpuS9HxYZPIgBIOtid9r8kj+/rXmNT7TyZ5fE/ojqY4Qx8RR5p8Rc+WSXwMO33SCzkWs73J59BcC3rf0Fem9kaOUMfvMq+J9fJf+nP1uobeyL48nGV2jnjikNKz2H4P9KPA32/Er4a6GEAbYnVs0hB3UWuAe9zXm/a+vjJrBDnnn9F8+TXjg1ZqdT5pNmzthcI2nDKQMRNb5rfgT19/3tU9BonjrLl78L9X+gpS/wCsfuzYyfp+PDRCOIWA5J5Y92Y+tdNybIpJIvDB+1KyQYwdFgM8IFAFZ3AoAD7QKAPnpMuatu4zUWEyo0rCixHlPtSsZajyn2pWOi1FlPtRYUXIso9qVjotxZP7VGx0XIco9qW4dF2LKvaluCi7DlftUdxKi7FlftS3BRcgyj2qLkOjkus+ro8MDFAQ0vBYcL9PerceNvlkZTSPJ8ROzsWcksTck1rSozt2WcoyyTEyCOMXJ5PZR3JqnPnhhhvmTx43OVI9Z6W+H8UTAuNcgtubWUkX2FeS13tnJkTUeEdPFp44+Tdz/qvB4FPmWWWwKxIbnYcuRsv1/esOl9narVyutsfV/p6lk8scff4eTyjqfrnFYu4Z9EZ28NLhbejnl/z/AEr1mi9k6fTcxVv1f6ehz8mqnLhcI5Qm9dUyiWgR6v8ABTppDKcZiFBWL+ADbSzjltxYkdve9cb2jrNk1ij9ZfT0+/8Ag044fDuO16szs4uZcLDa8m3A8qj5mI9AL/naseHFLNm97L+ehZe2O028tyyLDRrHGAFX+p7k+9dOyKVFnWtAEck4FAFOfHAUAZONzIetSSFZjYjNx606IuRV/wBYHrTI7zFjyX2q7cFFqPJfaluCi1Hk/tS3DosR5R7Utw6LMeVe1LcOizHlntS3BRYjy72pbh0TpgKjY6LEeC9qVgWosF7Uhl6PBhQS1gALknYAUCPJfiB8RdRbD4M2Th5By3qF9q1YsNcspnPwjy9mJNzuTWgqNXIOn5sW1oxZR8zn5R/k1l1Wsx6dXN8+hdiwyyddHqmByjDZPhnmlN2OwvYO7dlUfr9LXrymXU5/aeZY4cL8kvV/z5HQjGGGNnIDPsTmU1mcwwk/KjFVIB4dvxc23sK9HpPZeDTpUrfq/wBPQxZdXOXXCMbNshKTeErL84ViboEuQPPfYDcHYkWN710km2Zt3BnZ9k02DmaCddLrY7EFWUi6ujDZlI70AZ9AHt/QfTOC/wBPileBJZZAXZnUP3I0i/FrWrxvtTWalapxjJqK44dI6GGMdq4Ro5jiRBEQirHGBcBRpAUDjSNrc1mxbs2S222/uWtJIyvhu+oz4x+WPhx37INzb869RHGsUFBGKMt7cjo8Zn6jvUlEluRmHqMX5p7Rb0U8T1IPWikReQyMV1L70cIreUx8Vn5PFFlUsxmTY9m70rKnlZD47etIh7xnsiZZ7VZZ06LCZb7UrGSrl/tRYEgwPtSAMYOkMlTB0rAMYYe1ABjDUAGsNIC1DDTA8p+L3WJLfYcMd+JivJJ4jFq04cf/AGZTknXB5fqSBSBZpmuCdisankD1f37Vo7M9OT+Rf6L6abHThNxGu7twP/EH1NYfaGujpcd+X0jVgxb3z0dt1B1PFgVGFy9VaZTpdgupEawOlbfO99V+21cfTaDJrJe91F7X0vL/AGRpyZ44+I9/kjjoMLiMbIGxUrmzCxkJsLsNQAOyDfsPSvQYcGPEtuOKX0MM8kpds6HG4lcIVSGNimiIMTYAspNm1RHc3I8ve1X9FaVnZdKfDyafTisTM0UoKvEgAYgcr4pbc7EC3Ntr+nKn7V/5HHGk0vL8/SjQ8KS+I8m6sxs0k0i4h9bxyyIDdmChXYFIy5LCO4NgfWunGe+Kl6lWza6KmQ5FNjJRHAjMTzpUtpX+ZrcCpEW6Po7Ium5IMNHEygCNAqi9z/7AbXP1715/W6XDLJun2y3Hly1R4/8AEjqCRsTLhUsFRgjEcmwFx9N60aHQ4cUVkQ82aVUFgc9EOHSJfwjf6nc1pk7dlCyqKoy8VmrueaVlcszK32t/Wgh71kbSseSaCDmwaRGwrUrCwgKQCtRYj6OXC1M7IYw9AD+AKAGMYpAMVA3NAzzzrXrwRExQbt3PYVfiw3yynJlUTjML1dima5l271qWCJklqJna5P1dIo1TC8f8w/vVc9JxaHj1qb2y7Oxy7NI5lDRsCDWFqmdBcmN191euAw50m80gKxj0/wBx9hVmKG5kZy2o8AfEupMjE+LJc6jyA3LfU71uSpGN/EwcqwDYiZI1uSzC5AvYX3Y/Sqs+VYoOb8F2OG6SSPVeq5o8pwIw8B04iYaQV2ZVBtJIWHB2sO92uOK8zo8c9dqfe5OYr8Pkv5x4NuSaxwqJ5ph5hGAQLuT817dr7W4/vvXqTAa2YZi80GpigcSkKoRrkMl77Lp30ket7HYAGproh0z1j4a/DoxlZ5uAxOl1GoujEKRYkaBpBFidRN9gBfPqozcdkGl6ur49F9fJPG1/c/sbPxG65+xQWwuiSZmZAxDFEOpk7CzvqjkGm4/htfi1ZIez1tV/P6tfoyfvOT5txMhdmZiSxZixPJYklifzJroRioqkQbs7zBZ4cGkAgPh4Yw4fE4pFA1TOAEZWc7kFlNlBC3Ym1TzK40vQpxN23L1PoqWddAe4C6dV+2m17/pXl9RbSRugrZ8o5pihicZiMQvyPK7rfY6WY6Nvpau5GDhhUfQx55qx6oMthAUgHKUWIbTRYDhaLAfTSsAgKVgPaixn0lrFWnXGMooAieekBA+JpDOV6+6i+z4c2PmfZfzq3FDcyGSW1WePRYRpNRkG3Opm06j6A10lHg5U8nPzLrYEYcR2iLeMALg6gCewqaiopOuyn3jytrdVGrAwQPHISqINW34h6VZJU9pRF70px7Ici6wjgkPhK2jkr/esWaEJ9dnUwSyYv7+Uc/n2aNipmxM99N9MSX5twPYDufyohBRVFk5ub4MGRyxJO5NNsaVcI9JhwYyfBmZ11Yue8adwhtfn0AIPuQBxxwJTevz7E/gjz9f518jbSxQvycDiMQ8jmSV2eRjdmYlmJ9ya7UYxhHbBUjK227Y49LDc81NKxM7DoTLPEkWR1YIZsNANAICSzHQWGu9yIwHNuzbEWFWpqKcn4K3zwj6E6jzKHB4TzzDDqysiOBdlPhu941IIZ7KSFPJ/SqoNNX68k3wfNvWnUCYqW8KssSXWPX/EK2U3ksSty4d9u8j35qbdkUjCyTLmxWJigT5pZFQH0ud2PsBc/lQkSZrdQlUxBw6EtEjIgvyyJdlDf8hf3FOb+Iqx9WeyYPreMZM80qEyYeNYjGSQX8QaIWvb5WHf/aaw5NLclIuWWvh8nh+EFo1A/wDIn1PA/p+9Tzz6iY525MsBay2QJAKjYwrUrBj6aLAWmiwGtQASrSbAK1KwPeGxVXnYIji/egCvLjh60DKGJzZV3JA/Oja2Kzyzr7MvtOIjAN0Ub/U1swwpGTUZDHxOWmQlpZkVFYLZbyMt9gBGvc1qcW/JjjlUVUY2/wAPzOtw0HgNDAqSeGkbSeKy6gsjITZxbyW9K14ltcY1x3Zx88/eRnkclfW39vUwmz1o/wCPEGYMVk206weGFVzyNf3Lk34tNFpe6lxXHyMG4lltGuhCSSPQcn9BWVRuVm93GHxdlPF4jW1+w2UeijgUmyyMaR1Pw1yUTYjx5LeDhbSuWNl1DdAfbYk/T3rme08zjj93HuXH28/sacEbdvwB111KMdOpQWhhUpFfZmubtIw7Em23YAe9T0Wl9xjp9vv9iOSe5nN2rYVm70XkzYzGQQJqGqRdTKC2hFOpnO22w5O17XqSaQmj6bfKYoWlZyiQ+SRBbSscwLtLOSLAMxYXP+33IrHr9UowcHw2uGvX7cjxY+bPEvi71tHi5I4cOweGA6i/KPLYqNAJsygHm25J7Dej2dp541vn2+K9F/6WZJJ8I8zkkv8A9/euoVHa/C7JpjN9sFkjw+qzNsryOpTwwbHs+57XHc1fhhbt9GPV5tq2xfLIckyrD4qeMSPMk7rLIQiqVZwzEjWxAQ+VtztxuKeyDru6sqlmy47pKk6O1x0UZhkwcMTeHicMGbFNMJI0kjP3cJZQV2JX8Q+fvcUSiktqK45ZNrLJ9Oq+XqedphigUEW2G3ptxXHyppmq7JAKpsQ9qQhxQA9ADGgBUCHBpDH1UUFndZ91NpFkIB+tzW3Co3yb8+TjgqZXnrEG51H61uWCOTo589ZPH2Yed9Q4gEhbAVnnppRZdDWb1aOSx+azN8zmiMC1TcvJDhZS7JztttydtqsgqdEcvTN3JcbOrqxUxwhtolQkuxFhcAX5tdifpWiDad+DHnx43Gk7l6t9FvCTQxyzxxyYhMRIGQ3No2k1Xup3a4sbaufUXqyLjGbXNv8An+inJHJPFGTUXFc/Ov8AH1M/qFGaMeI4JjBLH5gzk8Aj159r0Z7pJst0e1NuC4f5IxIG0RM3d7xj2Gxc+/YfmazLhG5/FJL05KVRLD1PqJ1y7J4YIz95i1UsfxFGXVMbW+UkhLe3qK4+KDz6pzkuFz+xpk1GFI8uDV2DMaeTZfJipkhhQu8hsB6erE9lA3J9qoy5I4oucnwicU3wj6L6YyHDZFhXlkfzEL40pHmdhe0cSDe1zsouTXDjqtRmy/8AH9l/vz6/sWtRSPHviH8QpsybR/Dw6k6Iwd338rynufbge/NdfT6ZxayZHcq/D6fv5KpS8Lo4cXbittEDtug+jWxbaigZAxDuzWiAK7aSLFnv2H9O9+PHfZk1GpWPjz/OyP4gY8RyRYHDtbD4QBbqR97Mp+8kfSSC2q/O4ufaozfO1dIWCFx95LtknTRaSCaMuEEsYRC5QB5GkDsovv5rlfTirKbhX0M+RxjmjKrrv6V+htYuKTDYXELicPpRmwMIj1IbFTJ4mIIjJCnUEFzyQB2sKX8KtlspRyTW18pP/RzWKxGo1zM0tzJ1REGqihCvQAN6ACWkAWmlYAGpCGvQA9AEjLqN6bfJZYAYpupq/FqHFkJJS7K0OMLvZuK6MMrn2VuCiuCjnWHIaw3onHku0815K2Xxedb8XN+eBttbcn6VGK5Rbkfws9DybIwJkbxniijCxFGBWN2aF3VzMRoCtuxYi4IItfTfVGNPi+PzObLIpLbJK5Pu1xzX5ePX8SDFTRKrM0erDwLGcPMfvZHZrKfOQt7E7GwA0cXINXRqKuStJd98lMouUnGEqlJu10q/1/k5PHZoXQwhEPiMr6recHzeUHizXUnb8IrLOdujq4oKKv0MzMNmCDhFA/MjUx/U/wBKql6FuPlX6k/T+UvisRHCik6mGq34Uv5mJsbbd6g+uCbaXZ23xZy+ebMbRxSOkcUUaMASmy3Pm+Ubk34pYcDjFJIr9/Dm2cNjctaGURzeQ7FtidIO/HerJx2koTU1aPXPhln2WYNCE1eI1zJNIPPbbyCw2QWBt6n9OTrNLkzyXoi6GRRXJmZ5n3+sTSGWePD4WAu2GVmYCWxIOsqCVkK7gkbA2sbk1p0mjhh58v8AL5IU5t8Hl0hrXRE6foHpr7ZKzSalw0IMk7jbygXMSm/JAP0APtVuOG76GbU5/dql2y/F1NicRMuif7HgojpRQxiiWJTcR2BvI5Frjfn0qyEm3d0jPlxxhBqt039/v8kVOooYJ8S88JdlkZna4st27LsDVeaUd1xJYHkjBRkqoudK4LUERJGB+2LJ5V8UK0asUDqN1+X89hbaprmCr1sUn/yNtf8AWueO2amfajOzNGsaSxKVZVMRkd9TSpLGSSCJPEYL+HSKhONig1XD5v8AlfzkzIsn1cVnemTHvooYvDlDasuTFtJ9kKms4B2pAOtJiDvSoYDU0IC1SEPSGTA1EYE3FOPYGRBiNDk10cctvI5RtFfGYpm3J3/arN0pPksx40hixvqF7jSfbfgj3B/arK8jVVtZu5Tm0vjxMZCuHicNoBVQy7agV4ZmF929TV8HJyVOkZcuPGsbTVyf8+yXyIs+zpXZwg2cgN5jINKNqjv781LNmXKXn/AtNppJJvxz6ctUyrjMokK/aIvMvL2tdGFu3puKqcG/iiXwzxT2T/2RDCq7RI4YOyjdSCGU7rzwbbXpbU6TJb2lKUel/k1m6sXDx+Fl0Rw7MNMs5bXNKLbi5Foxc38voOKTklxEUcMpc5Xfy8Gz8MepWWSVcS+uKOFpryefQUIvY8m+rj1ApJyfFhlhGNNLkbqV8FmuIvhpZY8QwCqJV+5cKpNgRuhtffg243vQkpOhOU8Mba4MzpPLY4cUjzYmH7t7BE1MXa3y6tNgDf19RUowSd2RzZZTg1GL59Sx1PaSVi2EWO+90YoxHqG+ST9KhLK7/wCSH3Q8GPj4Ml/J/wAsw8P080zAQttcA+J5Cl+NVr3HuKshi3/2Mlk1Huv/AKL8PJ22cxSYWKPBweTCLGXxky21zs6lZVPfdRYDt9BvplicOP8Ar5OdjzrLeR8yuorwvn/P1OIbE/aJVMgCRqfJEuyIPQD37nvWGebfLno6EILGqjy32/LOonmj8MAW2Haico0Rp2UOmMX4b/dkCQeMVBYgM5jYIGC7uTc6bWsSPrVuNqUFRHJd2+uPw/T9SwmCaOHTKvndpMSjXtHHssZQMBpLsdV0HGle52jJNKhympy3L6fX5kWWZwVFjVUNRwG2yrmGK1tes+fJuJ8JFdWrLRXZIGqNAPqpUAr0UAr0AKgY1qYEhaoUMixBOmpwqxHPytZq6EVwaIq4gB/3qaJVZJHI1wQT7j/5U99ckZRjTVEeIftawvRuslBeSCkWF7BZg0asoJ0t8w7Wtbb3qUZuJTkxKbv0L2AxsLOA8Z8q6Yih02Nvx+ovv+ZqcZJtWiqeOcY8P62UMZg2jINro26NbYg9r+ux29qi1XJdCalx5RuZTljNl87qrF5HRVHJaNHBOkDk6r/8dqnCDcG0Z82eMc8Yt9fsW+jskaKX7RiVKLGrFFa4ZmIIB0+g359qtw4GnukZNdrYyXusXLf4GdiurcQW+60xIpOlUjXygknuDvvVMskm+OjZDSY0k5cv1s3+luo2xUohxHlJsVaPybqNlde4q3DJ5JbWYtZhjp8byQ683z36Gtl+HxQldsQUaPzFYY9Ott9ivHFS2ShK2Ve/xZMaUE/m2YnVWElDMdDLE/mR11WItazqeD2qvLJyNeljHaqfK8P9DlYdjvzXPmmjSy74lxVLbZBst9MSFZw4v5ZQWsFJ0gEndraRYG552966ulXwIp1X9nPpx339uzovsSx4NUaZnhaVZxNCpkii8E/eoSN4yS6gBbi4B2BvRKKSXNpDU5Sle2nVU/n5OZxKFXYG17m9jcX+veuXkjtk0WX5RGarExxSYghSAJaQwxUQCApASBaVjFaiwI9dSoAH3FNcCMjHYXuK2YsnqW48lcMppA3pVzmi55Imjh4tNUvL6GeUrIsTh70RyDhOjPkjI5rQmmaYyTApkh1axvQJo6bp/HyhPDSMtbzqWGoKQbqVU8G/cHufWrYbqoxZ4xvc2auZ5rLHGzsnhjVpUJdL33PH0G9u1XSlJK2ZsWKE5pJ2BlcTzYaSaUvEEYNruzF1HIs3P1pRtxbY8so48yxxp346IsJmkGIkWHRIqySDzggNvsL24FEcsJfC0GTTZsa94pK0uqNzFZI83iRwBYZsLJpBvtIpG3m9ask1NUuGjNibxtPI90ZL8H9DLn6CxyhppJFWRF1ga7vbuQRxVLxPty5NkdZiVQhDh8dcHXZljEjwcOLPiSfLGQGGgkDcuPWpOSjUuzPDBPJKWPhHB9RIsiJiF4e+xsDzxYelQ1MFKKmi7TXGUsMu0ZEUlc2UTQ1Ray2QfeRuzKslo7gX0l7WY77i/IPrsa6OmaePa/PBVmi/hnFJuPP1rx+x1uXQPgoURXQxRYkvjHkWw0sIl8OJTfWCARcb322F72vG8fnhd/8Ahn9/HUt2uWvhSf17/nRzGJwpjdgzBjqYki9jdidr7965WoW2Rr3KSTQyIWNgLmqIpt0goN4ipswtRODj2HYlFVtjoMLSsBGgQPiAU9rZJKw0lBpOLQ3BklQIkRNTAFmppCshapoREVqVhYiaAFpp2BDPADU4zonGTRBHlfkaR30IrBeCWZiCbKNr8eu1boR4uXBa87tRirf87NzLsrw0kCujujPOkF2XWQTubWNhcW37VdFQ22jLkyZo5KlTVN+hTzvx2m+zokiqh0RpuC1ttbHuTzfjeozUr2luB4lD3jat8t/p9jrRM8MkEIh8YSIqyMfOAVFjbsCO9aLcaSVnK2RybpynVO0uuwOl5sScTMk6s0Gh10EAJz5QopQjk3Nvolqnplii4P4uPqTZTg8MmuZMMUkilCosr2Rj6j6f2qKj5otyZpyqG+01zRZzbGYmRnXDSxmQKGkiKabN6gn5qHu6TIY1ipOcXT82BhBNI0RdEMzqUxJZrHw/YUe7k++xvLigmk3tXX1Oi6Vz/AMuIy0ppUq6qJNwzj+X37/lTVNqK8eCW/LjhLLPqS4a7TPPerscqDwFRRtsBxH9Penq8iitiIezcMpN5pN8+vk5PDNva9c5xs7E0aWALLKtr+a1iFD2I9VPIrVpri9qMudJ43fj51+Z1GGispURExusry2YOebxhAQQXYhDb1BNakvRcd/sc6UnduXKaS4rxzdVwufmYeNlJOox+ETc6OSBfbUbc/kK5Or5krOjGKSpO/maHSsBMuojYVZpcdcsjklSO3xmWYedT4hCuBtbatWXFGa5KIZGujz6aPQ7LzY2riZI7ZNGy7Q1ViGMZo3DIsPgTI1r2rViqRowpLsmbA+G1jRmaSosyyVEvhVi3GUoVeVD0AwTTEMaYDWosBGwo5GROwbbtte3JF+F9zx+dX4YXLknE6PE4CLEhcM7yLNFrkaRktEV2BjQXudO29dXbu+B/iYoZHivNGqfFfr9+SXLgoEWHwgE0IdvtDN5JNbDSDv8ltOxFEY+I/cM07+PK6b/ALaK8XWDyziEqBHcxodzIANgWbvxRDL8e3x0PLoVHDvT5XPyCwathMHO8T6n1+U3vpB2b86tUdmOTRRPItTqoQkqVFHIc8nxAlilbXeMlWOxQ9jcVVhyTlcWaNZpsOFxyxVO19yxm2A8YQnxgoiRBIGPBG+q/c1bPCpV8XXZRp9VLG5/A3bdUjQzHODGskoAkPkEe3G1i1xzU8kkouS59DPp8DnOMJcd3+iMzLOpZJS5lVVYrtIo0kW4FU48kpXuNufR44JbOeevBTxOYXxAmUAPYgketrXqmeeCnusvxY0sPu3yvmVMU5k3bn17n61izZ3NlkEo9GVNDanGVmmM7LETyLoYqdIYWJv6jvV+O00yEoxkmkdhhYlkjeNFJHipJfU7DxFBJ1L2Xzg7Hv7VvjDf16/Ps4+XK8LTk+1XhceK/DyTDKhJJ952Fzb6+vesk8acuTZHKtia8kWMzNoyY4U0gbXtzVWXJKPCROME+WykjTOb3Yn2rO/fMncUV2Fjvz3rHkjJP4iRIGqmgskBqIxlJBuOanGTXQ0yRnLG55qMpN9hdj2qAUZQNaykftSJURlqlREa9ADE0wKuIerYIsgrK4nKkMvKm4q6PDLVFPg6nIs3EqLFIbMxdhZb8DkbjS3O1wDXRxZLW1nN1WncJvJDpVfP8tfxFwZTIxZofDAkAaW+qORGXcqQL3I5uNq0LG5crz36mWWpxwqOS3XVU07MYW88scSsyEhnQ8Xv5rHv71VW65JLg2/27cc5NJ9J/wCClBj7WHmBsV826sDv5uxqmMi+eG76/noJcWFuLBQQdRTg+3N6blQe7cub+llTE49XXSbkA3FtvyPrUJZE1RbjwSjLcuxosyKroQWW9996g8zSqI5adOW6XZYjkLc1jyZZvtlbil0S2qgRYy+VFa8iax2HFW45RXaJKjfnzzCNbVg7WHIsNxwa0rULyiDx+kjHzfPvFTQsVgOBYVP+oTHDEk7sLp+KRkcxK7GNCzlUZjGLbubAgDyjn0qzHl4tBlxKb5/D1LsPU7/hQXPNhYHi5qE9SnyUx0kYqrZNBnxBu0Smqnq/kT9xGqs08v6iiLXZQpvsp2H61NauL7EtNS4ZmdS4iF3Uxdl8x9WJvWbUzhPovhBpUzIDGsTQgvEqNCCE1LaMJZKTiAXiUbQM29aSFj6/WlQ+ADUiI16AHoACWIGnGVEk6M3ERkVphJM0wkmNhMUYybX322NiPdT2NXRlQ8mNTOpyzNmdVj8VksoZpWIuNLbqSw7gj9O9aoZbVX9zl5dLGMnPanz/AG/b9Ddws+GkhkWJowrfxCFbV5iBuOd99wLVoWXG01EwywaiGSM5p8dc8fz+WR5F0/B4V0LSrI7qdQVfDCartpPPHNPDDGrS8+o9XqdQ5K+Gl45vohzXoFFlHhTLJh5V1QyfK97A2KgWJ547Cq4aVZOUbM3tNYU7TbX+Pv0cRjssaKV4mI1IbG36g/oaw5YvHNxfg6WLUxy41kj0xosPas7mOWSy9h4ieAT9Beq9kpcpFDDFVUKg4l1Gy7k9hTjCUnSH0XMRl0kYDMjBSbBreW/pf1qyeHJj5ZFST6K2mxBGxHpVNtEjdwWYlUbStyws/wAqkj3AFyKtuTXBPfRl6hc2AH7flVMpMV2ETVbkxEZX2osYgo4oDmrC00rENposBr2oAYv7U6GPrPpRSEVTVpWMRQMY0xA0APagCWMe1RbHwRTQ37VKMqGnRRkwoq9ZC2ORkOhlvbcEWI9qtjMs3KRbyXH+A5db6ipQA7Aau5PNXQmou0Qz4vex2vo6fDZ8Ls80xChxp0qGYBl0sBtsCL7H960RyJc2c7JppOowj4d+Pmb/AE9n0SqhilvFHqQxs2n+IWLPpYc8W+tWwyRfTM+bBlje9W38r8fl8y5HkeF0SNHLH46hpmM41MituNe/HarYzik/Xuymcsk5xtva+KXCdehUzDou8zEx3jEepmTSF12B8puDbnmk8eLJLdJcB/U5sWPau7+b4/wZmZ5VPGUii0qri6C6K57HysLnnkGq82K2owdI0afUpweTIna74dGW2RFfNKzkFreRdWontqvzes/9Co8yt/Si5axTbUaT754+/RrZZri1DDYR2IJBZ/mH5KCb/n61fHHkjGscK+pVPJick8mRfRfz9CWXL8xnQp4Vo2I8qpYHTwB3/wA2rNPT5pcSaNC1GJK1f5lJukcXexj4259r/tVEtBP1Q1qoPw/wHmyLFQDzIw1D3sdiTvxxeoy0s4dclkcqkZk0ZU2Yb97/AKVizQlF8liYNUDFqoAWqigGuafA+BjQIGwp2x2EWpUIHXToZXtVhUMFosB/DosY4QUrAI2ptiGvUaAY0xgMlSTAiEfqKnuNOOWOqkhhhlPzD9KanTK1KmF/pv8AI9/Y/wCDVqy+jJbrJcLgZU+VOSCSu/FXRyBJbjYwWInUsdDHxFKSBhfUm9lvyP1q+OSjPl00ZpL06NdMfNiFAnRoggIASQqrggAq++w2BpvKmviorjpZYneOV/VdfQ6PL+p4j4RmWEzIoRbeZl5C2bji1yasjlT4Knp5JvngxMdnq4SVR9nRwHaVdyF1N8xtxejNmljpUPBghkuW+/D/AGJpOtvEAVQkQ1BrFWJ1A3uXU71mnq5S7LsejxY+gX6klJ1eOikcFTICPpY1U879S5Yca5SK79SSD/8AVKe9owFH6tvVbzMlsh6IoYrqmdrAOxAJPnOu9xY8ja4J49aI55WHu4PwVM3zM4hlYoE0pp2J33uSSeTUcuXd2RUVHgz6yugCBqLCxaqQ0IvQkIDXUqGCb0cBTEFNOx0FopWPaMUpWVUDUhDCgAgtKwERTTGNopWFDiOpIQtNH0ASx37VKhhiIVGvQYLR0UwGDkcEj6G1SSYWF47/AM7f8jUrfqPcyJ0Lckn6kmjcx7mQeBZhp2NxarsUnuQrOsx4kmUB13Rbr7jvW/Nc40yjDjjjtx8mMIhbcWrnyVGiwbCqXJAPao7rYrDRVJs39KsSTEpNDTIO1EoccDcrfJWJqmgFqpUAiaAGoHQQFFkkOBSGkFelRNRH109pLaR0GQbRRYUOFosBGgYNSSEIPRtAWqpRQBirKEGQfWhxBBRqBSUaGFapUIGRBsPSnwBH4VQ2gF4dQlSJIiMJvcVKGSuho1485kMYjb8IIDAAGx7Gr3qW0TW1eCtYW96ociLZEWqpsQBNJAKM71fjIsmlXYE9/wDHNXPoiU2Wsr7LELTUbHQ21AUODQTSCvRRNRGvTosURXp0TURU6HtHqs576HoEM1JAxjUkMEVZHsiRmmxeQkoRIlFSQmG1TfQeQu1LwAu1CGB3qIElJgKqWSFSQCNTGE3FNdCZC1QBg0AFHV2MiydOD9at8CIJayz7LPBEaQDUySHFIsQqZYhU0WBUySHpkj//2Q=="/>
          <p:cNvSpPr>
            <a:spLocks noChangeAspect="1" noChangeArrowheads="1"/>
          </p:cNvSpPr>
          <p:nvPr/>
        </p:nvSpPr>
        <p:spPr bwMode="auto">
          <a:xfrm>
            <a:off x="2461925" y="908720"/>
            <a:ext cx="4295775" cy="429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6" descr="data:image/jpeg;base64,/9j/4AAQSkZJRgABAQAAAQABAAD/2wCEAAkGBxQSEhUUEhQVFRQUFBQUFBcWFxcUFBUUFxQWFhQUFBQYHCggGBolHBQVITEhJSkrLjAuFx8zODMsNygtLiwBCgoKDg0OGxAQGywkICQsLCwsLCwsLCwsLCwsLCwsLCwsLCwsLCwsLCwsLCwsLCwsLCwsLCwsLCwsLCwsLCwsLP/AABEIAOEA4QMBEQACEQEDEQH/xAAcAAABBQEBAQAAAAAAAAAAAAACAAEDBAUGBwj/xAA5EAACAQIFAgQDBgUEAwEAAAABAgMAEQQFEiExBkETIlFhBzJxFCNCgZGxM1KhwdEVYpLwcoLhRP/EABoBAAIDAQEAAAAAAAAAAAAAAAABAgMEBQb/xAAyEQACAgEEAQEGBQQDAQEAAAAAAQIRAwQSITFBUQUTImFxgZGhwdHwFDKx8SNC4TMV/9oADAMBAAIRAxEAPwDzu4Fc8z0RtiAKaRKitLmAHerIxbGkZ+JzG/FXLGTSM9mvzVqVEhqAFQAqAFQAqAFQAqAFQAqAFQAqAHAoGGBSGGq0hkypQMkVKAJVSgAglABaKAH00ACyUDI9FABBaYD6aAGnx1qzRxtmVIoS4smro40iaj6kBNWEhqAFQAqAFQAqAFQAqAFQAqAFQAqAHtQArUhhAUDJFFIZMi0DJlWgCVVoAkC0AEFoAILTAfTQAtFAAtHSGBpoAWmmBh0yoVACoAVACoAVACoAVACoAVACoAVAD2oHQ9qQ6HtQFDgUAEFoGGopDJ1oAFsWBxvTFYcWNubW5pPgE7dGiY7c1GM1LounilHliFvWplQQI9RQMPTSEPpoAYrQMjeOgANNMDn6ZUKgBUAKgBUAKgBUAKgB7Uh0PagKFagBwtA6CC0h0EFoCgtFAwglABBKBhhKAK2Jfe1NEJMijQk2AuaG0uwjFydI18FhFTd2F/rxWbJklLiKN+HDCHMnyT4yJJOJQD9dqrxynDuJbmjCa4mZz5bJ+Hzj1U3rQs8fPH1MT0uTxz9DRynp6ZmBIsP61mz63HFUmatPocjdy4RczMrAwQ3v3FGkyzyK/BPWwxQ48jgVtOcLTQAJWgAdFAHLVIqFQAqAFQAqAFQAqAHFIYYFIYWmgYtNABKtAyQJQAYSgY4SgAgtABBaAFI2kXNAFbC4NpDfgetRnkUFyTxYJZH8ixiZViGiP5u7VCCc/ikW5ZxxLZDsWT5PLinsg77seB/mo6jU48Ebl+BVhwTzP9TtJugoMGiyY6Y3YXWNF8xsLnYXJ2tXKftLUZ3twQ+79PD+/g2w0unx85JX+/8AlmTNn2EUWjicAWtcKLjbjfbvV0dHqHzOS/Mt/rsEVUYssJ1miC0aFidhfbftVf8A+VOb+J/gSl7SxpfCmcxJiWlm1S/MW3+t+K7GPHHHDbHpHJy5ZZJbpHQOluKkIEigBrUANamI5GmVioAVACoAegBWoGK1IKCAoGSKKQyQLSGOFpgGFoGGq0AGFoAILQA+mmAMsoXn9KBWRwxa/O+yD+tVznXC7L8WO/ilwgcXmJPlTyr/AFNRhhS5l2GXVN/DDhFfBYYyMAOO59BVmSahGynFieSVHrHTk0ODheaTiKMkLsCWsNIW+xuSB/0V5PVwy6rKscfLO1uWKH0OOXqtsVilbFuqoWIL6GcwoeNIQh2A4G969VpsEcUFBfj5fzf8+XRw803N7jl8aw8R9BuuttJ3F1ubGx3FWkCxk2XNPMkS8uwF/QdzVOfMsWN5H4RZjhukkeh47pjDYUi12e3JN7nua4ui1ufVy+LhG/Jix442kYzRE13TCL7OaLGOMLRYUP8AZKLA4SplIqAFQAqACpDHFAxwKQBAUDJVWkMlVaBhaaYBBaADC0AGFoEEFoGV8ViNGw5/amJuiGLD7eJLx2HdqrlO3tj2WQxpLfPogxOJLn0A4HYVKMFEryZXN/It5LlLYhrD5R8x/tVOp1EcMbfZZp9O8r+R3eW9NhAvlsrXsd+QAbk/+wrhZtc5t89HZhhjBVEwuucwKkYYEWQ6pOb6t9Kn0tc/qK3+y8KaeZ+evoc/XZOVBP6nICuvZziSGLUQPX05P0Hc0m+BpHs/RfTkWBwrY7EgB9LBb9r9h+1eY9oZp6qf9Pi6XfzZvxJQVvsw43fEkzPsHPkHonb9a7Gl08dPjUV35KsmR5HZOMDWmyugxgaVjoNcDRYUH9g9qVhR4/WkzioAVADigYQFIY4FIYYFAEiLSGTKtAyVY6AJFgNFgTJhTRYEyYOiwLUOXXqO4dEObFYF3+c8D+5prkT4MfCwi3iy8X2H8xqGSbb2Q7LMcElvmVcbizI1zsBwOwFTx41BFWTI5sDDYdpGCqLk+n71Kc1CO5kYQc3tR6z0/lMeHhGogWUljt6XOr+teS1epnmyfD9jvYsaxxr0MbOfiMQDHhY1sNhI/mva/mVOALHuTwDatum9iJtTzS+y/VmXL7Qp1Bfc4CbU3na51E+Ym5J73PrvXoVFRVJcHKbbdsky/DPK6xxqXdyFVVFyxPAFRnOMIuUnSQ0m+Ee6dJ/DmLDRpLikRZANchJuRYXIuTZQB6V5bW+082WThhtR9f2X7mzHCK+bObzvN2zjFCKEFMBhzsONZHDH3PYdhv3rq6HSLTY7l/c/y/nllc5bnS+50CZeALAbDite4KDGBo3BQa4H2pbh0SDBUtwUP9ho3BR892rcZRWpAPagKHC0DolSIntUbGTphDSsZPHgTRYy1Fl9KwLkWXe1FjouRZZ7UtwUXIsr9qW4dFhMr9qW4KLmHya/aouQ6KPUOYR4NbCzSnhfT3apQTkKTSPO8XimlYs5uTV6VFLdilmZ7Am9tgP8CkoqPQ5ScuzrenOgZZwHlvGlwLWux/xXI1ntjHhe2HL/ACNeHSbuZHpuS9HxYZPIgBIOtid9r8kj+/rXmNT7TyZ5fE/ojqY4Qx8RR5p8Rc+WSXwMO33SCzkWs73J59BcC3rf0Fem9kaOUMfvMq+J9fJf+nP1uobeyL48nGV2jnjikNKz2H4P9KPA32/Er4a6GEAbYnVs0hB3UWuAe9zXm/a+vjJrBDnnn9F8+TXjg1ZqdT5pNmzthcI2nDKQMRNb5rfgT19/3tU9BonjrLl78L9X+gpS/wCsfuzYyfp+PDRCOIWA5J5Y92Y+tdNybIpJIvDB+1KyQYwdFgM8IFAFZ3AoAD7QKAPnpMuatu4zUWEyo0rCixHlPtSsZajyn2pWOi1FlPtRYUXIso9qVjotxZP7VGx0XIco9qW4dF2LKvaluCi7DlftUdxKi7FlftS3BRcgyj2qLkOjkus+ro8MDFAQ0vBYcL9PerceNvlkZTSPJ8ROzsWcksTck1rSozt2WcoyyTEyCOMXJ5PZR3JqnPnhhhvmTx43OVI9Z6W+H8UTAuNcgtubWUkX2FeS13tnJkTUeEdPFp44+Tdz/qvB4FPmWWWwKxIbnYcuRsv1/esOl9narVyutsfV/p6lk8scff4eTyjqfrnFYu4Z9EZ28NLhbejnl/z/AEr1mi9k6fTcxVv1f6ehz8mqnLhcI5Qm9dUyiWgR6v8ABTppDKcZiFBWL+ADbSzjltxYkdve9cb2jrNk1ij9ZfT0+/8Ag044fDuO16szs4uZcLDa8m3A8qj5mI9AL/naseHFLNm97L+ehZe2O028tyyLDRrHGAFX+p7k+9dOyKVFnWtAEck4FAFOfHAUAZONzIetSSFZjYjNx606IuRV/wBYHrTI7zFjyX2q7cFFqPJfaluCi1Hk/tS3DosR5R7Utw6LMeVe1LcOizHlntS3BRYjy72pbh0TpgKjY6LEeC9qVgWosF7Uhl6PBhQS1gALknYAUCPJfiB8RdRbD4M2Th5By3qF9q1YsNcspnPwjy9mJNzuTWgqNXIOn5sW1oxZR8zn5R/k1l1Wsx6dXN8+hdiwyyddHqmByjDZPhnmlN2OwvYO7dlUfr9LXrymXU5/aeZY4cL8kvV/z5HQjGGGNnIDPsTmU1mcwwk/KjFVIB4dvxc23sK9HpPZeDTpUrfq/wBPQxZdXOXXCMbNshKTeErL84ViboEuQPPfYDcHYkWN710km2Zt3BnZ9k02DmaCddLrY7EFWUi6ujDZlI70AZ9AHt/QfTOC/wBPileBJZZAXZnUP3I0i/FrWrxvtTWalapxjJqK44dI6GGMdq4Ro5jiRBEQirHGBcBRpAUDjSNrc1mxbs2S222/uWtJIyvhu+oz4x+WPhx37INzb869RHGsUFBGKMt7cjo8Zn6jvUlEluRmHqMX5p7Rb0U8T1IPWikReQyMV1L70cIreUx8Vn5PFFlUsxmTY9m70rKnlZD47etIh7xnsiZZ7VZZ06LCZb7UrGSrl/tRYEgwPtSAMYOkMlTB0rAMYYe1ABjDUAGsNIC1DDTA8p+L3WJLfYcMd+JivJJ4jFq04cf/AGZTknXB5fqSBSBZpmuCdisankD1f37Vo7M9OT+Rf6L6abHThNxGu7twP/EH1NYfaGujpcd+X0jVgxb3z0dt1B1PFgVGFy9VaZTpdgupEawOlbfO99V+21cfTaDJrJe91F7X0vL/AGRpyZ44+I9/kjjoMLiMbIGxUrmzCxkJsLsNQAOyDfsPSvQYcGPEtuOKX0MM8kpds6HG4lcIVSGNimiIMTYAspNm1RHc3I8ve1X9FaVnZdKfDyafTisTM0UoKvEgAYgcr4pbc7EC3Ntr+nKn7V/5HHGk0vL8/SjQ8KS+I8m6sxs0k0i4h9bxyyIDdmChXYFIy5LCO4NgfWunGe+Kl6lWza6KmQ5FNjJRHAjMTzpUtpX+ZrcCpEW6Po7Ium5IMNHEygCNAqi9z/7AbXP1715/W6XDLJun2y3Hly1R4/8AEjqCRsTLhUsFRgjEcmwFx9N60aHQ4cUVkQ82aVUFgc9EOHSJfwjf6nc1pk7dlCyqKoy8VmrueaVlcszK32t/Wgh71kbSseSaCDmwaRGwrUrCwgKQCtRYj6OXC1M7IYw9AD+AKAGMYpAMVA3NAzzzrXrwRExQbt3PYVfiw3yynJlUTjML1dima5l271qWCJklqJna5P1dIo1TC8f8w/vVc9JxaHj1qb2y7Oxy7NI5lDRsCDWFqmdBcmN191euAw50m80gKxj0/wBx9hVmKG5kZy2o8AfEupMjE+LJc6jyA3LfU71uSpGN/EwcqwDYiZI1uSzC5AvYX3Y/Sqs+VYoOb8F2OG6SSPVeq5o8pwIw8B04iYaQV2ZVBtJIWHB2sO92uOK8zo8c9dqfe5OYr8Pkv5x4NuSaxwqJ5ph5hGAQLuT817dr7W4/vvXqTAa2YZi80GpigcSkKoRrkMl77Lp30ket7HYAGproh0z1j4a/DoxlZ5uAxOl1GoujEKRYkaBpBFidRN9gBfPqozcdkGl6ur49F9fJPG1/c/sbPxG65+xQWwuiSZmZAxDFEOpk7CzvqjkGm4/htfi1ZIez1tV/P6tfoyfvOT5txMhdmZiSxZixPJYklifzJroRioqkQbs7zBZ4cGkAgPh4Yw4fE4pFA1TOAEZWc7kFlNlBC3Ym1TzK40vQpxN23L1PoqWddAe4C6dV+2m17/pXl9RbSRugrZ8o5pihicZiMQvyPK7rfY6WY6Nvpau5GDhhUfQx55qx6oMthAUgHKUWIbTRYDhaLAfTSsAgKVgPaixn0lrFWnXGMooAieekBA+JpDOV6+6i+z4c2PmfZfzq3FDcyGSW1WePRYRpNRkG3Opm06j6A10lHg5U8nPzLrYEYcR2iLeMALg6gCewqaiopOuyn3jytrdVGrAwQPHISqINW34h6VZJU9pRF70px7Ici6wjgkPhK2jkr/esWaEJ9dnUwSyYv7+Uc/n2aNipmxM99N9MSX5twPYDufyohBRVFk5ub4MGRyxJO5NNsaVcI9JhwYyfBmZ11Yue8adwhtfn0AIPuQBxxwJTevz7E/gjz9f518jbSxQvycDiMQ8jmSV2eRjdmYlmJ9ya7UYxhHbBUjK227Y49LDc81NKxM7DoTLPEkWR1YIZsNANAICSzHQWGu9yIwHNuzbEWFWpqKcn4K3zwj6E6jzKHB4TzzDDqysiOBdlPhu941IIZ7KSFPJ/SqoNNX68k3wfNvWnUCYqW8KssSXWPX/EK2U3ksSty4d9u8j35qbdkUjCyTLmxWJigT5pZFQH0ud2PsBc/lQkSZrdQlUxBw6EtEjIgvyyJdlDf8hf3FOb+Iqx9WeyYPreMZM80qEyYeNYjGSQX8QaIWvb5WHf/aaw5NLclIuWWvh8nh+EFo1A/wDIn1PA/p+9Tzz6iY525MsBay2QJAKjYwrUrBj6aLAWmiwGtQASrSbAK1KwPeGxVXnYIji/egCvLjh60DKGJzZV3JA/Oja2Kzyzr7MvtOIjAN0Ub/U1swwpGTUZDHxOWmQlpZkVFYLZbyMt9gBGvc1qcW/JjjlUVUY2/wAPzOtw0HgNDAqSeGkbSeKy6gsjITZxbyW9K14ltcY1x3Zx88/eRnkclfW39vUwmz1o/wCPEGYMVk206weGFVzyNf3Lk34tNFpe6lxXHyMG4lltGuhCSSPQcn9BWVRuVm93GHxdlPF4jW1+w2UeijgUmyyMaR1Pw1yUTYjx5LeDhbSuWNl1DdAfbYk/T3rme08zjj93HuXH28/sacEbdvwB111KMdOpQWhhUpFfZmubtIw7Em23YAe9T0Wl9xjp9vv9iOSe5nN2rYVm70XkzYzGQQJqGqRdTKC2hFOpnO22w5O17XqSaQmj6bfKYoWlZyiQ+SRBbSscwLtLOSLAMxYXP+33IrHr9UowcHw2uGvX7cjxY+bPEvi71tHi5I4cOweGA6i/KPLYqNAJsygHm25J7Dej2dp541vn2+K9F/6WZJJ8I8zkkv8A9/euoVHa/C7JpjN9sFkjw+qzNsryOpTwwbHs+57XHc1fhhbt9GPV5tq2xfLIckyrD4qeMSPMk7rLIQiqVZwzEjWxAQ+VtztxuKeyDru6sqlmy47pKk6O1x0UZhkwcMTeHicMGbFNMJI0kjP3cJZQV2JX8Q+fvcUSiktqK45ZNrLJ9Oq+XqedphigUEW2G3ptxXHyppmq7JAKpsQ9qQhxQA9ADGgBUCHBpDH1UUFndZ91NpFkIB+tzW3Co3yb8+TjgqZXnrEG51H61uWCOTo589ZPH2Yed9Q4gEhbAVnnppRZdDWb1aOSx+azN8zmiMC1TcvJDhZS7JztttydtqsgqdEcvTN3JcbOrqxUxwhtolQkuxFhcAX5tdifpWiDad+DHnx43Gk7l6t9FvCTQxyzxxyYhMRIGQ3No2k1Xup3a4sbaufUXqyLjGbXNv8An+inJHJPFGTUXFc/Ov8AH1M/qFGaMeI4JjBLH5gzk8Aj159r0Z7pJst0e1NuC4f5IxIG0RM3d7xj2Gxc+/YfmazLhG5/FJL05KVRLD1PqJ1y7J4YIz95i1UsfxFGXVMbW+UkhLe3qK4+KDz6pzkuFz+xpk1GFI8uDV2DMaeTZfJipkhhQu8hsB6erE9lA3J9qoy5I4oucnwicU3wj6L6YyHDZFhXlkfzEL40pHmdhe0cSDe1zsouTXDjqtRmy/8AH9l/vz6/sWtRSPHviH8QpsybR/Dw6k6Iwd338rynufbge/NdfT6ZxayZHcq/D6fv5KpS8Lo4cXbittEDtug+jWxbaigZAxDuzWiAK7aSLFnv2H9O9+PHfZk1GpWPjz/OyP4gY8RyRYHDtbD4QBbqR97Mp+8kfSSC2q/O4ufaozfO1dIWCFx95LtknTRaSCaMuEEsYRC5QB5GkDsovv5rlfTirKbhX0M+RxjmjKrrv6V+htYuKTDYXELicPpRmwMIj1IbFTJ4mIIjJCnUEFzyQB2sKX8KtlspRyTW18pP/RzWKxGo1zM0tzJ1REGqihCvQAN6ACWkAWmlYAGpCGvQA9AEjLqN6bfJZYAYpupq/FqHFkJJS7K0OMLvZuK6MMrn2VuCiuCjnWHIaw3onHku0815K2Xxedb8XN+eBttbcn6VGK5Rbkfws9DybIwJkbxniijCxFGBWN2aF3VzMRoCtuxYi4IItfTfVGNPi+PzObLIpLbJK5Pu1xzX5ePX8SDFTRKrM0erDwLGcPMfvZHZrKfOQt7E7GwA0cXINXRqKuStJd98lMouUnGEqlJu10q/1/k5PHZoXQwhEPiMr6recHzeUHizXUnb8IrLOdujq4oKKv0MzMNmCDhFA/MjUx/U/wBKql6FuPlX6k/T+UvisRHCik6mGq34Uv5mJsbbd6g+uCbaXZ23xZy+ebMbRxSOkcUUaMASmy3Pm+Ubk34pYcDjFJIr9/Dm2cNjctaGURzeQ7FtidIO/HerJx2koTU1aPXPhln2WYNCE1eI1zJNIPPbbyCw2QWBt6n9OTrNLkzyXoi6GRRXJmZ5n3+sTSGWePD4WAu2GVmYCWxIOsqCVkK7gkbA2sbk1p0mjhh58v8AL5IU5t8Hl0hrXRE6foHpr7ZKzSalw0IMk7jbygXMSm/JAP0APtVuOG76GbU5/dql2y/F1NicRMuif7HgojpRQxiiWJTcR2BvI5Frjfn0qyEm3d0jPlxxhBqt039/v8kVOooYJ8S88JdlkZna4st27LsDVeaUd1xJYHkjBRkqoudK4LUERJGB+2LJ5V8UK0asUDqN1+X89hbaprmCr1sUn/yNtf8AWueO2amfajOzNGsaSxKVZVMRkd9TSpLGSSCJPEYL+HSKhONig1XD5v8AlfzkzIsn1cVnemTHvooYvDlDasuTFtJ9kKms4B2pAOtJiDvSoYDU0IC1SEPSGTA1EYE3FOPYGRBiNDk10cctvI5RtFfGYpm3J3/arN0pPksx40hixvqF7jSfbfgj3B/arK8jVVtZu5Tm0vjxMZCuHicNoBVQy7agV4ZmF929TV8HJyVOkZcuPGsbTVyf8+yXyIs+zpXZwg2cgN5jINKNqjv781LNmXKXn/AtNppJJvxz6ctUyrjMokK/aIvMvL2tdGFu3puKqcG/iiXwzxT2T/2RDCq7RI4YOyjdSCGU7rzwbbXpbU6TJb2lKUel/k1m6sXDx+Fl0Rw7MNMs5bXNKLbi5Foxc38voOKTklxEUcMpc5Xfy8Gz8MepWWSVcS+uKOFpryefQUIvY8m+rj1ApJyfFhlhGNNLkbqV8FmuIvhpZY8QwCqJV+5cKpNgRuhtffg243vQkpOhOU8Mba4MzpPLY4cUjzYmH7t7BE1MXa3y6tNgDf19RUowSd2RzZZTg1GL59Sx1PaSVi2EWO+90YoxHqG+ST9KhLK7/wCSH3Q8GPj4Ml/J/wAsw8P080zAQttcA+J5Cl+NVr3HuKshi3/2Mlk1Huv/AKL8PJ22cxSYWKPBweTCLGXxky21zs6lZVPfdRYDt9BvplicOP8Ar5OdjzrLeR8yuorwvn/P1OIbE/aJVMgCRqfJEuyIPQD37nvWGebfLno6EILGqjy32/LOonmj8MAW2Haico0Rp2UOmMX4b/dkCQeMVBYgM5jYIGC7uTc6bWsSPrVuNqUFRHJd2+uPw/T9SwmCaOHTKvndpMSjXtHHssZQMBpLsdV0HGle52jJNKhympy3L6fX5kWWZwVFjVUNRwG2yrmGK1tes+fJuJ8JFdWrLRXZIGqNAPqpUAr0UAr0AKgY1qYEhaoUMixBOmpwqxHPytZq6EVwaIq4gB/3qaJVZJHI1wQT7j/5U99ckZRjTVEeIftawvRuslBeSCkWF7BZg0asoJ0t8w7Wtbb3qUZuJTkxKbv0L2AxsLOA8Z8q6Yih02Nvx+ovv+ZqcZJtWiqeOcY8P62UMZg2jINro26NbYg9r+ux29qi1XJdCalx5RuZTljNl87qrF5HRVHJaNHBOkDk6r/8dqnCDcG0Z82eMc8Yt9fsW+jskaKX7RiVKLGrFFa4ZmIIB0+g359qtw4GnukZNdrYyXusXLf4GdiurcQW+60xIpOlUjXygknuDvvVMskm+OjZDSY0k5cv1s3+luo2xUohxHlJsVaPybqNlde4q3DJ5JbWYtZhjp8byQ683z36Gtl+HxQldsQUaPzFYY9Ott9ivHFS2ShK2Ve/xZMaUE/m2YnVWElDMdDLE/mR11WItazqeD2qvLJyNeljHaqfK8P9DlYdjvzXPmmjSy74lxVLbZBst9MSFZw4v5ZQWsFJ0gEndraRYG552966ulXwIp1X9nPpx339uzovsSx4NUaZnhaVZxNCpkii8E/eoSN4yS6gBbi4B2BvRKKSXNpDU5Sle2nVU/n5OZxKFXYG17m9jcX+veuXkjtk0WX5RGarExxSYghSAJaQwxUQCApASBaVjFaiwI9dSoAH3FNcCMjHYXuK2YsnqW48lcMppA3pVzmi55Imjh4tNUvL6GeUrIsTh70RyDhOjPkjI5rQmmaYyTApkh1axvQJo6bp/HyhPDSMtbzqWGoKQbqVU8G/cHufWrYbqoxZ4xvc2auZ5rLHGzsnhjVpUJdL33PH0G9u1XSlJK2ZsWKE5pJ2BlcTzYaSaUvEEYNruzF1HIs3P1pRtxbY8so48yxxp346IsJmkGIkWHRIqySDzggNvsL24FEcsJfC0GTTZsa94pK0uqNzFZI83iRwBYZsLJpBvtIpG3m9ask1NUuGjNibxtPI90ZL8H9DLn6CxyhppJFWRF1ga7vbuQRxVLxPty5NkdZiVQhDh8dcHXZljEjwcOLPiSfLGQGGgkDcuPWpOSjUuzPDBPJKWPhHB9RIsiJiF4e+xsDzxYelQ1MFKKmi7TXGUsMu0ZEUlc2UTQ1Ray2QfeRuzKslo7gX0l7WY77i/IPrsa6OmaePa/PBVmi/hnFJuPP1rx+x1uXQPgoURXQxRYkvjHkWw0sIl8OJTfWCARcb322F72vG8fnhd/8Ahn9/HUt2uWvhSf17/nRzGJwpjdgzBjqYki9jdidr7965WoW2Rr3KSTQyIWNgLmqIpt0goN4ipswtRODj2HYlFVtjoMLSsBGgQPiAU9rZJKw0lBpOLQ3BklQIkRNTAFmppCshapoREVqVhYiaAFpp2BDPADU4zonGTRBHlfkaR30IrBeCWZiCbKNr8eu1boR4uXBa87tRirf87NzLsrw0kCujujPOkF2XWQTubWNhcW37VdFQ22jLkyZo5KlTVN+hTzvx2m+zokiqh0RpuC1ttbHuTzfjeozUr2luB4lD3jat8t/p9jrRM8MkEIh8YSIqyMfOAVFjbsCO9aLcaSVnK2RybpynVO0uuwOl5sScTMk6s0Gh10EAJz5QopQjk3Nvolqnplii4P4uPqTZTg8MmuZMMUkilCosr2Rj6j6f2qKj5otyZpyqG+01zRZzbGYmRnXDSxmQKGkiKabN6gn5qHu6TIY1ipOcXT82BhBNI0RdEMzqUxJZrHw/YUe7k++xvLigmk3tXX1Oi6Vz/AMuIy0ppUq6qJNwzj+X37/lTVNqK8eCW/LjhLLPqS4a7TPPerscqDwFRRtsBxH9Penq8iitiIezcMpN5pN8+vk5PDNva9c5xs7E0aWALLKtr+a1iFD2I9VPIrVpri9qMudJ43fj51+Z1GGispURExusry2YOebxhAQQXYhDb1BNakvRcd/sc6UnduXKaS4rxzdVwufmYeNlJOox+ETc6OSBfbUbc/kK5Or5krOjGKSpO/maHSsBMuojYVZpcdcsjklSO3xmWYedT4hCuBtbatWXFGa5KIZGujz6aPQ7LzY2riZI7ZNGy7Q1ViGMZo3DIsPgTI1r2rViqRowpLsmbA+G1jRmaSosyyVEvhVi3GUoVeVD0AwTTEMaYDWosBGwo5GROwbbtte3JF+F9zx+dX4YXLknE6PE4CLEhcM7yLNFrkaRktEV2BjQXudO29dXbu+B/iYoZHivNGqfFfr9+SXLgoEWHwgE0IdvtDN5JNbDSDv8ltOxFEY+I/cM07+PK6b/ALaK8XWDyziEqBHcxodzIANgWbvxRDL8e3x0PLoVHDvT5XPyCwathMHO8T6n1+U3vpB2b86tUdmOTRRPItTqoQkqVFHIc8nxAlilbXeMlWOxQ9jcVVhyTlcWaNZpsOFxyxVO19yxm2A8YQnxgoiRBIGPBG+q/c1bPCpV8XXZRp9VLG5/A3bdUjQzHODGskoAkPkEe3G1i1xzU8kkouS59DPp8DnOMJcd3+iMzLOpZJS5lVVYrtIo0kW4FU48kpXuNufR44JbOeevBTxOYXxAmUAPYgketrXqmeeCnusvxY0sPu3yvmVMU5k3bn17n61izZ3NlkEo9GVNDanGVmmM7LETyLoYqdIYWJv6jvV+O00yEoxkmkdhhYlkjeNFJHipJfU7DxFBJ1L2Xzg7Hv7VvjDf16/Ps4+XK8LTk+1XhceK/DyTDKhJJ952Fzb6+vesk8acuTZHKtia8kWMzNoyY4U0gbXtzVWXJKPCROME+WykjTOb3Yn2rO/fMncUV2Fjvz3rHkjJP4iRIGqmgskBqIxlJBuOanGTXQ0yRnLG55qMpN9hdj2qAUZQNaykftSJURlqlREa9ADE0wKuIerYIsgrK4nKkMvKm4q6PDLVFPg6nIs3EqLFIbMxdhZb8DkbjS3O1wDXRxZLW1nN1WncJvJDpVfP8tfxFwZTIxZofDAkAaW+qORGXcqQL3I5uNq0LG5crz36mWWpxwqOS3XVU07MYW88scSsyEhnQ8Xv5rHv71VW65JLg2/27cc5NJ9J/wCClBj7WHmBsV826sDv5uxqmMi+eG76/noJcWFuLBQQdRTg+3N6blQe7cub+llTE49XXSbkA3FtvyPrUJZE1RbjwSjLcuxosyKroQWW9996g8zSqI5adOW6XZYjkLc1jyZZvtlbil0S2qgRYy+VFa8iax2HFW45RXaJKjfnzzCNbVg7WHIsNxwa0rULyiDx+kjHzfPvFTQsVgOBYVP+oTHDEk7sLp+KRkcxK7GNCzlUZjGLbubAgDyjn0qzHl4tBlxKb5/D1LsPU7/hQXPNhYHi5qE9SnyUx0kYqrZNBnxBu0Smqnq/kT9xGqs08v6iiLXZQpvsp2H61NauL7EtNS4ZmdS4iF3Uxdl8x9WJvWbUzhPovhBpUzIDGsTQgvEqNCCE1LaMJZKTiAXiUbQM29aSFj6/WlQ+ADUiI16AHoACWIGnGVEk6M3ERkVphJM0wkmNhMUYybX322NiPdT2NXRlQ8mNTOpyzNmdVj8VksoZpWIuNLbqSw7gj9O9aoZbVX9zl5dLGMnPanz/AG/b9Ddws+GkhkWJowrfxCFbV5iBuOd99wLVoWXG01EwywaiGSM5p8dc8fz+WR5F0/B4V0LSrI7qdQVfDCartpPPHNPDDGrS8+o9XqdQ5K+Gl45vohzXoFFlHhTLJh5V1QyfK97A2KgWJ547Cq4aVZOUbM3tNYU7TbX+Pv0cRjssaKV4mI1IbG36g/oaw5YvHNxfg6WLUxy41kj0xosPas7mOWSy9h4ieAT9Beq9kpcpFDDFVUKg4l1Gy7k9hTjCUnSH0XMRl0kYDMjBSbBreW/pf1qyeHJj5ZFST6K2mxBGxHpVNtEjdwWYlUbStyws/wAqkj3AFyKtuTXBPfRl6hc2AH7flVMpMV2ETVbkxEZX2osYgo4oDmrC00rENposBr2oAYv7U6GPrPpRSEVTVpWMRQMY0xA0APagCWMe1RbHwRTQ37VKMqGnRRkwoq9ZC2ORkOhlvbcEWI9qtjMs3KRbyXH+A5db6ipQA7Aau5PNXQmou0Qz4vex2vo6fDZ8Ls80xChxp0qGYBl0sBtsCL7H960RyJc2c7JppOowj4d+Pmb/AE9n0SqhilvFHqQxs2n+IWLPpYc8W+tWwyRfTM+bBlje9W38r8fl8y5HkeF0SNHLH46hpmM41MituNe/HarYzik/Xuymcsk5xtva+KXCdehUzDou8zEx3jEepmTSF12B8puDbnmk8eLJLdJcB/U5sWPau7+b4/wZmZ5VPGUii0qri6C6K57HysLnnkGq82K2owdI0afUpweTIna74dGW2RFfNKzkFreRdWontqvzes/9Co8yt/Si5axTbUaT754+/RrZZri1DDYR2IJBZ/mH5KCb/n61fHHkjGscK+pVPJick8mRfRfz9CWXL8xnQp4Vo2I8qpYHTwB3/wA2rNPT5pcSaNC1GJK1f5lJukcXexj4259r/tVEtBP1Q1qoPw/wHmyLFQDzIw1D3sdiTvxxeoy0s4dclkcqkZk0ZU2Yb97/AKVizQlF8liYNUDFqoAWqigGuafA+BjQIGwp2x2EWpUIHXToZXtVhUMFosB/DosY4QUrAI2ptiGvUaAY0xgMlSTAiEfqKnuNOOWOqkhhhlPzD9KanTK1KmF/pv8AI9/Y/wCDVqy+jJbrJcLgZU+VOSCSu/FXRyBJbjYwWInUsdDHxFKSBhfUm9lvyP1q+OSjPl00ZpL06NdMfNiFAnRoggIASQqrggAq++w2BpvKmviorjpZYneOV/VdfQ6PL+p4j4RmWEzIoRbeZl5C2bji1yasjlT4Knp5JvngxMdnq4SVR9nRwHaVdyF1N8xtxejNmljpUPBghkuW+/D/AGJpOtvEAVQkQ1BrFWJ1A3uXU71mnq5S7LsejxY+gX6klJ1eOikcFTICPpY1U879S5Yca5SK79SSD/8AVKe9owFH6tvVbzMlsh6IoYrqmdrAOxAJPnOu9xY8ja4J49aI55WHu4PwVM3zM4hlYoE0pp2J33uSSeTUcuXd2RUVHgz6yugCBqLCxaqQ0IvQkIDXUqGCb0cBTEFNOx0FopWPaMUpWVUDUhDCgAgtKwERTTGNopWFDiOpIQtNH0ASx37VKhhiIVGvQYLR0UwGDkcEj6G1SSYWF47/AM7f8jUrfqPcyJ0Lckn6kmjcx7mQeBZhp2NxarsUnuQrOsx4kmUB13Rbr7jvW/Nc40yjDjjjtx8mMIhbcWrnyVGiwbCqXJAPao7rYrDRVJs39KsSTEpNDTIO1EoccDcrfJWJqmgFqpUAiaAGoHQQFFkkOBSGkFelRNRH109pLaR0GQbRRYUOFosBGgYNSSEIPRtAWqpRQBirKEGQfWhxBBRqBSUaGFapUIGRBsPSnwBH4VQ2gF4dQlSJIiMJvcVKGSuho1485kMYjb8IIDAAGx7Gr3qW0TW1eCtYW96ociLZEWqpsQBNJAKM71fjIsmlXYE9/wDHNXPoiU2Wsr7LELTUbHQ21AUODQTSCvRRNRGvTosURXp0TURU6HtHqs576HoEM1JAxjUkMEVZHsiRmmxeQkoRIlFSQmG1TfQeQu1LwAu1CGB3qIElJgKqWSFSQCNTGE3FNdCZC1QBg0AFHV2MiydOD9at8CIJayz7LPBEaQDUySHFIsQqZYhU0WBUySHpkj//2Q=="/>
          <p:cNvSpPr>
            <a:spLocks noChangeAspect="1" noChangeArrowheads="1"/>
          </p:cNvSpPr>
          <p:nvPr/>
        </p:nvSpPr>
        <p:spPr bwMode="auto">
          <a:xfrm>
            <a:off x="307975" y="-1905000"/>
            <a:ext cx="4295775" cy="429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8" descr="data:image/jpeg;base64,/9j/4AAQSkZJRgABAQAAAQABAAD/2wCEAAkGBxQSEhUUEhQVFRQUFBQUFBcWFxcUFBUUFxQWFhQUFBQYHCggGBolHBQVITEhJSkrLjAuFx8zODMsNygtLiwBCgoKDg0OGxAQGywkICQsLCwsLCwsLCwsLCwsLCwsLCwsLCwsLCwsLCwsLCwsLCwsLCwsLCwsLCwsLCwsLCwsLP/AABEIAOEA4QMBEQACEQEDEQH/xAAcAAABBQEBAQAAAAAAAAAAAAACAAEDBAUGBwj/xAA5EAACAQIFAgQDBgUEAwEAAAABAgMAEQQFEiExBkETIlFhBzJxFCNCgZGxM1KhwdEVYpLwcoLhRP/EABoBAAIDAQEAAAAAAAAAAAAAAAABAgMEBQb/xAAyEQACAgEEAQEGBQQDAQEAAAAAAQIRAwQSITFBUQUTImFxgZGhwdHwFDKx8SNC4TMV/9oADAMBAAIRAxEAPwDzu4Fc8z0RtiAKaRKitLmAHerIxbGkZ+JzG/FXLGTSM9mvzVqVEhqAFQAqAFQAqAFQAqAFQAqAFQAqAHAoGGBSGGq0hkypQMkVKAJVSgAglABaKAH00ACyUDI9FABBaYD6aAGnx1qzRxtmVIoS4smro40iaj6kBNWEhqAFQAqAFQAqAFQAqAFQAqAFQAqAHtQArUhhAUDJFFIZMi0DJlWgCVVoAkC0AEFoAILTAfTQAtFAAtHSGBpoAWmmBh0yoVACoAVACoAVACoAVACoAVACoAVAD2oHQ9qQ6HtQFDgUAEFoGGopDJ1oAFsWBxvTFYcWNubW5pPgE7dGiY7c1GM1LounilHliFvWplQQI9RQMPTSEPpoAYrQMjeOgANNMDn6ZUKgBUAKgBUAKgBUAKgB7Uh0PagKFagBwtA6CC0h0EFoCgtFAwglABBKBhhKAK2Jfe1NEJMijQk2AuaG0uwjFydI18FhFTd2F/rxWbJklLiKN+HDCHMnyT4yJJOJQD9dqrxynDuJbmjCa4mZz5bJ+Hzj1U3rQs8fPH1MT0uTxz9DRynp6ZmBIsP61mz63HFUmatPocjdy4RczMrAwQ3v3FGkyzyK/BPWwxQ48jgVtOcLTQAJWgAdFAHLVIqFQAqAFQAqAFQAqAHFIYYFIYWmgYtNABKtAyQJQAYSgY4SgAgtABBaAFI2kXNAFbC4NpDfgetRnkUFyTxYJZH8ixiZViGiP5u7VCCc/ikW5ZxxLZDsWT5PLinsg77seB/mo6jU48Ebl+BVhwTzP9TtJugoMGiyY6Y3YXWNF8xsLnYXJ2tXKftLUZ3twQ+79PD+/g2w0unx85JX+/8AlmTNn2EUWjicAWtcKLjbjfbvV0dHqHzOS/Mt/rsEVUYssJ1miC0aFidhfbftVf8A+VOb+J/gSl7SxpfCmcxJiWlm1S/MW3+t+K7GPHHHDbHpHJy5ZZJbpHQOluKkIEigBrUANamI5GmVioAVACoAegBWoGK1IKCAoGSKKQyQLSGOFpgGFoGGq0AGFoAILQA+mmAMsoXn9KBWRwxa/O+yD+tVznXC7L8WO/ilwgcXmJPlTyr/AFNRhhS5l2GXVN/DDhFfBYYyMAOO59BVmSahGynFieSVHrHTk0ODheaTiKMkLsCWsNIW+xuSB/0V5PVwy6rKscfLO1uWKH0OOXqtsVilbFuqoWIL6GcwoeNIQh2A4G969VpsEcUFBfj5fzf8+XRw803N7jl8aw8R9BuuttJ3F1ubGx3FWkCxk2XNPMkS8uwF/QdzVOfMsWN5H4RZjhukkeh47pjDYUi12e3JN7nua4ui1ufVy+LhG/Jix442kYzRE13TCL7OaLGOMLRYUP8AZKLA4SplIqAFQAqACpDHFAxwKQBAUDJVWkMlVaBhaaYBBaADC0AGFoEEFoGV8ViNGw5/amJuiGLD7eJLx2HdqrlO3tj2WQxpLfPogxOJLn0A4HYVKMFEryZXN/It5LlLYhrD5R8x/tVOp1EcMbfZZp9O8r+R3eW9NhAvlsrXsd+QAbk/+wrhZtc5t89HZhhjBVEwuucwKkYYEWQ6pOb6t9Kn0tc/qK3+y8KaeZ+evoc/XZOVBP6nICuvZziSGLUQPX05P0Hc0m+BpHs/RfTkWBwrY7EgB9LBb9r9h+1eY9oZp6qf9Pi6XfzZvxJQVvsw43fEkzPsHPkHonb9a7Gl08dPjUV35KsmR5HZOMDWmyugxgaVjoNcDRYUH9g9qVhR4/WkzioAVADigYQFIY4FIYYFAEiLSGTKtAyVY6AJFgNFgTJhTRYEyYOiwLUOXXqO4dEObFYF3+c8D+5prkT4MfCwi3iy8X2H8xqGSbb2Q7LMcElvmVcbizI1zsBwOwFTx41BFWTI5sDDYdpGCqLk+n71Kc1CO5kYQc3tR6z0/lMeHhGogWUljt6XOr+teS1epnmyfD9jvYsaxxr0MbOfiMQDHhY1sNhI/mva/mVOALHuTwDatum9iJtTzS+y/VmXL7Qp1Bfc4CbU3na51E+Ym5J73PrvXoVFRVJcHKbbdsky/DPK6xxqXdyFVVFyxPAFRnOMIuUnSQ0m+Ee6dJ/DmLDRpLikRZANchJuRYXIuTZQB6V5bW+082WThhtR9f2X7mzHCK+bObzvN2zjFCKEFMBhzsONZHDH3PYdhv3rq6HSLTY7l/c/y/nllc5bnS+50CZeALAbDite4KDGBo3BQa4H2pbh0SDBUtwUP9ho3BR892rcZRWpAPagKHC0DolSIntUbGTphDSsZPHgTRYy1Fl9KwLkWXe1FjouRZZ7UtwUXIsr9qW4dFhMr9qW4KLmHya/aouQ6KPUOYR4NbCzSnhfT3apQTkKTSPO8XimlYs5uTV6VFLdilmZ7Am9tgP8CkoqPQ5ScuzrenOgZZwHlvGlwLWux/xXI1ntjHhe2HL/ACNeHSbuZHpuS9HxYZPIgBIOtid9r8kj+/rXmNT7TyZ5fE/ojqY4Qx8RR5p8Rc+WSXwMO33SCzkWs73J59BcC3rf0Fem9kaOUMfvMq+J9fJf+nP1uobeyL48nGV2jnjikNKz2H4P9KPA32/Er4a6GEAbYnVs0hB3UWuAe9zXm/a+vjJrBDnnn9F8+TXjg1ZqdT5pNmzthcI2nDKQMRNb5rfgT19/3tU9BonjrLl78L9X+gpS/wCsfuzYyfp+PDRCOIWA5J5Y92Y+tdNybIpJIvDB+1KyQYwdFgM8IFAFZ3AoAD7QKAPnpMuatu4zUWEyo0rCixHlPtSsZajyn2pWOi1FlPtRYUXIso9qVjotxZP7VGx0XIco9qW4dF2LKvaluCi7DlftUdxKi7FlftS3BRcgyj2qLkOjkus+ro8MDFAQ0vBYcL9PerceNvlkZTSPJ8ROzsWcksTck1rSozt2WcoyyTEyCOMXJ5PZR3JqnPnhhhvmTx43OVI9Z6W+H8UTAuNcgtubWUkX2FeS13tnJkTUeEdPFp44+Tdz/qvB4FPmWWWwKxIbnYcuRsv1/esOl9narVyutsfV/p6lk8scff4eTyjqfrnFYu4Z9EZ28NLhbejnl/z/AEr1mi9k6fTcxVv1f6ehz8mqnLhcI5Qm9dUyiWgR6v8ABTppDKcZiFBWL+ADbSzjltxYkdve9cb2jrNk1ij9ZfT0+/8Ag044fDuO16szs4uZcLDa8m3A8qj5mI9AL/naseHFLNm97L+ehZe2O028tyyLDRrHGAFX+p7k+9dOyKVFnWtAEck4FAFOfHAUAZONzIetSSFZjYjNx606IuRV/wBYHrTI7zFjyX2q7cFFqPJfaluCi1Hk/tS3DosR5R7Utw6LMeVe1LcOizHlntS3BRYjy72pbh0TpgKjY6LEeC9qVgWosF7Uhl6PBhQS1gALknYAUCPJfiB8RdRbD4M2Th5By3qF9q1YsNcspnPwjy9mJNzuTWgqNXIOn5sW1oxZR8zn5R/k1l1Wsx6dXN8+hdiwyyddHqmByjDZPhnmlN2OwvYO7dlUfr9LXrymXU5/aeZY4cL8kvV/z5HQjGGGNnIDPsTmU1mcwwk/KjFVIB4dvxc23sK9HpPZeDTpUrfq/wBPQxZdXOXXCMbNshKTeErL84ViboEuQPPfYDcHYkWN710km2Zt3BnZ9k02DmaCddLrY7EFWUi6ujDZlI70AZ9AHt/QfTOC/wBPileBJZZAXZnUP3I0i/FrWrxvtTWalapxjJqK44dI6GGMdq4Ro5jiRBEQirHGBcBRpAUDjSNrc1mxbs2S222/uWtJIyvhu+oz4x+WPhx37INzb869RHGsUFBGKMt7cjo8Zn6jvUlEluRmHqMX5p7Rb0U8T1IPWikReQyMV1L70cIreUx8Vn5PFFlUsxmTY9m70rKnlZD47etIh7xnsiZZ7VZZ06LCZb7UrGSrl/tRYEgwPtSAMYOkMlTB0rAMYYe1ABjDUAGsNIC1DDTA8p+L3WJLfYcMd+JivJJ4jFq04cf/AGZTknXB5fqSBSBZpmuCdisankD1f37Vo7M9OT+Rf6L6abHThNxGu7twP/EH1NYfaGujpcd+X0jVgxb3z0dt1B1PFgVGFy9VaZTpdgupEawOlbfO99V+21cfTaDJrJe91F7X0vL/AGRpyZ44+I9/kjjoMLiMbIGxUrmzCxkJsLsNQAOyDfsPSvQYcGPEtuOKX0MM8kpds6HG4lcIVSGNimiIMTYAspNm1RHc3I8ve1X9FaVnZdKfDyafTisTM0UoKvEgAYgcr4pbc7EC3Ntr+nKn7V/5HHGk0vL8/SjQ8KS+I8m6sxs0k0i4h9bxyyIDdmChXYFIy5LCO4NgfWunGe+Kl6lWza6KmQ5FNjJRHAjMTzpUtpX+ZrcCpEW6Po7Ium5IMNHEygCNAqi9z/7AbXP1715/W6XDLJun2y3Hly1R4/8AEjqCRsTLhUsFRgjEcmwFx9N60aHQ4cUVkQ82aVUFgc9EOHSJfwjf6nc1pk7dlCyqKoy8VmrueaVlcszK32t/Wgh71kbSseSaCDmwaRGwrUrCwgKQCtRYj6OXC1M7IYw9AD+AKAGMYpAMVA3NAzzzrXrwRExQbt3PYVfiw3yynJlUTjML1dima5l271qWCJklqJna5P1dIo1TC8f8w/vVc9JxaHj1qb2y7Oxy7NI5lDRsCDWFqmdBcmN191euAw50m80gKxj0/wBx9hVmKG5kZy2o8AfEupMjE+LJc6jyA3LfU71uSpGN/EwcqwDYiZI1uSzC5AvYX3Y/Sqs+VYoOb8F2OG6SSPVeq5o8pwIw8B04iYaQV2ZVBtJIWHB2sO92uOK8zo8c9dqfe5OYr8Pkv5x4NuSaxwqJ5ph5hGAQLuT817dr7W4/vvXqTAa2YZi80GpigcSkKoRrkMl77Lp30ket7HYAGproh0z1j4a/DoxlZ5uAxOl1GoujEKRYkaBpBFidRN9gBfPqozcdkGl6ur49F9fJPG1/c/sbPxG65+xQWwuiSZmZAxDFEOpk7CzvqjkGm4/htfi1ZIez1tV/P6tfoyfvOT5txMhdmZiSxZixPJYklifzJroRioqkQbs7zBZ4cGkAgPh4Yw4fE4pFA1TOAEZWc7kFlNlBC3Ym1TzK40vQpxN23L1PoqWddAe4C6dV+2m17/pXl9RbSRugrZ8o5pihicZiMQvyPK7rfY6WY6Nvpau5GDhhUfQx55qx6oMthAUgHKUWIbTRYDhaLAfTSsAgKVgPaixn0lrFWnXGMooAieekBA+JpDOV6+6i+z4c2PmfZfzq3FDcyGSW1WePRYRpNRkG3Opm06j6A10lHg5U8nPzLrYEYcR2iLeMALg6gCewqaiopOuyn3jytrdVGrAwQPHISqINW34h6VZJU9pRF70px7Ici6wjgkPhK2jkr/esWaEJ9dnUwSyYv7+Uc/n2aNipmxM99N9MSX5twPYDufyohBRVFk5ub4MGRyxJO5NNsaVcI9JhwYyfBmZ11Yue8adwhtfn0AIPuQBxxwJTevz7E/gjz9f518jbSxQvycDiMQ8jmSV2eRjdmYlmJ9ya7UYxhHbBUjK227Y49LDc81NKxM7DoTLPEkWR1YIZsNANAICSzHQWGu9yIwHNuzbEWFWpqKcn4K3zwj6E6jzKHB4TzzDDqysiOBdlPhu941IIZ7KSFPJ/SqoNNX68k3wfNvWnUCYqW8KssSXWPX/EK2U3ksSty4d9u8j35qbdkUjCyTLmxWJigT5pZFQH0ud2PsBc/lQkSZrdQlUxBw6EtEjIgvyyJdlDf8hf3FOb+Iqx9WeyYPreMZM80qEyYeNYjGSQX8QaIWvb5WHf/aaw5NLclIuWWvh8nh+EFo1A/wDIn1PA/p+9Tzz6iY525MsBay2QJAKjYwrUrBj6aLAWmiwGtQASrSbAK1KwPeGxVXnYIji/egCvLjh60DKGJzZV3JA/Oja2Kzyzr7MvtOIjAN0Ub/U1swwpGTUZDHxOWmQlpZkVFYLZbyMt9gBGvc1qcW/JjjlUVUY2/wAPzOtw0HgNDAqSeGkbSeKy6gsjITZxbyW9K14ltcY1x3Zx88/eRnkclfW39vUwmz1o/wCPEGYMVk206weGFVzyNf3Lk34tNFpe6lxXHyMG4lltGuhCSSPQcn9BWVRuVm93GHxdlPF4jW1+w2UeijgUmyyMaR1Pw1yUTYjx5LeDhbSuWNl1DdAfbYk/T3rme08zjj93HuXH28/sacEbdvwB111KMdOpQWhhUpFfZmubtIw7Em23YAe9T0Wl9xjp9vv9iOSe5nN2rYVm70XkzYzGQQJqGqRdTKC2hFOpnO22w5O17XqSaQmj6bfKYoWlZyiQ+SRBbSscwLtLOSLAMxYXP+33IrHr9UowcHw2uGvX7cjxY+bPEvi71tHi5I4cOweGA6i/KPLYqNAJsygHm25J7Dej2dp541vn2+K9F/6WZJJ8I8zkkv8A9/euoVHa/C7JpjN9sFkjw+qzNsryOpTwwbHs+57XHc1fhhbt9GPV5tq2xfLIckyrD4qeMSPMk7rLIQiqVZwzEjWxAQ+VtztxuKeyDru6sqlmy47pKk6O1x0UZhkwcMTeHicMGbFNMJI0kjP3cJZQV2JX8Q+fvcUSiktqK45ZNrLJ9Oq+XqedphigUEW2G3ptxXHyppmq7JAKpsQ9qQhxQA9ADGgBUCHBpDH1UUFndZ91NpFkIB+tzW3Co3yb8+TjgqZXnrEG51H61uWCOTo589ZPH2Yed9Q4gEhbAVnnppRZdDWb1aOSx+azN8zmiMC1TcvJDhZS7JztttydtqsgqdEcvTN3JcbOrqxUxwhtolQkuxFhcAX5tdifpWiDad+DHnx43Gk7l6t9FvCTQxyzxxyYhMRIGQ3No2k1Xup3a4sbaufUXqyLjGbXNv8An+inJHJPFGTUXFc/Ov8AH1M/qFGaMeI4JjBLH5gzk8Aj159r0Z7pJst0e1NuC4f5IxIG0RM3d7xj2Gxc+/YfmazLhG5/FJL05KVRLD1PqJ1y7J4YIz95i1UsfxFGXVMbW+UkhLe3qK4+KDz6pzkuFz+xpk1GFI8uDV2DMaeTZfJipkhhQu8hsB6erE9lA3J9qoy5I4oucnwicU3wj6L6YyHDZFhXlkfzEL40pHmdhe0cSDe1zsouTXDjqtRmy/8AH9l/vz6/sWtRSPHviH8QpsybR/Dw6k6Iwd338rynufbge/NdfT6ZxayZHcq/D6fv5KpS8Lo4cXbittEDtug+jWxbaigZAxDuzWiAK7aSLFnv2H9O9+PHfZk1GpWPjz/OyP4gY8RyRYHDtbD4QBbqR97Mp+8kfSSC2q/O4ufaozfO1dIWCFx95LtknTRaSCaMuEEsYRC5QB5GkDsovv5rlfTirKbhX0M+RxjmjKrrv6V+htYuKTDYXELicPpRmwMIj1IbFTJ4mIIjJCnUEFzyQB2sKX8KtlspRyTW18pP/RzWKxGo1zM0tzJ1REGqihCvQAN6ACWkAWmlYAGpCGvQA9AEjLqN6bfJZYAYpupq/FqHFkJJS7K0OMLvZuK6MMrn2VuCiuCjnWHIaw3onHku0815K2Xxedb8XN+eBttbcn6VGK5Rbkfws9DybIwJkbxniijCxFGBWN2aF3VzMRoCtuxYi4IItfTfVGNPi+PzObLIpLbJK5Pu1xzX5ePX8SDFTRKrM0erDwLGcPMfvZHZrKfOQt7E7GwA0cXINXRqKuStJd98lMouUnGEqlJu10q/1/k5PHZoXQwhEPiMr6recHzeUHizXUnb8IrLOdujq4oKKv0MzMNmCDhFA/MjUx/U/wBKql6FuPlX6k/T+UvisRHCik6mGq34Uv5mJsbbd6g+uCbaXZ23xZy+ebMbRxSOkcUUaMASmy3Pm+Ubk34pYcDjFJIr9/Dm2cNjctaGURzeQ7FtidIO/HerJx2koTU1aPXPhln2WYNCE1eI1zJNIPPbbyCw2QWBt6n9OTrNLkzyXoi6GRRXJmZ5n3+sTSGWePD4WAu2GVmYCWxIOsqCVkK7gkbA2sbk1p0mjhh58v8AL5IU5t8Hl0hrXRE6foHpr7ZKzSalw0IMk7jbygXMSm/JAP0APtVuOG76GbU5/dql2y/F1NicRMuif7HgojpRQxiiWJTcR2BvI5Frjfn0qyEm3d0jPlxxhBqt039/v8kVOooYJ8S88JdlkZna4st27LsDVeaUd1xJYHkjBRkqoudK4LUERJGB+2LJ5V8UK0asUDqN1+X89hbaprmCr1sUn/yNtf8AWueO2amfajOzNGsaSxKVZVMRkd9TSpLGSSCJPEYL+HSKhONig1XD5v8AlfzkzIsn1cVnemTHvooYvDlDasuTFtJ9kKms4B2pAOtJiDvSoYDU0IC1SEPSGTA1EYE3FOPYGRBiNDk10cctvI5RtFfGYpm3J3/arN0pPksx40hixvqF7jSfbfgj3B/arK8jVVtZu5Tm0vjxMZCuHicNoBVQy7agV4ZmF929TV8HJyVOkZcuPGsbTVyf8+yXyIs+zpXZwg2cgN5jINKNqjv781LNmXKXn/AtNppJJvxz6ctUyrjMokK/aIvMvL2tdGFu3puKqcG/iiXwzxT2T/2RDCq7RI4YOyjdSCGU7rzwbbXpbU6TJb2lKUel/k1m6sXDx+Fl0Rw7MNMs5bXNKLbi5Foxc38voOKTklxEUcMpc5Xfy8Gz8MepWWSVcS+uKOFpryefQUIvY8m+rj1ApJyfFhlhGNNLkbqV8FmuIvhpZY8QwCqJV+5cKpNgRuhtffg243vQkpOhOU8Mba4MzpPLY4cUjzYmH7t7BE1MXa3y6tNgDf19RUowSd2RzZZTg1GL59Sx1PaSVi2EWO+90YoxHqG+ST9KhLK7/wCSH3Q8GPj4Ml/J/wAsw8P080zAQttcA+J5Cl+NVr3HuKshi3/2Mlk1Huv/AKL8PJ22cxSYWKPBweTCLGXxky21zs6lZVPfdRYDt9BvplicOP8Ar5OdjzrLeR8yuorwvn/P1OIbE/aJVMgCRqfJEuyIPQD37nvWGebfLno6EILGqjy32/LOonmj8MAW2Haico0Rp2UOmMX4b/dkCQeMVBYgM5jYIGC7uTc6bWsSPrVuNqUFRHJd2+uPw/T9SwmCaOHTKvndpMSjXtHHssZQMBpLsdV0HGle52jJNKhympy3L6fX5kWWZwVFjVUNRwG2yrmGK1tes+fJuJ8JFdWrLRXZIGqNAPqpUAr0UAr0AKgY1qYEhaoUMixBOmpwqxHPytZq6EVwaIq4gB/3qaJVZJHI1wQT7j/5U99ckZRjTVEeIftawvRuslBeSCkWF7BZg0asoJ0t8w7Wtbb3qUZuJTkxKbv0L2AxsLOA8Z8q6Yih02Nvx+ovv+ZqcZJtWiqeOcY8P62UMZg2jINro26NbYg9r+ux29qi1XJdCalx5RuZTljNl87qrF5HRVHJaNHBOkDk6r/8dqnCDcG0Z82eMc8Yt9fsW+jskaKX7RiVKLGrFFa4ZmIIB0+g359qtw4GnukZNdrYyXusXLf4GdiurcQW+60xIpOlUjXygknuDvvVMskm+OjZDSY0k5cv1s3+luo2xUohxHlJsVaPybqNlde4q3DJ5JbWYtZhjp8byQ683z36Gtl+HxQldsQUaPzFYY9Ott9ivHFS2ShK2Ve/xZMaUE/m2YnVWElDMdDLE/mR11WItazqeD2qvLJyNeljHaqfK8P9DlYdjvzXPmmjSy74lxVLbZBst9MSFZw4v5ZQWsFJ0gEndraRYG552966ulXwIp1X9nPpx339uzovsSx4NUaZnhaVZxNCpkii8E/eoSN4yS6gBbi4B2BvRKKSXNpDU5Sle2nVU/n5OZxKFXYG17m9jcX+veuXkjtk0WX5RGarExxSYghSAJaQwxUQCApASBaVjFaiwI9dSoAH3FNcCMjHYXuK2YsnqW48lcMppA3pVzmi55Imjh4tNUvL6GeUrIsTh70RyDhOjPkjI5rQmmaYyTApkh1axvQJo6bp/HyhPDSMtbzqWGoKQbqVU8G/cHufWrYbqoxZ4xvc2auZ5rLHGzsnhjVpUJdL33PH0G9u1XSlJK2ZsWKE5pJ2BlcTzYaSaUvEEYNruzF1HIs3P1pRtxbY8so48yxxp346IsJmkGIkWHRIqySDzggNvsL24FEcsJfC0GTTZsa94pK0uqNzFZI83iRwBYZsLJpBvtIpG3m9ask1NUuGjNibxtPI90ZL8H9DLn6CxyhppJFWRF1ga7vbuQRxVLxPty5NkdZiVQhDh8dcHXZljEjwcOLPiSfLGQGGgkDcuPWpOSjUuzPDBPJKWPhHB9RIsiJiF4e+xsDzxYelQ1MFKKmi7TXGUsMu0ZEUlc2UTQ1Ray2QfeRuzKslo7gX0l7WY77i/IPrsa6OmaePa/PBVmi/hnFJuPP1rx+x1uXQPgoURXQxRYkvjHkWw0sIl8OJTfWCARcb322F72vG8fnhd/8Ahn9/HUt2uWvhSf17/nRzGJwpjdgzBjqYki9jdidr7965WoW2Rr3KSTQyIWNgLmqIpt0goN4ipswtRODj2HYlFVtjoMLSsBGgQPiAU9rZJKw0lBpOLQ3BklQIkRNTAFmppCshapoREVqVhYiaAFpp2BDPADU4zonGTRBHlfkaR30IrBeCWZiCbKNr8eu1boR4uXBa87tRirf87NzLsrw0kCujujPOkF2XWQTubWNhcW37VdFQ22jLkyZo5KlTVN+hTzvx2m+zokiqh0RpuC1ttbHuTzfjeozUr2luB4lD3jat8t/p9jrRM8MkEIh8YSIqyMfOAVFjbsCO9aLcaSVnK2RybpynVO0uuwOl5sScTMk6s0Gh10EAJz5QopQjk3Nvolqnplii4P4uPqTZTg8MmuZMMUkilCosr2Rj6j6f2qKj5otyZpyqG+01zRZzbGYmRnXDSxmQKGkiKabN6gn5qHu6TIY1ipOcXT82BhBNI0RdEMzqUxJZrHw/YUe7k++xvLigmk3tXX1Oi6Vz/AMuIy0ppUq6qJNwzj+X37/lTVNqK8eCW/LjhLLPqS4a7TPPerscqDwFRRtsBxH9Penq8iitiIezcMpN5pN8+vk5PDNva9c5xs7E0aWALLKtr+a1iFD2I9VPIrVpri9qMudJ43fj51+Z1GGispURExusry2YOebxhAQQXYhDb1BNakvRcd/sc6UnduXKaS4rxzdVwufmYeNlJOox+ETc6OSBfbUbc/kK5Or5krOjGKSpO/maHSsBMuojYVZpcdcsjklSO3xmWYedT4hCuBtbatWXFGa5KIZGujz6aPQ7LzY2riZI7ZNGy7Q1ViGMZo3DIsPgTI1r2rViqRowpLsmbA+G1jRmaSosyyVEvhVi3GUoVeVD0AwTTEMaYDWosBGwo5GROwbbtte3JF+F9zx+dX4YXLknE6PE4CLEhcM7yLNFrkaRktEV2BjQXudO29dXbu+B/iYoZHivNGqfFfr9+SXLgoEWHwgE0IdvtDN5JNbDSDv8ltOxFEY+I/cM07+PK6b/ALaK8XWDyziEqBHcxodzIANgWbvxRDL8e3x0PLoVHDvT5XPyCwathMHO8T6n1+U3vpB2b86tUdmOTRRPItTqoQkqVFHIc8nxAlilbXeMlWOxQ9jcVVhyTlcWaNZpsOFxyxVO19yxm2A8YQnxgoiRBIGPBG+q/c1bPCpV8XXZRp9VLG5/A3bdUjQzHODGskoAkPkEe3G1i1xzU8kkouS59DPp8DnOMJcd3+iMzLOpZJS5lVVYrtIo0kW4FU48kpXuNufR44JbOeevBTxOYXxAmUAPYgketrXqmeeCnusvxY0sPu3yvmVMU5k3bn17n61izZ3NlkEo9GVNDanGVmmM7LETyLoYqdIYWJv6jvV+O00yEoxkmkdhhYlkjeNFJHipJfU7DxFBJ1L2Xzg7Hv7VvjDf16/Ps4+XK8LTk+1XhceK/DyTDKhJJ952Fzb6+vesk8acuTZHKtia8kWMzNoyY4U0gbXtzVWXJKPCROME+WykjTOb3Yn2rO/fMncUV2Fjvz3rHkjJP4iRIGqmgskBqIxlJBuOanGTXQ0yRnLG55qMpN9hdj2qAUZQNaykftSJURlqlREa9ADE0wKuIerYIsgrK4nKkMvKm4q6PDLVFPg6nIs3EqLFIbMxdhZb8DkbjS3O1wDXRxZLW1nN1WncJvJDpVfP8tfxFwZTIxZofDAkAaW+qORGXcqQL3I5uNq0LG5crz36mWWpxwqOS3XVU07MYW88scSsyEhnQ8Xv5rHv71VW65JLg2/27cc5NJ9J/wCClBj7WHmBsV826sDv5uxqmMi+eG76/noJcWFuLBQQdRTg+3N6blQe7cub+llTE49XXSbkA3FtvyPrUJZE1RbjwSjLcuxosyKroQWW9996g8zSqI5adOW6XZYjkLc1jyZZvtlbil0S2qgRYy+VFa8iax2HFW45RXaJKjfnzzCNbVg7WHIsNxwa0rULyiDx+kjHzfPvFTQsVgOBYVP+oTHDEk7sLp+KRkcxK7GNCzlUZjGLbubAgDyjn0qzHl4tBlxKb5/D1LsPU7/hQXPNhYHi5qE9SnyUx0kYqrZNBnxBu0Smqnq/kT9xGqs08v6iiLXZQpvsp2H61NauL7EtNS4ZmdS4iF3Uxdl8x9WJvWbUzhPovhBpUzIDGsTQgvEqNCCE1LaMJZKTiAXiUbQM29aSFj6/WlQ+ADUiI16AHoACWIGnGVEk6M3ERkVphJM0wkmNhMUYybX322NiPdT2NXRlQ8mNTOpyzNmdVj8VksoZpWIuNLbqSw7gj9O9aoZbVX9zl5dLGMnPanz/AG/b9Ddws+GkhkWJowrfxCFbV5iBuOd99wLVoWXG01EwywaiGSM5p8dc8fz+WR5F0/B4V0LSrI7qdQVfDCartpPPHNPDDGrS8+o9XqdQ5K+Gl45vohzXoFFlHhTLJh5V1QyfK97A2KgWJ547Cq4aVZOUbM3tNYU7TbX+Pv0cRjssaKV4mI1IbG36g/oaw5YvHNxfg6WLUxy41kj0xosPas7mOWSy9h4ieAT9Beq9kpcpFDDFVUKg4l1Gy7k9hTjCUnSH0XMRl0kYDMjBSbBreW/pf1qyeHJj5ZFST6K2mxBGxHpVNtEjdwWYlUbStyws/wAqkj3AFyKtuTXBPfRl6hc2AH7flVMpMV2ETVbkxEZX2osYgo4oDmrC00rENposBr2oAYv7U6GPrPpRSEVTVpWMRQMY0xA0APagCWMe1RbHwRTQ37VKMqGnRRkwoq9ZC2ORkOhlvbcEWI9qtjMs3KRbyXH+A5db6ipQA7Aau5PNXQmou0Qz4vex2vo6fDZ8Ls80xChxp0qGYBl0sBtsCL7H960RyJc2c7JppOowj4d+Pmb/AE9n0SqhilvFHqQxs2n+IWLPpYc8W+tWwyRfTM+bBlje9W38r8fl8y5HkeF0SNHLH46hpmM41MituNe/HarYzik/Xuymcsk5xtva+KXCdehUzDou8zEx3jEepmTSF12B8puDbnmk8eLJLdJcB/U5sWPau7+b4/wZmZ5VPGUii0qri6C6K57HysLnnkGq82K2owdI0afUpweTIna74dGW2RFfNKzkFreRdWontqvzes/9Co8yt/Si5axTbUaT754+/RrZZri1DDYR2IJBZ/mH5KCb/n61fHHkjGscK+pVPJick8mRfRfz9CWXL8xnQp4Vo2I8qpYHTwB3/wA2rNPT5pcSaNC1GJK1f5lJukcXexj4259r/tVEtBP1Q1qoPw/wHmyLFQDzIw1D3sdiTvxxeoy0s4dclkcqkZk0ZU2Yb97/AKVizQlF8liYNUDFqoAWqigGuafA+BjQIGwp2x2EWpUIHXToZXtVhUMFosB/DosY4QUrAI2ptiGvUaAY0xgMlSTAiEfqKnuNOOWOqkhhhlPzD9KanTK1KmF/pv8AI9/Y/wCDVqy+jJbrJcLgZU+VOSCSu/FXRyBJbjYwWInUsdDHxFKSBhfUm9lvyP1q+OSjPl00ZpL06NdMfNiFAnRoggIASQqrggAq++w2BpvKmviorjpZYneOV/VdfQ6PL+p4j4RmWEzIoRbeZl5C2bji1yasjlT4Knp5JvngxMdnq4SVR9nRwHaVdyF1N8xtxejNmljpUPBghkuW+/D/AGJpOtvEAVQkQ1BrFWJ1A3uXU71mnq5S7LsejxY+gX6klJ1eOikcFTICPpY1U879S5Yca5SK79SSD/8AVKe9owFH6tvVbzMlsh6IoYrqmdrAOxAJPnOu9xY8ja4J49aI55WHu4PwVM3zM4hlYoE0pp2J33uSSeTUcuXd2RUVHgz6yugCBqLCxaqQ0IvQkIDXUqGCb0cBTEFNOx0FopWPaMUpWVUDUhDCgAgtKwERTTGNopWFDiOpIQtNH0ASx37VKhhiIVGvQYLR0UwGDkcEj6G1SSYWF47/AM7f8jUrfqPcyJ0Lckn6kmjcx7mQeBZhp2NxarsUnuQrOsx4kmUB13Rbr7jvW/Nc40yjDjjjtx8mMIhbcWrnyVGiwbCqXJAPao7rYrDRVJs39KsSTEpNDTIO1EoccDcrfJWJqmgFqpUAiaAGoHQQFFkkOBSGkFelRNRH109pLaR0GQbRRYUOFosBGgYNSSEIPRtAWqpRQBirKEGQfWhxBBRqBSUaGFapUIGRBsPSnwBH4VQ2gF4dQlSJIiMJvcVKGSuho1485kMYjb8IIDAAGx7Gr3qW0TW1eCtYW96ociLZEWqpsQBNJAKM71fjIsmlXYE9/wDHNXPoiU2Wsr7LELTUbHQ21AUODQTSCvRRNRGvTosURXp0TURU6HtHqs576HoEM1JAxjUkMEVZHsiRmmxeQkoRIlFSQmG1TfQeQu1LwAu1CGB3qIElJgKqWSFSQCNTGE3FNdCZC1QBg0AFHV2MiydOD9at8CIJayz7LPBEaQDUySHFIsQqZYhU0WBUySHpkj//2Q=="/>
          <p:cNvSpPr>
            <a:spLocks noChangeAspect="1" noChangeArrowheads="1"/>
          </p:cNvSpPr>
          <p:nvPr/>
        </p:nvSpPr>
        <p:spPr bwMode="auto">
          <a:xfrm>
            <a:off x="385575" y="-1562100"/>
            <a:ext cx="4295775" cy="429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0" descr="data:image/jpeg;base64,/9j/4AAQSkZJRgABAQAAAQABAAD/2wCEAAkGBxQSEhUUEhQVFRQUFBQUFBcWFxcUFBUUFxQWFhQUFBQYHCggGBolHBQVITEhJSkrLjAuFx8zODMsNygtLiwBCgoKDg0OGxAQGywkICQsLCwsLCwsLCwsLCwsLCwsLCwsLCwsLCwsLCwsLCwsLCwsLCwsLCwsLCwsLCwsLCwsLP/AABEIAOEA4QMBEQACEQEDEQH/xAAcAAABBQEBAQAAAAAAAAAAAAACAAEDBAUGBwj/xAA5EAACAQIFAgQDBgUEAwEAAAABAgMAEQQFEiExBkETIlFhBzJxFCNCgZGxM1KhwdEVYpLwcoLhRP/EABoBAAIDAQEAAAAAAAAAAAAAAAABAgMEBQb/xAAyEQACAgEEAQEGBQQDAQEAAAAAAQIRAwQSITFBUQUTImFxgZGhwdHwFDKx8SNC4TMV/9oADAMBAAIRAxEAPwDzu4Fc8z0RtiAKaRKitLmAHerIxbGkZ+JzG/FXLGTSM9mvzVqVEhqAFQAqAFQAqAFQAqAFQAqAFQAqAHAoGGBSGGq0hkypQMkVKAJVSgAglABaKAH00ACyUDI9FABBaYD6aAGnx1qzRxtmVIoS4smro40iaj6kBNWEhqAFQAqAFQAqAFQAqAFQAqAFQAqAHtQArUhhAUDJFFIZMi0DJlWgCVVoAkC0AEFoAILTAfTQAtFAAtHSGBpoAWmmBh0yoVACoAVACoAVACoAVACoAVACoAVAD2oHQ9qQ6HtQFDgUAEFoGGopDJ1oAFsWBxvTFYcWNubW5pPgE7dGiY7c1GM1LounilHliFvWplQQI9RQMPTSEPpoAYrQMjeOgANNMDn6ZUKgBUAKgBUAKgBUAKgB7Uh0PagKFagBwtA6CC0h0EFoCgtFAwglABBKBhhKAK2Jfe1NEJMijQk2AuaG0uwjFydI18FhFTd2F/rxWbJklLiKN+HDCHMnyT4yJJOJQD9dqrxynDuJbmjCa4mZz5bJ+Hzj1U3rQs8fPH1MT0uTxz9DRynp6ZmBIsP61mz63HFUmatPocjdy4RczMrAwQ3v3FGkyzyK/BPWwxQ48jgVtOcLTQAJWgAdFAHLVIqFQAqAFQAqAFQAqAHFIYYFIYWmgYtNABKtAyQJQAYSgY4SgAgtABBaAFI2kXNAFbC4NpDfgetRnkUFyTxYJZH8ixiZViGiP5u7VCCc/ikW5ZxxLZDsWT5PLinsg77seB/mo6jU48Ebl+BVhwTzP9TtJugoMGiyY6Y3YXWNF8xsLnYXJ2tXKftLUZ3twQ+79PD+/g2w0unx85JX+/8AlmTNn2EUWjicAWtcKLjbjfbvV0dHqHzOS/Mt/rsEVUYssJ1miC0aFidhfbftVf8A+VOb+J/gSl7SxpfCmcxJiWlm1S/MW3+t+K7GPHHHDbHpHJy5ZZJbpHQOluKkIEigBrUANamI5GmVioAVACoAegBWoGK1IKCAoGSKKQyQLSGOFpgGFoGGq0AGFoAILQA+mmAMsoXn9KBWRwxa/O+yD+tVznXC7L8WO/ilwgcXmJPlTyr/AFNRhhS5l2GXVN/DDhFfBYYyMAOO59BVmSahGynFieSVHrHTk0ODheaTiKMkLsCWsNIW+xuSB/0V5PVwy6rKscfLO1uWKH0OOXqtsVilbFuqoWIL6GcwoeNIQh2A4G969VpsEcUFBfj5fzf8+XRw803N7jl8aw8R9BuuttJ3F1ubGx3FWkCxk2XNPMkS8uwF/QdzVOfMsWN5H4RZjhukkeh47pjDYUi12e3JN7nua4ui1ufVy+LhG/Jix442kYzRE13TCL7OaLGOMLRYUP8AZKLA4SplIqAFQAqACpDHFAxwKQBAUDJVWkMlVaBhaaYBBaADC0AGFoEEFoGV8ViNGw5/amJuiGLD7eJLx2HdqrlO3tj2WQxpLfPogxOJLn0A4HYVKMFEryZXN/It5LlLYhrD5R8x/tVOp1EcMbfZZp9O8r+R3eW9NhAvlsrXsd+QAbk/+wrhZtc5t89HZhhjBVEwuucwKkYYEWQ6pOb6t9Kn0tc/qK3+y8KaeZ+evoc/XZOVBP6nICuvZziSGLUQPX05P0Hc0m+BpHs/RfTkWBwrY7EgB9LBb9r9h+1eY9oZp6qf9Pi6XfzZvxJQVvsw43fEkzPsHPkHonb9a7Gl08dPjUV35KsmR5HZOMDWmyugxgaVjoNcDRYUH9g9qVhR4/WkzioAVADigYQFIY4FIYYFAEiLSGTKtAyVY6AJFgNFgTJhTRYEyYOiwLUOXXqO4dEObFYF3+c8D+5prkT4MfCwi3iy8X2H8xqGSbb2Q7LMcElvmVcbizI1zsBwOwFTx41BFWTI5sDDYdpGCqLk+n71Kc1CO5kYQc3tR6z0/lMeHhGogWUljt6XOr+teS1epnmyfD9jvYsaxxr0MbOfiMQDHhY1sNhI/mva/mVOALHuTwDatum9iJtTzS+y/VmXL7Qp1Bfc4CbU3na51E+Ym5J73PrvXoVFRVJcHKbbdsky/DPK6xxqXdyFVVFyxPAFRnOMIuUnSQ0m+Ee6dJ/DmLDRpLikRZANchJuRYXIuTZQB6V5bW+082WThhtR9f2X7mzHCK+bObzvN2zjFCKEFMBhzsONZHDH3PYdhv3rq6HSLTY7l/c/y/nllc5bnS+50CZeALAbDite4KDGBo3BQa4H2pbh0SDBUtwUP9ho3BR892rcZRWpAPagKHC0DolSIntUbGTphDSsZPHgTRYy1Fl9KwLkWXe1FjouRZZ7UtwUXIsr9qW4dFhMr9qW4KLmHya/aouQ6KPUOYR4NbCzSnhfT3apQTkKTSPO8XimlYs5uTV6VFLdilmZ7Am9tgP8CkoqPQ5ScuzrenOgZZwHlvGlwLWux/xXI1ntjHhe2HL/ACNeHSbuZHpuS9HxYZPIgBIOtid9r8kj+/rXmNT7TyZ5fE/ojqY4Qx8RR5p8Rc+WSXwMO33SCzkWs73J59BcC3rf0Fem9kaOUMfvMq+J9fJf+nP1uobeyL48nGV2jnjikNKz2H4P9KPA32/Er4a6GEAbYnVs0hB3UWuAe9zXm/a+vjJrBDnnn9F8+TXjg1ZqdT5pNmzthcI2nDKQMRNb5rfgT19/3tU9BonjrLl78L9X+gpS/wCsfuzYyfp+PDRCOIWA5J5Y92Y+tdNybIpJIvDB+1KyQYwdFgM8IFAFZ3AoAD7QKAPnpMuatu4zUWEyo0rCixHlPtSsZajyn2pWOi1FlPtRYUXIso9qVjotxZP7VGx0XIco9qW4dF2LKvaluCi7DlftUdxKi7FlftS3BRcgyj2qLkOjkus+ro8MDFAQ0vBYcL9PerceNvlkZTSPJ8ROzsWcksTck1rSozt2WcoyyTEyCOMXJ5PZR3JqnPnhhhvmTx43OVI9Z6W+H8UTAuNcgtubWUkX2FeS13tnJkTUeEdPFp44+Tdz/qvB4FPmWWWwKxIbnYcuRsv1/esOl9narVyutsfV/p6lk8scff4eTyjqfrnFYu4Z9EZ28NLhbejnl/z/AEr1mi9k6fTcxVv1f6ehz8mqnLhcI5Qm9dUyiWgR6v8ABTppDKcZiFBWL+ADbSzjltxYkdve9cb2jrNk1ij9ZfT0+/8Ag044fDuO16szs4uZcLDa8m3A8qj5mI9AL/naseHFLNm97L+ehZe2O028tyyLDRrHGAFX+p7k+9dOyKVFnWtAEck4FAFOfHAUAZONzIetSSFZjYjNx606IuRV/wBYHrTI7zFjyX2q7cFFqPJfaluCi1Hk/tS3DosR5R7Utw6LMeVe1LcOizHlntS3BRYjy72pbh0TpgKjY6LEeC9qVgWosF7Uhl6PBhQS1gALknYAUCPJfiB8RdRbD4M2Th5By3qF9q1YsNcspnPwjy9mJNzuTWgqNXIOn5sW1oxZR8zn5R/k1l1Wsx6dXN8+hdiwyyddHqmByjDZPhnmlN2OwvYO7dlUfr9LXrymXU5/aeZY4cL8kvV/z5HQjGGGNnIDPsTmU1mcwwk/KjFVIB4dvxc23sK9HpPZeDTpUrfq/wBPQxZdXOXXCMbNshKTeErL84ViboEuQPPfYDcHYkWN710km2Zt3BnZ9k02DmaCddLrY7EFWUi6ujDZlI70AZ9AHt/QfTOC/wBPileBJZZAXZnUP3I0i/FrWrxvtTWalapxjJqK44dI6GGMdq4Ro5jiRBEQirHGBcBRpAUDjSNrc1mxbs2S222/uWtJIyvhu+oz4x+WPhx37INzb869RHGsUFBGKMt7cjo8Zn6jvUlEluRmHqMX5p7Rb0U8T1IPWikReQyMV1L70cIreUx8Vn5PFFlUsxmTY9m70rKnlZD47etIh7xnsiZZ7VZZ06LCZb7UrGSrl/tRYEgwPtSAMYOkMlTB0rAMYYe1ABjDUAGsNIC1DDTA8p+L3WJLfYcMd+JivJJ4jFq04cf/AGZTknXB5fqSBSBZpmuCdisankD1f37Vo7M9OT+Rf6L6abHThNxGu7twP/EH1NYfaGujpcd+X0jVgxb3z0dt1B1PFgVGFy9VaZTpdgupEawOlbfO99V+21cfTaDJrJe91F7X0vL/AGRpyZ44+I9/kjjoMLiMbIGxUrmzCxkJsLsNQAOyDfsPSvQYcGPEtuOKX0MM8kpds6HG4lcIVSGNimiIMTYAspNm1RHc3I8ve1X9FaVnZdKfDyafTisTM0UoKvEgAYgcr4pbc7EC3Ntr+nKn7V/5HHGk0vL8/SjQ8KS+I8m6sxs0k0i4h9bxyyIDdmChXYFIy5LCO4NgfWunGe+Kl6lWza6KmQ5FNjJRHAjMTzpUtpX+ZrcCpEW6Po7Ium5IMNHEygCNAqi9z/7AbXP1715/W6XDLJun2y3Hly1R4/8AEjqCRsTLhUsFRgjEcmwFx9N60aHQ4cUVkQ82aVUFgc9EOHSJfwjf6nc1pk7dlCyqKoy8VmrueaVlcszK32t/Wgh71kbSseSaCDmwaRGwrUrCwgKQCtRYj6OXC1M7IYw9AD+AKAGMYpAMVA3NAzzzrXrwRExQbt3PYVfiw3yynJlUTjML1dima5l271qWCJklqJna5P1dIo1TC8f8w/vVc9JxaHj1qb2y7Oxy7NI5lDRsCDWFqmdBcmN191euAw50m80gKxj0/wBx9hVmKG5kZy2o8AfEupMjE+LJc6jyA3LfU71uSpGN/EwcqwDYiZI1uSzC5AvYX3Y/Sqs+VYoOb8F2OG6SSPVeq5o8pwIw8B04iYaQV2ZVBtJIWHB2sO92uOK8zo8c9dqfe5OYr8Pkv5x4NuSaxwqJ5ph5hGAQLuT817dr7W4/vvXqTAa2YZi80GpigcSkKoRrkMl77Lp30ket7HYAGproh0z1j4a/DoxlZ5uAxOl1GoujEKRYkaBpBFidRN9gBfPqozcdkGl6ur49F9fJPG1/c/sbPxG65+xQWwuiSZmZAxDFEOpk7CzvqjkGm4/htfi1ZIez1tV/P6tfoyfvOT5txMhdmZiSxZixPJYklifzJroRioqkQbs7zBZ4cGkAgPh4Yw4fE4pFA1TOAEZWc7kFlNlBC3Ym1TzK40vQpxN23L1PoqWddAe4C6dV+2m17/pXl9RbSRugrZ8o5pihicZiMQvyPK7rfY6WY6Nvpau5GDhhUfQx55qx6oMthAUgHKUWIbTRYDhaLAfTSsAgKVgPaixn0lrFWnXGMooAieekBA+JpDOV6+6i+z4c2PmfZfzq3FDcyGSW1WePRYRpNRkG3Opm06j6A10lHg5U8nPzLrYEYcR2iLeMALg6gCewqaiopOuyn3jytrdVGrAwQPHISqINW34h6VZJU9pRF70px7Ici6wjgkPhK2jkr/esWaEJ9dnUwSyYv7+Uc/n2aNipmxM99N9MSX5twPYDufyohBRVFk5ub4MGRyxJO5NNsaVcI9JhwYyfBmZ11Yue8adwhtfn0AIPuQBxxwJTevz7E/gjz9f518jbSxQvycDiMQ8jmSV2eRjdmYlmJ9ya7UYxhHbBUjK227Y49LDc81NKxM7DoTLPEkWR1YIZsNANAICSzHQWGu9yIwHNuzbEWFWpqKcn4K3zwj6E6jzKHB4TzzDDqysiOBdlPhu941IIZ7KSFPJ/SqoNNX68k3wfNvWnUCYqW8KssSXWPX/EK2U3ksSty4d9u8j35qbdkUjCyTLmxWJigT5pZFQH0ud2PsBc/lQkSZrdQlUxBw6EtEjIgvyyJdlDf8hf3FOb+Iqx9WeyYPreMZM80qEyYeNYjGSQX8QaIWvb5WHf/aaw5NLclIuWWvh8nh+EFo1A/wDIn1PA/p+9Tzz6iY525MsBay2QJAKjYwrUrBj6aLAWmiwGtQASrSbAK1KwPeGxVXnYIji/egCvLjh60DKGJzZV3JA/Oja2Kzyzr7MvtOIjAN0Ub/U1swwpGTUZDHxOWmQlpZkVFYLZbyMt9gBGvc1qcW/JjjlUVUY2/wAPzOtw0HgNDAqSeGkbSeKy6gsjITZxbyW9K14ltcY1x3Zx88/eRnkclfW39vUwmz1o/wCPEGYMVk206weGFVzyNf3Lk34tNFpe6lxXHyMG4lltGuhCSSPQcn9BWVRuVm93GHxdlPF4jW1+w2UeijgUmyyMaR1Pw1yUTYjx5LeDhbSuWNl1DdAfbYk/T3rme08zjj93HuXH28/sacEbdvwB111KMdOpQWhhUpFfZmubtIw7Em23YAe9T0Wl9xjp9vv9iOSe5nN2rYVm70XkzYzGQQJqGqRdTKC2hFOpnO22w5O17XqSaQmj6bfKYoWlZyiQ+SRBbSscwLtLOSLAMxYXP+33IrHr9UowcHw2uGvX7cjxY+bPEvi71tHi5I4cOweGA6i/KPLYqNAJsygHm25J7Dej2dp541vn2+K9F/6WZJJ8I8zkkv8A9/euoVHa/C7JpjN9sFkjw+qzNsryOpTwwbHs+57XHc1fhhbt9GPV5tq2xfLIckyrD4qeMSPMk7rLIQiqVZwzEjWxAQ+VtztxuKeyDru6sqlmy47pKk6O1x0UZhkwcMTeHicMGbFNMJI0kjP3cJZQV2JX8Q+fvcUSiktqK45ZNrLJ9Oq+XqedphigUEW2G3ptxXHyppmq7JAKpsQ9qQhxQA9ADGgBUCHBpDH1UUFndZ91NpFkIB+tzW3Co3yb8+TjgqZXnrEG51H61uWCOTo589ZPH2Yed9Q4gEhbAVnnppRZdDWb1aOSx+azN8zmiMC1TcvJDhZS7JztttydtqsgqdEcvTN3JcbOrqxUxwhtolQkuxFhcAX5tdifpWiDad+DHnx43Gk7l6t9FvCTQxyzxxyYhMRIGQ3No2k1Xup3a4sbaufUXqyLjGbXNv8An+inJHJPFGTUXFc/Ov8AH1M/qFGaMeI4JjBLH5gzk8Aj159r0Z7pJst0e1NuC4f5IxIG0RM3d7xj2Gxc+/YfmazLhG5/FJL05KVRLD1PqJ1y7J4YIz95i1UsfxFGXVMbW+UkhLe3qK4+KDz6pzkuFz+xpk1GFI8uDV2DMaeTZfJipkhhQu8hsB6erE9lA3J9qoy5I4oucnwicU3wj6L6YyHDZFhXlkfzEL40pHmdhe0cSDe1zsouTXDjqtRmy/8AH9l/vz6/sWtRSPHviH8QpsybR/Dw6k6Iwd338rynufbge/NdfT6ZxayZHcq/D6fv5KpS8Lo4cXbittEDtug+jWxbaigZAxDuzWiAK7aSLFnv2H9O9+PHfZk1GpWPjz/OyP4gY8RyRYHDtbD4QBbqR97Mp+8kfSSC2q/O4ufaozfO1dIWCFx95LtknTRaSCaMuEEsYRC5QB5GkDsovv5rlfTirKbhX0M+RxjmjKrrv6V+htYuKTDYXELicPpRmwMIj1IbFTJ4mIIjJCnUEFzyQB2sKX8KtlspRyTW18pP/RzWKxGo1zM0tzJ1REGqihCvQAN6ACWkAWmlYAGpCGvQA9AEjLqN6bfJZYAYpupq/FqHFkJJS7K0OMLvZuK6MMrn2VuCiuCjnWHIaw3onHku0815K2Xxedb8XN+eBttbcn6VGK5Rbkfws9DybIwJkbxniijCxFGBWN2aF3VzMRoCtuxYi4IItfTfVGNPi+PzObLIpLbJK5Pu1xzX5ePX8SDFTRKrM0erDwLGcPMfvZHZrKfOQt7E7GwA0cXINXRqKuStJd98lMouUnGEqlJu10q/1/k5PHZoXQwhEPiMr6recHzeUHizXUnb8IrLOdujq4oKKv0MzMNmCDhFA/MjUx/U/wBKql6FuPlX6k/T+UvisRHCik6mGq34Uv5mJsbbd6g+uCbaXZ23xZy+ebMbRxSOkcUUaMASmy3Pm+Ubk34pYcDjFJIr9/Dm2cNjctaGURzeQ7FtidIO/HerJx2koTU1aPXPhln2WYNCE1eI1zJNIPPbbyCw2QWBt6n9OTrNLkzyXoi6GRRXJmZ5n3+sTSGWePD4WAu2GVmYCWxIOsqCVkK7gkbA2sbk1p0mjhh58v8AL5IU5t8Hl0hrXRE6foHpr7ZKzSalw0IMk7jbygXMSm/JAP0APtVuOG76GbU5/dql2y/F1NicRMuif7HgojpRQxiiWJTcR2BvI5Frjfn0qyEm3d0jPlxxhBqt039/v8kVOooYJ8S88JdlkZna4st27LsDVeaUd1xJYHkjBRkqoudK4LUERJGB+2LJ5V8UK0asUDqN1+X89hbaprmCr1sUn/yNtf8AWueO2amfajOzNGsaSxKVZVMRkd9TSpLGSSCJPEYL+HSKhONig1XD5v8AlfzkzIsn1cVnemTHvooYvDlDasuTFtJ9kKms4B2pAOtJiDvSoYDU0IC1SEPSGTA1EYE3FOPYGRBiNDk10cctvI5RtFfGYpm3J3/arN0pPksx40hixvqF7jSfbfgj3B/arK8jVVtZu5Tm0vjxMZCuHicNoBVQy7agV4ZmF929TV8HJyVOkZcuPGsbTVyf8+yXyIs+zpXZwg2cgN5jINKNqjv781LNmXKXn/AtNppJJvxz6ctUyrjMokK/aIvMvL2tdGFu3puKqcG/iiXwzxT2T/2RDCq7RI4YOyjdSCGU7rzwbbXpbU6TJb2lKUel/k1m6sXDx+Fl0Rw7MNMs5bXNKLbi5Foxc38voOKTklxEUcMpc5Xfy8Gz8MepWWSVcS+uKOFpryefQUIvY8m+rj1ApJyfFhlhGNNLkbqV8FmuIvhpZY8QwCqJV+5cKpNgRuhtffg243vQkpOhOU8Mba4MzpPLY4cUjzYmH7t7BE1MXa3y6tNgDf19RUowSd2RzZZTg1GL59Sx1PaSVi2EWO+90YoxHqG+ST9KhLK7/wCSH3Q8GPj4Ml/J/wAsw8P080zAQttcA+J5Cl+NVr3HuKshi3/2Mlk1Huv/AKL8PJ22cxSYWKPBweTCLGXxky21zs6lZVPfdRYDt9BvplicOP8Ar5OdjzrLeR8yuorwvn/P1OIbE/aJVMgCRqfJEuyIPQD37nvWGebfLno6EILGqjy32/LOonmj8MAW2Haico0Rp2UOmMX4b/dkCQeMVBYgM5jYIGC7uTc6bWsSPrVuNqUFRHJd2+uPw/T9SwmCaOHTKvndpMSjXtHHssZQMBpLsdV0HGle52jJNKhympy3L6fX5kWWZwVFjVUNRwG2yrmGK1tes+fJuJ8JFdWrLRXZIGqNAPqpUAr0UAr0AKgY1qYEhaoUMixBOmpwqxHPytZq6EVwaIq4gB/3qaJVZJHI1wQT7j/5U99ckZRjTVEeIftawvRuslBeSCkWF7BZg0asoJ0t8w7Wtbb3qUZuJTkxKbv0L2AxsLOA8Z8q6Yih02Nvx+ovv+ZqcZJtWiqeOcY8P62UMZg2jINro26NbYg9r+ux29qi1XJdCalx5RuZTljNl87qrF5HRVHJaNHBOkDk6r/8dqnCDcG0Z82eMc8Yt9fsW+jskaKX7RiVKLGrFFa4ZmIIB0+g359qtw4GnukZNdrYyXusXLf4GdiurcQW+60xIpOlUjXygknuDvvVMskm+OjZDSY0k5cv1s3+luo2xUohxHlJsVaPybqNlde4q3DJ5JbWYtZhjp8byQ683z36Gtl+HxQldsQUaPzFYY9Ott9ivHFS2ShK2Ve/xZMaUE/m2YnVWElDMdDLE/mR11WItazqeD2qvLJyNeljHaqfK8P9DlYdjvzXPmmjSy74lxVLbZBst9MSFZw4v5ZQWsFJ0gEndraRYG552966ulXwIp1X9nPpx339uzovsSx4NUaZnhaVZxNCpkii8E/eoSN4yS6gBbi4B2BvRKKSXNpDU5Sle2nVU/n5OZxKFXYG17m9jcX+veuXkjtk0WX5RGarExxSYghSAJaQwxUQCApASBaVjFaiwI9dSoAH3FNcCMjHYXuK2YsnqW48lcMppA3pVzmi55Imjh4tNUvL6GeUrIsTh70RyDhOjPkjI5rQmmaYyTApkh1axvQJo6bp/HyhPDSMtbzqWGoKQbqVU8G/cHufWrYbqoxZ4xvc2auZ5rLHGzsnhjVpUJdL33PH0G9u1XSlJK2ZsWKE5pJ2BlcTzYaSaUvEEYNruzF1HIs3P1pRtxbY8so48yxxp346IsJmkGIkWHRIqySDzggNvsL24FEcsJfC0GTTZsa94pK0uqNzFZI83iRwBYZsLJpBvtIpG3m9ask1NUuGjNibxtPI90ZL8H9DLn6CxyhppJFWRF1ga7vbuQRxVLxPty5NkdZiVQhDh8dcHXZljEjwcOLPiSfLGQGGgkDcuPWpOSjUuzPDBPJKWPhHB9RIsiJiF4e+xsDzxYelQ1MFKKmi7TXGUsMu0ZEUlc2UTQ1Ray2QfeRuzKslo7gX0l7WY77i/IPrsa6OmaePa/PBVmi/hnFJuPP1rx+x1uXQPgoURXQxRYkvjHkWw0sIl8OJTfWCARcb322F72vG8fnhd/8Ahn9/HUt2uWvhSf17/nRzGJwpjdgzBjqYki9jdidr7965WoW2Rr3KSTQyIWNgLmqIpt0goN4ipswtRODj2HYlFVtjoMLSsBGgQPiAU9rZJKw0lBpOLQ3BklQIkRNTAFmppCshapoREVqVhYiaAFpp2BDPADU4zonGTRBHlfkaR30IrBeCWZiCbKNr8eu1boR4uXBa87tRirf87NzLsrw0kCujujPOkF2XWQTubWNhcW37VdFQ22jLkyZo5KlTVN+hTzvx2m+zokiqh0RpuC1ttbHuTzfjeozUr2luB4lD3jat8t/p9jrRM8MkEIh8YSIqyMfOAVFjbsCO9aLcaSVnK2RybpynVO0uuwOl5sScTMk6s0Gh10EAJz5QopQjk3Nvolqnplii4P4uPqTZTg8MmuZMMUkilCosr2Rj6j6f2qKj5otyZpyqG+01zRZzbGYmRnXDSxmQKGkiKabN6gn5qHu6TIY1ipOcXT82BhBNI0RdEMzqUxJZrHw/YUe7k++xvLigmk3tXX1Oi6Vz/AMuIy0ppUq6qJNwzj+X37/lTVNqK8eCW/LjhLLPqS4a7TPPerscqDwFRRtsBxH9Penq8iitiIezcMpN5pN8+vk5PDNva9c5xs7E0aWALLKtr+a1iFD2I9VPIrVpri9qMudJ43fj51+Z1GGispURExusry2YOebxhAQQXYhDb1BNakvRcd/sc6UnduXKaS4rxzdVwufmYeNlJOox+ETc6OSBfbUbc/kK5Or5krOjGKSpO/maHSsBMuojYVZpcdcsjklSO3xmWYedT4hCuBtbatWXFGa5KIZGujz6aPQ7LzY2riZI7ZNGy7Q1ViGMZo3DIsPgTI1r2rViqRowpLsmbA+G1jRmaSosyyVEvhVi3GUoVeVD0AwTTEMaYDWosBGwo5GROwbbtte3JF+F9zx+dX4YXLknE6PE4CLEhcM7yLNFrkaRktEV2BjQXudO29dXbu+B/iYoZHivNGqfFfr9+SXLgoEWHwgE0IdvtDN5JNbDSDv8ltOxFEY+I/cM07+PK6b/ALaK8XWDyziEqBHcxodzIANgWbvxRDL8e3x0PLoVHDvT5XPyCwathMHO8T6n1+U3vpB2b86tUdmOTRRPItTqoQkqVFHIc8nxAlilbXeMlWOxQ9jcVVhyTlcWaNZpsOFxyxVO19yxm2A8YQnxgoiRBIGPBG+q/c1bPCpV8XXZRp9VLG5/A3bdUjQzHODGskoAkPkEe3G1i1xzU8kkouS59DPp8DnOMJcd3+iMzLOpZJS5lVVYrtIo0kW4FU48kpXuNufR44JbOeevBTxOYXxAmUAPYgketrXqmeeCnusvxY0sPu3yvmVMU5k3bn17n61izZ3NlkEo9GVNDanGVmmM7LETyLoYqdIYWJv6jvV+O00yEoxkmkdhhYlkjeNFJHipJfU7DxFBJ1L2Xzg7Hv7VvjDf16/Ps4+XK8LTk+1XhceK/DyTDKhJJ952Fzb6+vesk8acuTZHKtia8kWMzNoyY4U0gbXtzVWXJKPCROME+WykjTOb3Yn2rO/fMncUV2Fjvz3rHkjJP4iRIGqmgskBqIxlJBuOanGTXQ0yRnLG55qMpN9hdj2qAUZQNaykftSJURlqlREa9ADE0wKuIerYIsgrK4nKkMvKm4q6PDLVFPg6nIs3EqLFIbMxdhZb8DkbjS3O1wDXRxZLW1nN1WncJvJDpVfP8tfxFwZTIxZofDAkAaW+qORGXcqQL3I5uNq0LG5crz36mWWpxwqOS3XVU07MYW88scSsyEhnQ8Xv5rHv71VW65JLg2/27cc5NJ9J/wCClBj7WHmBsV826sDv5uxqmMi+eG76/noJcWFuLBQQdRTg+3N6blQe7cub+llTE49XXSbkA3FtvyPrUJZE1RbjwSjLcuxosyKroQWW9996g8zSqI5adOW6XZYjkLc1jyZZvtlbil0S2qgRYy+VFa8iax2HFW45RXaJKjfnzzCNbVg7WHIsNxwa0rULyiDx+kjHzfPvFTQsVgOBYVP+oTHDEk7sLp+KRkcxK7GNCzlUZjGLbubAgDyjn0qzHl4tBlxKb5/D1LsPU7/hQXPNhYHi5qE9SnyUx0kYqrZNBnxBu0Smqnq/kT9xGqs08v6iiLXZQpvsp2H61NauL7EtNS4ZmdS4iF3Uxdl8x9WJvWbUzhPovhBpUzIDGsTQgvEqNCCE1LaMJZKTiAXiUbQM29aSFj6/WlQ+ADUiI16AHoACWIGnGVEk6M3ERkVphJM0wkmNhMUYybX322NiPdT2NXRlQ8mNTOpyzNmdVj8VksoZpWIuNLbqSw7gj9O9aoZbVX9zl5dLGMnPanz/AG/b9Ddws+GkhkWJowrfxCFbV5iBuOd99wLVoWXG01EwywaiGSM5p8dc8fz+WR5F0/B4V0LSrI7qdQVfDCartpPPHNPDDGrS8+o9XqdQ5K+Gl45vohzXoFFlHhTLJh5V1QyfK97A2KgWJ547Cq4aVZOUbM3tNYU7TbX+Pv0cRjssaKV4mI1IbG36g/oaw5YvHNxfg6WLUxy41kj0xosPas7mOWSy9h4ieAT9Beq9kpcpFDDFVUKg4l1Gy7k9hTjCUnSH0XMRl0kYDMjBSbBreW/pf1qyeHJj5ZFST6K2mxBGxHpVNtEjdwWYlUbStyws/wAqkj3AFyKtuTXBPfRl6hc2AH7flVMpMV2ETVbkxEZX2osYgo4oDmrC00rENposBr2oAYv7U6GPrPpRSEVTVpWMRQMY0xA0APagCWMe1RbHwRTQ37VKMqGnRRkwoq9ZC2ORkOhlvbcEWI9qtjMs3KRbyXH+A5db6ipQA7Aau5PNXQmou0Qz4vex2vo6fDZ8Ls80xChxp0qGYBl0sBtsCL7H960RyJc2c7JppOowj4d+Pmb/AE9n0SqhilvFHqQxs2n+IWLPpYc8W+tWwyRfTM+bBlje9W38r8fl8y5HkeF0SNHLH46hpmM41MituNe/HarYzik/Xuymcsk5xtva+KXCdehUzDou8zEx3jEepmTSF12B8puDbnmk8eLJLdJcB/U5sWPau7+b4/wZmZ5VPGUii0qri6C6K57HysLnnkGq82K2owdI0afUpweTIna74dGW2RFfNKzkFreRdWontqvzes/9Co8yt/Si5axTbUaT754+/RrZZri1DDYR2IJBZ/mH5KCb/n61fHHkjGscK+pVPJick8mRfRfz9CWXL8xnQp4Vo2I8qpYHTwB3/wA2rNPT5pcSaNC1GJK1f5lJukcXexj4259r/tVEtBP1Q1qoPw/wHmyLFQDzIw1D3sdiTvxxeoy0s4dclkcqkZk0ZU2Yb97/AKVizQlF8liYNUDFqoAWqigGuafA+BjQIGwp2x2EWpUIHXToZXtVhUMFosB/DosY4QUrAI2ptiGvUaAY0xgMlSTAiEfqKnuNOOWOqkhhhlPzD9KanTK1KmF/pv8AI9/Y/wCDVqy+jJbrJcLgZU+VOSCSu/FXRyBJbjYwWInUsdDHxFKSBhfUm9lvyP1q+OSjPl00ZpL06NdMfNiFAnRoggIASQqrggAq++w2BpvKmviorjpZYneOV/VdfQ6PL+p4j4RmWEzIoRbeZl5C2bji1yasjlT4Knp5JvngxMdnq4SVR9nRwHaVdyF1N8xtxejNmljpUPBghkuW+/D/AGJpOtvEAVQkQ1BrFWJ1A3uXU71mnq5S7LsejxY+gX6klJ1eOikcFTICPpY1U879S5Yca5SK79SSD/8AVKe9owFH6tvVbzMlsh6IoYrqmdrAOxAJPnOu9xY8ja4J49aI55WHu4PwVM3zM4hlYoE0pp2J33uSSeTUcuXd2RUVHgz6yugCBqLCxaqQ0IvQkIDXUqGCb0cBTEFNOx0FopWPaMUpWVUDUhDCgAgtKwERTTGNopWFDiOpIQtNH0ASx37VKhhiIVGvQYLR0UwGDkcEj6G1SSYWF47/AM7f8jUrfqPcyJ0Lckn6kmjcx7mQeBZhp2NxarsUnuQrOsx4kmUB13Rbr7jvW/Nc40yjDjjjtx8mMIhbcWrnyVGiwbCqXJAPao7rYrDRVJs39KsSTEpNDTIO1EoccDcrfJWJqmgFqpUAiaAGoHQQFFkkOBSGkFelRNRH109pLaR0GQbRRYUOFosBGgYNSSEIPRtAWqpRQBirKEGQfWhxBBRqBSUaGFapUIGRBsPSnwBH4VQ2gF4dQlSJIiMJvcVKGSuho1485kMYjb8IIDAAGx7Gr3qW0TW1eCtYW96ociLZEWqpsQBNJAKM71fjIsmlXYE9/wDHNXPoiU2Wsr7LELTUbHQ21AUODQTSCvRRNRGvTosURXp0TURU6HtHqs576HoEM1JAxjUkMEVZHsiRmmxeQkoRIlFSQmG1TfQeQu1LwAu1CGB3qIElJgKqWSFSQCNTGE3FNdCZC1QBg0AFHV2MiydOD9at8CIJayz7LPBEaQDUySHFIsQqZYhU0WBUySHpkj//2Q=="/>
          <p:cNvSpPr>
            <a:spLocks noChangeAspect="1" noChangeArrowheads="1"/>
          </p:cNvSpPr>
          <p:nvPr/>
        </p:nvSpPr>
        <p:spPr bwMode="auto">
          <a:xfrm>
            <a:off x="612775" y="-1600200"/>
            <a:ext cx="4295775" cy="429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a:xfrm>
            <a:off x="5324165" y="3056607"/>
            <a:ext cx="3712332" cy="1415772"/>
          </a:xfrm>
          <a:prstGeom prst="rect">
            <a:avLst/>
          </a:prstGeom>
        </p:spPr>
        <p:txBody>
          <a:bodyPr wrap="square">
            <a:spAutoFit/>
          </a:bodyPr>
          <a:lstStyle/>
          <a:p>
            <a:pPr lvl="0"/>
            <a:r>
              <a:rPr lang="en-GB" sz="1400" dirty="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Endocrinologists </a:t>
            </a:r>
            <a:r>
              <a:rPr lang="en-GB" sz="1200" dirty="0">
                <a:latin typeface="Arial" panose="020B0604020202020204" pitchFamily="34" charset="0"/>
                <a:cs typeface="Arial" panose="020B0604020202020204" pitchFamily="34" charset="0"/>
              </a:rPr>
              <a:t>(scientists that study hormones and pheromones)  are able to work out the sex of a frog by analysing their </a:t>
            </a:r>
            <a:r>
              <a:rPr lang="en-GB" sz="1200" dirty="0" smtClean="0">
                <a:latin typeface="Arial" panose="020B0604020202020204" pitchFamily="34" charset="0"/>
                <a:cs typeface="Arial" panose="020B0604020202020204" pitchFamily="34" charset="0"/>
              </a:rPr>
              <a:t>faeces </a:t>
            </a:r>
            <a:r>
              <a:rPr lang="en-GB" sz="1200" dirty="0">
                <a:latin typeface="Arial" panose="020B0604020202020204" pitchFamily="34" charset="0"/>
                <a:cs typeface="Arial" panose="020B0604020202020204" pitchFamily="34" charset="0"/>
              </a:rPr>
              <a:t>and measuring levels of the hormones </a:t>
            </a:r>
            <a:r>
              <a:rPr lang="en-GB" sz="1200" b="1" dirty="0">
                <a:latin typeface="Arial" panose="020B0604020202020204" pitchFamily="34" charset="0"/>
                <a:cs typeface="Arial" panose="020B0604020202020204" pitchFamily="34" charset="0"/>
              </a:rPr>
              <a:t>progesterone</a:t>
            </a:r>
            <a:r>
              <a:rPr lang="en-GB" sz="1200" dirty="0">
                <a:latin typeface="Arial" panose="020B0604020202020204" pitchFamily="34" charset="0"/>
                <a:cs typeface="Arial" panose="020B0604020202020204" pitchFamily="34" charset="0"/>
              </a:rPr>
              <a:t>, </a:t>
            </a:r>
            <a:r>
              <a:rPr lang="en-GB" sz="1200" b="1" dirty="0" err="1">
                <a:latin typeface="Arial" panose="020B0604020202020204" pitchFamily="34" charset="0"/>
                <a:cs typeface="Arial" panose="020B0604020202020204" pitchFamily="34" charset="0"/>
              </a:rPr>
              <a:t>oestradiol</a:t>
            </a:r>
            <a:r>
              <a:rPr lang="en-GB" sz="1200" dirty="0">
                <a:latin typeface="Arial" panose="020B0604020202020204" pitchFamily="34" charset="0"/>
                <a:cs typeface="Arial" panose="020B0604020202020204" pitchFamily="34" charset="0"/>
              </a:rPr>
              <a:t> and </a:t>
            </a:r>
            <a:r>
              <a:rPr lang="en-GB" sz="1200" b="1" dirty="0" smtClean="0">
                <a:latin typeface="Arial" panose="020B0604020202020204" pitchFamily="34" charset="0"/>
                <a:cs typeface="Arial" panose="020B0604020202020204" pitchFamily="34" charset="0"/>
              </a:rPr>
              <a:t>testosterone</a:t>
            </a:r>
            <a:r>
              <a:rPr lang="en-GB" sz="1200" dirty="0" smtClean="0">
                <a:latin typeface="Arial" panose="020B0604020202020204" pitchFamily="34" charset="0"/>
                <a:cs typeface="Arial" panose="020B0604020202020204" pitchFamily="34" charset="0"/>
              </a:rPr>
              <a:t>. This </a:t>
            </a:r>
            <a:r>
              <a:rPr lang="en-GB" sz="1200" dirty="0">
                <a:latin typeface="Arial" panose="020B0604020202020204" pitchFamily="34" charset="0"/>
                <a:cs typeface="Arial" panose="020B0604020202020204" pitchFamily="34" charset="0"/>
              </a:rPr>
              <a:t>is useful when studying endangered species like poison dart frogs, as they don’t have to be caught. </a:t>
            </a:r>
          </a:p>
        </p:txBody>
      </p:sp>
      <p:sp>
        <p:nvSpPr>
          <p:cNvPr id="9" name="Rectangle 8"/>
          <p:cNvSpPr/>
          <p:nvPr/>
        </p:nvSpPr>
        <p:spPr>
          <a:xfrm>
            <a:off x="5324164" y="2569586"/>
            <a:ext cx="3847617" cy="461665"/>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Male frogs characteristic ‘croak’ is believed to be controlled by sex </a:t>
            </a:r>
            <a:r>
              <a:rPr lang="en-GB" sz="1200" dirty="0" smtClean="0">
                <a:latin typeface="Arial" panose="020B0604020202020204" pitchFamily="34" charset="0"/>
                <a:cs typeface="Arial" panose="020B0604020202020204" pitchFamily="34" charset="0"/>
              </a:rPr>
              <a:t>hormones.</a:t>
            </a:r>
            <a:endParaRPr lang="en-GB" sz="1200" dirty="0">
              <a:latin typeface="Arial" panose="020B0604020202020204" pitchFamily="34" charset="0"/>
              <a:cs typeface="Arial" panose="020B0604020202020204" pitchFamily="34" charset="0"/>
            </a:endParaRPr>
          </a:p>
        </p:txBody>
      </p:sp>
      <p:sp>
        <p:nvSpPr>
          <p:cNvPr id="16" name="Rectangle 15"/>
          <p:cNvSpPr/>
          <p:nvPr/>
        </p:nvSpPr>
        <p:spPr>
          <a:xfrm>
            <a:off x="6043480" y="2145041"/>
            <a:ext cx="2568508" cy="369332"/>
          </a:xfrm>
          <a:prstGeom prst="rect">
            <a:avLst/>
          </a:prstGeom>
        </p:spPr>
        <p:txBody>
          <a:bodyPr wrap="square">
            <a:spAutoFit/>
          </a:bodyPr>
          <a:lstStyle/>
          <a:p>
            <a:r>
              <a:rPr lang="en-GB" b="1" dirty="0" smtClean="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Hoping Hormones </a:t>
            </a:r>
            <a:endParaRPr lang="en-GB" b="1" dirty="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1" name="Rectangle 10"/>
          <p:cNvSpPr/>
          <p:nvPr/>
        </p:nvSpPr>
        <p:spPr>
          <a:xfrm>
            <a:off x="423623" y="2478914"/>
            <a:ext cx="4694364" cy="830997"/>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Many frog species gather into large breeding groups once or twice per year. The male frogs attract females with their calls or ‘croaks’ and can be very aggressive during this period; females by comparison remain calm throughout. </a:t>
            </a:r>
          </a:p>
        </p:txBody>
      </p:sp>
      <p:pic>
        <p:nvPicPr>
          <p:cNvPr id="20" name="Picture 2" descr="http://wordassociations.ru/image/600x/svg_to_png/tomas_arad_hear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2735" y="2532705"/>
            <a:ext cx="192497" cy="18059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392470" y="3501008"/>
            <a:ext cx="4827601" cy="1015663"/>
          </a:xfrm>
          <a:prstGeom prst="rect">
            <a:avLst/>
          </a:prstGeom>
        </p:spPr>
        <p:txBody>
          <a:bodyPr wrap="square">
            <a:spAutoFit/>
          </a:bodyPr>
          <a:lstStyle/>
          <a:p>
            <a:r>
              <a:rPr lang="en-GB" sz="1200" dirty="0" smtClean="0">
                <a:latin typeface="Arial" panose="020B0604020202020204" pitchFamily="34" charset="0"/>
                <a:cs typeface="Arial" panose="020B0604020202020204" pitchFamily="34" charset="0"/>
              </a:rPr>
              <a:t>Male frogs have different types of calls. First they will use an </a:t>
            </a:r>
            <a:r>
              <a:rPr lang="en-GB" sz="1200" b="1" dirty="0" smtClean="0">
                <a:latin typeface="Arial" panose="020B0604020202020204" pitchFamily="34" charset="0"/>
                <a:cs typeface="Arial" panose="020B0604020202020204" pitchFamily="34" charset="0"/>
              </a:rPr>
              <a:t>‘advertisement call’ </a:t>
            </a:r>
            <a:r>
              <a:rPr lang="en-GB" sz="1200" dirty="0" smtClean="0">
                <a:latin typeface="Arial" panose="020B0604020202020204" pitchFamily="34" charset="0"/>
                <a:cs typeface="Arial" panose="020B0604020202020204" pitchFamily="34" charset="0"/>
              </a:rPr>
              <a:t>that communicates species type, sexual readiness and size. Once a female seems interested, they will switch to a ‘</a:t>
            </a:r>
            <a:r>
              <a:rPr lang="en-GB" sz="1200" b="1" dirty="0" smtClean="0">
                <a:latin typeface="Arial" panose="020B0604020202020204" pitchFamily="34" charset="0"/>
                <a:cs typeface="Arial" panose="020B0604020202020204" pitchFamily="34" charset="0"/>
              </a:rPr>
              <a:t>courtship call’</a:t>
            </a:r>
            <a:r>
              <a:rPr lang="en-GB" sz="1200" dirty="0" smtClean="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designed to </a:t>
            </a:r>
            <a:r>
              <a:rPr lang="en-GB" sz="1200" dirty="0" smtClean="0">
                <a:latin typeface="Arial" panose="020B0604020202020204" pitchFamily="34" charset="0"/>
                <a:cs typeface="Arial" panose="020B0604020202020204" pitchFamily="34" charset="0"/>
              </a:rPr>
              <a:t>get the female in the mood to mate!</a:t>
            </a:r>
            <a:endParaRPr lang="en-GB" sz="1200" dirty="0">
              <a:latin typeface="Arial" panose="020B0604020202020204" pitchFamily="34" charset="0"/>
              <a:cs typeface="Arial" panose="020B0604020202020204" pitchFamily="34" charset="0"/>
            </a:endParaRPr>
          </a:p>
        </p:txBody>
      </p:sp>
      <p:pic>
        <p:nvPicPr>
          <p:cNvPr id="22" name="Picture 2" descr="http://wordassociations.ru/image/600x/svg_to_png/tomas_arad_hear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1726" y="3566471"/>
            <a:ext cx="192497" cy="18059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395536" y="5150172"/>
            <a:ext cx="6852436" cy="677108"/>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In some species, Female frogs have also show preference for male physical traits, like forelimb and </a:t>
            </a:r>
            <a:r>
              <a:rPr lang="en-GB" sz="1200" dirty="0" err="1">
                <a:latin typeface="Arial" panose="020B0604020202020204" pitchFamily="34" charset="0"/>
                <a:cs typeface="Arial" panose="020B0604020202020204" pitchFamily="34" charset="0"/>
              </a:rPr>
              <a:t>thumbpad</a:t>
            </a:r>
            <a:r>
              <a:rPr lang="en-GB" sz="1200" dirty="0">
                <a:latin typeface="Arial" panose="020B0604020202020204" pitchFamily="34" charset="0"/>
                <a:cs typeface="Arial" panose="020B0604020202020204" pitchFamily="34" charset="0"/>
              </a:rPr>
              <a:t> size.  are important during mating. As a result of strong </a:t>
            </a:r>
            <a:r>
              <a:rPr lang="en-GB" sz="1400" dirty="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sexual selection </a:t>
            </a:r>
            <a:r>
              <a:rPr lang="en-GB" sz="1200" dirty="0">
                <a:latin typeface="Arial" panose="020B0604020202020204" pitchFamily="34" charset="0"/>
                <a:cs typeface="Arial" panose="020B0604020202020204" pitchFamily="34" charset="0"/>
              </a:rPr>
              <a:t>these traits are bigger in males. Some species also show a preference for certain colours. </a:t>
            </a:r>
          </a:p>
        </p:txBody>
      </p:sp>
      <p:pic>
        <p:nvPicPr>
          <p:cNvPr id="24" name="Picture 2" descr="http://wordassociations.ru/image/600x/svg_to_png/tomas_arad_hear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4792" y="5215635"/>
            <a:ext cx="192497" cy="180599"/>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425232" y="4548952"/>
            <a:ext cx="8323232" cy="492443"/>
          </a:xfrm>
          <a:prstGeom prst="rect">
            <a:avLst/>
          </a:prstGeom>
        </p:spPr>
        <p:txBody>
          <a:bodyPr wrap="square">
            <a:spAutoFit/>
          </a:bodyPr>
          <a:lstStyle/>
          <a:p>
            <a:r>
              <a:rPr lang="en-GB" sz="1200" dirty="0" smtClean="0">
                <a:latin typeface="Arial" panose="020B0604020202020204" pitchFamily="34" charset="0"/>
                <a:cs typeface="Arial" panose="020B0604020202020204" pitchFamily="34" charset="0"/>
              </a:rPr>
              <a:t>Males have </a:t>
            </a:r>
            <a:r>
              <a:rPr lang="en-GB" sz="1200" dirty="0">
                <a:latin typeface="Arial" panose="020B0604020202020204" pitchFamily="34" charset="0"/>
                <a:cs typeface="Arial" panose="020B0604020202020204" pitchFamily="34" charset="0"/>
              </a:rPr>
              <a:t>developed vocal sacs that enable louder </a:t>
            </a:r>
            <a:r>
              <a:rPr lang="en-GB" sz="1200" dirty="0" smtClean="0">
                <a:latin typeface="Arial" panose="020B0604020202020204" pitchFamily="34" charset="0"/>
                <a:cs typeface="Arial" panose="020B0604020202020204" pitchFamily="34" charset="0"/>
              </a:rPr>
              <a:t>calls as a direct result of </a:t>
            </a:r>
            <a:r>
              <a:rPr lang="en-GB" sz="1400" dirty="0" smtClean="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sexual </a:t>
            </a:r>
            <a:r>
              <a:rPr lang="en-GB" sz="1400" dirty="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s</a:t>
            </a:r>
            <a:r>
              <a:rPr lang="en-GB" sz="1400" dirty="0" smtClean="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election</a:t>
            </a:r>
            <a:r>
              <a:rPr lang="en-GB" sz="1200" dirty="0" smtClean="0">
                <a:latin typeface="Arial" panose="020B0604020202020204" pitchFamily="34" charset="0"/>
                <a:cs typeface="Arial" panose="020B0604020202020204" pitchFamily="34" charset="0"/>
              </a:rPr>
              <a:t> – evolutionary adaptations that an individual’s chances of successfully mating and reproducing. </a:t>
            </a:r>
            <a:endParaRPr lang="en-GB" sz="1200" dirty="0">
              <a:latin typeface="Arial" panose="020B0604020202020204" pitchFamily="34" charset="0"/>
              <a:cs typeface="Arial" panose="020B0604020202020204" pitchFamily="34" charset="0"/>
            </a:endParaRPr>
          </a:p>
        </p:txBody>
      </p:sp>
      <p:pic>
        <p:nvPicPr>
          <p:cNvPr id="26" name="Picture 2" descr="http://wordassociations.ru/image/600x/svg_to_png/tomas_arad_hear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3478" y="4593480"/>
            <a:ext cx="192497" cy="180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402" b="94872" l="4082" r="95627">
                        <a14:foregroundMark x1="4082" y1="86325" x2="4082" y2="86325"/>
                        <a14:foregroundMark x1="18659" y1="94872" x2="18659" y2="94872"/>
                        <a14:foregroundMark x1="93586" y1="56838" x2="93586" y2="56838"/>
                        <a14:foregroundMark x1="95627" y1="87179" x2="95627" y2="87179"/>
                        <a14:foregroundMark x1="25656" y1="23932" x2="25656" y2="23932"/>
                        <a14:foregroundMark x1="10496" y1="38462" x2="10496" y2="38462"/>
                        <a14:foregroundMark x1="36735" y1="27350" x2="36735" y2="27350"/>
                        <a14:foregroundMark x1="74052" y1="27350" x2="74052" y2="27350"/>
                        <a14:foregroundMark x1="75510" y1="26496" x2="75510" y2="26496"/>
                        <a14:backgroundMark x1="52187" y1="69231" x2="52187" y2="69231"/>
                        <a14:backgroundMark x1="53644" y1="59829" x2="53644" y2="59829"/>
                        <a14:backgroundMark x1="61516" y1="71368" x2="61516" y2="71368"/>
                        <a14:backgroundMark x1="66181" y1="72650" x2="66181" y2="72650"/>
                        <a14:backgroundMark x1="71429" y1="67094" x2="71429" y2="67094"/>
                        <a14:backgroundMark x1="69679" y1="62393" x2="69679" y2="62393"/>
                        <a14:backgroundMark x1="62974" y1="62821" x2="62974" y2="62821"/>
                        <a14:backgroundMark x1="49271" y1="70513" x2="49271" y2="70513"/>
                        <a14:backgroundMark x1="59184" y1="76923" x2="59184" y2="76923"/>
                        <a14:backgroundMark x1="63557" y1="67521" x2="63557" y2="67521"/>
                        <a14:backgroundMark x1="69388" y1="57692" x2="69388" y2="57692"/>
                      </a14:backgroundRemoval>
                    </a14:imgEffect>
                  </a14:imgLayer>
                </a14:imgProps>
              </a:ext>
              <a:ext uri="{28A0092B-C50C-407E-A947-70E740481C1C}">
                <a14:useLocalDpi xmlns:a14="http://schemas.microsoft.com/office/drawing/2010/main" val="0"/>
              </a:ext>
            </a:extLst>
          </a:blip>
          <a:srcRect/>
          <a:stretch>
            <a:fillRect/>
          </a:stretch>
        </p:blipFill>
        <p:spPr bwMode="auto">
          <a:xfrm>
            <a:off x="6591996" y="5502624"/>
            <a:ext cx="1584176" cy="1080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8" name="TextBox 27"/>
          <p:cNvSpPr txBox="1"/>
          <p:nvPr/>
        </p:nvSpPr>
        <p:spPr>
          <a:xfrm>
            <a:off x="6834857" y="6042724"/>
            <a:ext cx="1098453" cy="384721"/>
          </a:xfrm>
          <a:prstGeom prst="rect">
            <a:avLst/>
          </a:prstGeom>
          <a:noFill/>
        </p:spPr>
        <p:txBody>
          <a:bodyPr wrap="square" rtlCol="0">
            <a:spAutoFit/>
          </a:bodyPr>
          <a:lstStyle/>
          <a:p>
            <a:r>
              <a:rPr lang="en-GB" sz="900" b="1" i="1" dirty="0" smtClean="0">
                <a:solidFill>
                  <a:srgbClr val="003D7D"/>
                </a:solidFill>
                <a:latin typeface="Arial" panose="020B0604020202020204" pitchFamily="34" charset="0"/>
                <a:cs typeface="Arial" panose="020B0604020202020204" pitchFamily="34" charset="0"/>
              </a:rPr>
              <a:t>Check out our </a:t>
            </a:r>
            <a:r>
              <a:rPr lang="en-GB" sz="900" b="1" i="1" dirty="0">
                <a:solidFill>
                  <a:srgbClr val="003D7D"/>
                </a:solidFill>
                <a:latin typeface="Arial" panose="020B0604020202020204" pitchFamily="34" charset="0"/>
                <a:cs typeface="Arial" panose="020B0604020202020204" pitchFamily="34" charset="0"/>
              </a:rPr>
              <a:t>live </a:t>
            </a:r>
            <a:r>
              <a:rPr lang="en-GB" sz="900" b="1" i="1" dirty="0" smtClean="0">
                <a:solidFill>
                  <a:srgbClr val="003D7D"/>
                </a:solidFill>
                <a:latin typeface="Arial" panose="020B0604020202020204" pitchFamily="34" charset="0"/>
                <a:cs typeface="Arial" panose="020B0604020202020204" pitchFamily="34" charset="0"/>
              </a:rPr>
              <a:t>specimens</a:t>
            </a:r>
            <a:r>
              <a:rPr lang="en-GB" sz="1000" b="1" i="1" dirty="0" smtClean="0">
                <a:solidFill>
                  <a:srgbClr val="003D7D"/>
                </a:solidFill>
                <a:latin typeface="Arial" panose="020B0604020202020204" pitchFamily="34" charset="0"/>
                <a:cs typeface="Arial" panose="020B0604020202020204" pitchFamily="34" charset="0"/>
              </a:rPr>
              <a:t>!</a:t>
            </a:r>
            <a:endParaRPr lang="en-GB" sz="1000" b="1" i="1" dirty="0">
              <a:solidFill>
                <a:srgbClr val="003D7D"/>
              </a:solidFill>
              <a:latin typeface="Arial" panose="020B0604020202020204" pitchFamily="34" charset="0"/>
              <a:cs typeface="Arial" panose="020B0604020202020204" pitchFamily="34" charset="0"/>
            </a:endParaRPr>
          </a:p>
        </p:txBody>
      </p:sp>
      <p:pic>
        <p:nvPicPr>
          <p:cNvPr id="29" name="Picture 2" descr="J:\Green man\Green Man Festival\Design\CMYK - SocietyForEndocrinolog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3768" y="6112434"/>
            <a:ext cx="1762446" cy="47039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S:\Brand tools\Logos\ROYAL SOCIETY OF BIOLOGY LOGO ARTWORK\Online - RGB\RSB_colou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6542" y="5931223"/>
            <a:ext cx="1951202" cy="7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031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arantula found on golf cours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215" b="100000" l="0" r="100000"/>
                    </a14:imgEffect>
                  </a14:imgLayer>
                </a14:imgProps>
              </a:ext>
              <a:ext uri="{28A0092B-C50C-407E-A947-70E740481C1C}">
                <a14:useLocalDpi xmlns:a14="http://schemas.microsoft.com/office/drawing/2010/main" val="0"/>
              </a:ext>
            </a:extLst>
          </a:blip>
          <a:srcRect/>
          <a:stretch>
            <a:fillRect/>
          </a:stretch>
        </p:blipFill>
        <p:spPr bwMode="auto">
          <a:xfrm rot="223013">
            <a:off x="2853013" y="983225"/>
            <a:ext cx="2004511" cy="139630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webdesignhot.com/wp-content/uploads/2012/01/Fingerprint-Heart-Vector-Graphic.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804" b="97148" l="4296" r="96735">
                        <a14:foregroundMark x1="26804" y1="73797" x2="26804" y2="73797"/>
                        <a14:foregroundMark x1="29725" y1="82175" x2="29725" y2="82175"/>
                        <a14:foregroundMark x1="35739" y1="91444" x2="19072" y2="69340"/>
                        <a14:foregroundMark x1="11856" y1="64349" x2="6701" y2="30838"/>
                      </a14:backgroundRemoval>
                    </a14:imgEffect>
                  </a14:imgLayer>
                </a14:imgProps>
              </a:ext>
              <a:ext uri="{28A0092B-C50C-407E-A947-70E740481C1C}">
                <a14:useLocalDpi xmlns:a14="http://schemas.microsoft.com/office/drawing/2010/main" val="0"/>
              </a:ext>
            </a:extLst>
          </a:blip>
          <a:srcRect/>
          <a:stretch>
            <a:fillRect/>
          </a:stretch>
        </p:blipFill>
        <p:spPr bwMode="auto">
          <a:xfrm rot="20923207">
            <a:off x="355968" y="16472"/>
            <a:ext cx="2248883" cy="21716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rot="20940013">
            <a:off x="2029975" y="640334"/>
            <a:ext cx="2198295" cy="1015663"/>
          </a:xfrm>
          <a:prstGeom prst="rect">
            <a:avLst/>
          </a:prstGeom>
          <a:noFill/>
        </p:spPr>
        <p:txBody>
          <a:bodyPr wrap="none" lIns="91440" tIns="45720" rIns="91440" bIns="45720">
            <a:spAutoFit/>
          </a:bodyPr>
          <a:lstStyle/>
          <a:p>
            <a:pPr algn="ctr"/>
            <a:r>
              <a:rPr lang="en-US" sz="6000" b="1" spc="50" dirty="0" smtClean="0">
                <a:ln w="13500">
                  <a:solidFill>
                    <a:schemeClr val="tx1">
                      <a:alpha val="6500"/>
                    </a:schemeClr>
                  </a:solidFill>
                  <a:prstDash val="solid"/>
                </a:ln>
                <a:solidFill>
                  <a:srgbClr val="48A942">
                    <a:alpha val="95000"/>
                  </a:srgbClr>
                </a:solidFill>
                <a:effectLst>
                  <a:innerShdw blurRad="50900" dist="38500" dir="13500000">
                    <a:srgbClr val="000000">
                      <a:alpha val="60000"/>
                    </a:srgbClr>
                  </a:innerShdw>
                </a:effectLst>
              </a:rPr>
              <a:t>piders</a:t>
            </a:r>
            <a:endParaRPr lang="en-US" sz="6000" b="1" spc="50" dirty="0">
              <a:ln w="13500">
                <a:solidFill>
                  <a:schemeClr val="tx1">
                    <a:alpha val="6500"/>
                  </a:schemeClr>
                </a:solidFill>
                <a:prstDash val="solid"/>
              </a:ln>
              <a:solidFill>
                <a:srgbClr val="48A942">
                  <a:alpha val="95000"/>
                </a:srgbClr>
              </a:solidFill>
              <a:effectLst>
                <a:innerShdw blurRad="50900" dist="38500" dir="13500000">
                  <a:srgbClr val="000000">
                    <a:alpha val="60000"/>
                  </a:srgbClr>
                </a:innerShdw>
              </a:effectLst>
            </a:endParaRPr>
          </a:p>
        </p:txBody>
      </p:sp>
      <p:sp>
        <p:nvSpPr>
          <p:cNvPr id="14" name="Rectangle 13"/>
          <p:cNvSpPr/>
          <p:nvPr/>
        </p:nvSpPr>
        <p:spPr>
          <a:xfrm rot="20768374">
            <a:off x="876714" y="217142"/>
            <a:ext cx="1309832" cy="1862048"/>
          </a:xfrm>
          <a:prstGeom prst="rect">
            <a:avLst/>
          </a:prstGeom>
          <a:noFill/>
        </p:spPr>
        <p:txBody>
          <a:bodyPr wrap="square" lIns="91440" tIns="45720" rIns="91440" bIns="45720">
            <a:spAutoFit/>
          </a:bodyPr>
          <a:lstStyle/>
          <a:p>
            <a:pPr algn="ctr"/>
            <a:r>
              <a:rPr lang="en-US" sz="11500" b="1" spc="50" dirty="0" smtClean="0">
                <a:ln w="13500">
                  <a:solidFill>
                    <a:schemeClr val="accent1">
                      <a:shade val="2500"/>
                      <a:alpha val="6500"/>
                    </a:schemeClr>
                  </a:solidFill>
                  <a:prstDash val="solid"/>
                </a:ln>
                <a:solidFill>
                  <a:srgbClr val="48A942"/>
                </a:solidFill>
                <a:effectLst>
                  <a:innerShdw blurRad="50900" dist="38500" dir="13500000">
                    <a:srgbClr val="000000">
                      <a:alpha val="60000"/>
                    </a:srgbClr>
                  </a:innerShdw>
                </a:effectLst>
                <a:latin typeface="Helvetica Neue" panose="02000503000000020004" pitchFamily="2"/>
                <a:cs typeface="Arial" panose="020B0604020202020204" pitchFamily="34" charset="0"/>
              </a:rPr>
              <a:t>S</a:t>
            </a:r>
            <a:endParaRPr lang="en-US" sz="11500" b="1" spc="50" dirty="0">
              <a:ln w="13500">
                <a:solidFill>
                  <a:schemeClr val="accent1">
                    <a:shade val="2500"/>
                    <a:alpha val="6500"/>
                  </a:schemeClr>
                </a:solidFill>
                <a:prstDash val="solid"/>
              </a:ln>
              <a:solidFill>
                <a:srgbClr val="48A942"/>
              </a:solidFill>
              <a:effectLst>
                <a:innerShdw blurRad="50900" dist="38500" dir="13500000">
                  <a:srgbClr val="000000">
                    <a:alpha val="60000"/>
                  </a:srgbClr>
                </a:innerShdw>
              </a:effectLst>
              <a:latin typeface="Helvetica Neue" panose="02000503000000020004" pitchFamily="2"/>
              <a:cs typeface="Arial" panose="020B0604020202020204" pitchFamily="34" charset="0"/>
            </a:endParaRPr>
          </a:p>
        </p:txBody>
      </p:sp>
      <p:pic>
        <p:nvPicPr>
          <p:cNvPr id="1029" name="Picture 5"/>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249" b="95668" l="0" r="100000">
                        <a14:foregroundMark x1="5751" y1="14440" x2="5751" y2="14440"/>
                        <a14:foregroundMark x1="10863" y1="15884" x2="10863" y2="15884"/>
                        <a14:foregroundMark x1="16294" y1="17690" x2="16294" y2="17690"/>
                        <a14:foregroundMark x1="20447" y1="31047" x2="20447" y2="31047"/>
                        <a14:foregroundMark x1="27157" y1="38989" x2="27157" y2="38989"/>
                        <a14:foregroundMark x1="9585" y1="40794" x2="9585" y2="40794"/>
                        <a14:foregroundMark x1="17572" y1="57401" x2="17572" y2="57401"/>
                        <a14:foregroundMark x1="18850" y1="73646" x2="18850" y2="73646"/>
                        <a14:foregroundMark x1="65815" y1="34296" x2="65815" y2="34296"/>
                        <a14:foregroundMark x1="62620" y1="70397" x2="62620" y2="70397"/>
                        <a14:foregroundMark x1="72843" y1="80866" x2="72843" y2="80866"/>
                        <a14:foregroundMark x1="81789" y1="61733" x2="81789" y2="61733"/>
                        <a14:foregroundMark x1="88179" y1="42238" x2="88179" y2="42238"/>
                        <a14:foregroundMark x1="71565" y1="19134" x2="71565" y2="19134"/>
                        <a14:foregroundMark x1="44409" y1="20939" x2="44409" y2="20939"/>
                        <a14:foregroundMark x1="31629" y1="29242" x2="31629" y2="29242"/>
                        <a14:foregroundMark x1="28754" y1="69314" x2="28754" y2="69314"/>
                      </a14:backgroundRemoval>
                    </a14:imgEffect>
                  </a14:imgLayer>
                </a14:imgProps>
              </a:ext>
              <a:ext uri="{28A0092B-C50C-407E-A947-70E740481C1C}">
                <a14:useLocalDpi xmlns:a14="http://schemas.microsoft.com/office/drawing/2010/main" val="0"/>
              </a:ext>
            </a:extLst>
          </a:blip>
          <a:srcRect/>
          <a:stretch>
            <a:fillRect/>
          </a:stretch>
        </p:blipFill>
        <p:spPr bwMode="auto">
          <a:xfrm>
            <a:off x="6516216" y="188940"/>
            <a:ext cx="2167780" cy="1918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J:\Green man\Green Man Festival\Design\CMYK - SocietyForEndocrinolog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3768" y="6160014"/>
            <a:ext cx="1584176" cy="42281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436096" y="2107391"/>
            <a:ext cx="3384376" cy="369332"/>
          </a:xfrm>
          <a:prstGeom prst="rect">
            <a:avLst/>
          </a:prstGeom>
        </p:spPr>
        <p:txBody>
          <a:bodyPr wrap="square">
            <a:spAutoFit/>
          </a:bodyPr>
          <a:lstStyle/>
          <a:p>
            <a:r>
              <a:rPr lang="en-GB" dirty="0" smtClean="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The Moth Pheromone Trap </a:t>
            </a:r>
            <a:endParaRPr lang="en-GB" dirty="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 name="Rectangle 1"/>
          <p:cNvSpPr/>
          <p:nvPr/>
        </p:nvSpPr>
        <p:spPr>
          <a:xfrm>
            <a:off x="4966816" y="4064326"/>
            <a:ext cx="4243325" cy="1384995"/>
          </a:xfrm>
          <a:prstGeom prst="rect">
            <a:avLst/>
          </a:prstGeom>
        </p:spPr>
        <p:txBody>
          <a:bodyPr wrap="square">
            <a:spAutoFit/>
          </a:bodyPr>
          <a:lstStyle/>
          <a:p>
            <a:r>
              <a:rPr lang="en-GB" sz="1400" dirty="0" smtClean="0">
                <a:latin typeface="Arial" panose="020B0604020202020204" pitchFamily="34" charset="0"/>
                <a:cs typeface="Arial" panose="020B0604020202020204" pitchFamily="34" charset="0"/>
              </a:rPr>
              <a:t>Males will </a:t>
            </a:r>
            <a:r>
              <a:rPr lang="en-GB" sz="1400" dirty="0">
                <a:latin typeface="Arial" panose="020B0604020202020204" pitchFamily="34" charset="0"/>
                <a:cs typeface="Arial" panose="020B0604020202020204" pitchFamily="34" charset="0"/>
              </a:rPr>
              <a:t>come to the entrance of the female's burrow and try to entice her out. He will use his mating hooks </a:t>
            </a:r>
            <a:r>
              <a:rPr lang="en-GB" sz="1400" dirty="0" smtClean="0">
                <a:latin typeface="Arial" panose="020B0604020202020204" pitchFamily="34" charset="0"/>
                <a:cs typeface="Arial" panose="020B0604020202020204" pitchFamily="34" charset="0"/>
              </a:rPr>
              <a:t>to </a:t>
            </a:r>
            <a:r>
              <a:rPr lang="en-GB" sz="1400" dirty="0">
                <a:latin typeface="Arial" panose="020B0604020202020204" pitchFamily="34" charset="0"/>
                <a:cs typeface="Arial" panose="020B0604020202020204" pitchFamily="34" charset="0"/>
              </a:rPr>
              <a:t>restrain her fangs while he tries to mate with her. Afterwards he has to make a fast getaway </a:t>
            </a:r>
            <a:r>
              <a:rPr lang="en-GB" sz="1400" dirty="0" smtClean="0">
                <a:latin typeface="Arial" panose="020B0604020202020204" pitchFamily="34" charset="0"/>
                <a:cs typeface="Arial" panose="020B0604020202020204" pitchFamily="34" charset="0"/>
              </a:rPr>
              <a:t>so as not to be injured </a:t>
            </a:r>
            <a:r>
              <a:rPr lang="en-GB" sz="1400" dirty="0">
                <a:latin typeface="Arial" panose="020B0604020202020204" pitchFamily="34" charset="0"/>
                <a:cs typeface="Arial" panose="020B0604020202020204" pitchFamily="34" charset="0"/>
              </a:rPr>
              <a:t>or killed by the female. </a:t>
            </a:r>
            <a:r>
              <a:rPr lang="en-GB" sz="1400" dirty="0" smtClean="0">
                <a:latin typeface="Arial" panose="020B0604020202020204" pitchFamily="34" charset="0"/>
                <a:cs typeface="Arial" panose="020B0604020202020204" pitchFamily="34" charset="0"/>
              </a:rPr>
              <a:t>Only around 50% survive unharmed!</a:t>
            </a:r>
            <a:endParaRPr lang="en-GB" sz="1400" dirty="0">
              <a:latin typeface="Arial" panose="020B0604020202020204" pitchFamily="34" charset="0"/>
              <a:cs typeface="Arial" panose="020B0604020202020204" pitchFamily="34" charset="0"/>
            </a:endParaRPr>
          </a:p>
        </p:txBody>
      </p:sp>
      <p:sp>
        <p:nvSpPr>
          <p:cNvPr id="12" name="Rectangle 11"/>
          <p:cNvSpPr/>
          <p:nvPr/>
        </p:nvSpPr>
        <p:spPr>
          <a:xfrm>
            <a:off x="5436096" y="3645998"/>
            <a:ext cx="3384376" cy="369332"/>
          </a:xfrm>
          <a:prstGeom prst="rect">
            <a:avLst/>
          </a:prstGeom>
        </p:spPr>
        <p:txBody>
          <a:bodyPr wrap="square">
            <a:spAutoFit/>
          </a:bodyPr>
          <a:lstStyle/>
          <a:p>
            <a:r>
              <a:rPr lang="en-GB" dirty="0" smtClean="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The Goliath Bird-eating Spider</a:t>
            </a:r>
            <a:endParaRPr lang="en-GB" dirty="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pic>
        <p:nvPicPr>
          <p:cNvPr id="15" name="Picture 4"/>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402" b="94872" l="4082" r="95627">
                        <a14:foregroundMark x1="4082" y1="86325" x2="4082" y2="86325"/>
                        <a14:foregroundMark x1="18659" y1="94872" x2="18659" y2="94872"/>
                        <a14:foregroundMark x1="93586" y1="56838" x2="93586" y2="56838"/>
                        <a14:foregroundMark x1="95627" y1="87179" x2="95627" y2="87179"/>
                        <a14:foregroundMark x1="25656" y1="23932" x2="25656" y2="23932"/>
                        <a14:foregroundMark x1="10496" y1="38462" x2="10496" y2="38462"/>
                        <a14:foregroundMark x1="36735" y1="27350" x2="36735" y2="27350"/>
                        <a14:foregroundMark x1="74052" y1="27350" x2="74052" y2="27350"/>
                        <a14:foregroundMark x1="75510" y1="26496" x2="75510" y2="26496"/>
                        <a14:backgroundMark x1="52187" y1="69231" x2="52187" y2="69231"/>
                        <a14:backgroundMark x1="53644" y1="59829" x2="53644" y2="59829"/>
                        <a14:backgroundMark x1="61516" y1="71368" x2="61516" y2="71368"/>
                        <a14:backgroundMark x1="66181" y1="72650" x2="66181" y2="72650"/>
                        <a14:backgroundMark x1="71429" y1="67094" x2="71429" y2="67094"/>
                        <a14:backgroundMark x1="69679" y1="62393" x2="69679" y2="62393"/>
                        <a14:backgroundMark x1="62974" y1="62821" x2="62974" y2="62821"/>
                        <a14:backgroundMark x1="49271" y1="70513" x2="49271" y2="70513"/>
                        <a14:backgroundMark x1="59184" y1="76923" x2="59184" y2="76923"/>
                        <a14:backgroundMark x1="63557" y1="67521" x2="63557" y2="67521"/>
                        <a14:backgroundMark x1="69388" y1="57692" x2="69388" y2="57692"/>
                      </a14:backgroundRemoval>
                    </a14:imgEffect>
                  </a14:imgLayer>
                </a14:imgProps>
              </a:ext>
              <a:ext uri="{28A0092B-C50C-407E-A947-70E740481C1C}">
                <a14:useLocalDpi xmlns:a14="http://schemas.microsoft.com/office/drawing/2010/main" val="0"/>
              </a:ext>
            </a:extLst>
          </a:blip>
          <a:srcRect/>
          <a:stretch>
            <a:fillRect/>
          </a:stretch>
        </p:blipFill>
        <p:spPr bwMode="auto">
          <a:xfrm>
            <a:off x="6591996" y="5502624"/>
            <a:ext cx="1584176" cy="1080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TextBox 15"/>
          <p:cNvSpPr txBox="1"/>
          <p:nvPr/>
        </p:nvSpPr>
        <p:spPr>
          <a:xfrm>
            <a:off x="6834857" y="6042724"/>
            <a:ext cx="1098453" cy="384721"/>
          </a:xfrm>
          <a:prstGeom prst="rect">
            <a:avLst/>
          </a:prstGeom>
          <a:noFill/>
        </p:spPr>
        <p:txBody>
          <a:bodyPr wrap="square" rtlCol="0">
            <a:spAutoFit/>
          </a:bodyPr>
          <a:lstStyle/>
          <a:p>
            <a:r>
              <a:rPr lang="en-GB" sz="900" b="1" i="1" dirty="0" smtClean="0">
                <a:solidFill>
                  <a:srgbClr val="003D7D"/>
                </a:solidFill>
                <a:latin typeface="Arial" panose="020B0604020202020204" pitchFamily="34" charset="0"/>
                <a:cs typeface="Arial" panose="020B0604020202020204" pitchFamily="34" charset="0"/>
              </a:rPr>
              <a:t>Check out our </a:t>
            </a:r>
            <a:r>
              <a:rPr lang="en-GB" sz="900" b="1" i="1" dirty="0">
                <a:solidFill>
                  <a:srgbClr val="003D7D"/>
                </a:solidFill>
                <a:latin typeface="Arial" panose="020B0604020202020204" pitchFamily="34" charset="0"/>
                <a:cs typeface="Arial" panose="020B0604020202020204" pitchFamily="34" charset="0"/>
              </a:rPr>
              <a:t>live </a:t>
            </a:r>
            <a:r>
              <a:rPr lang="en-GB" sz="900" b="1" i="1" dirty="0" smtClean="0">
                <a:solidFill>
                  <a:srgbClr val="003D7D"/>
                </a:solidFill>
                <a:latin typeface="Arial" panose="020B0604020202020204" pitchFamily="34" charset="0"/>
                <a:cs typeface="Arial" panose="020B0604020202020204" pitchFamily="34" charset="0"/>
              </a:rPr>
              <a:t>specimens</a:t>
            </a:r>
            <a:r>
              <a:rPr lang="en-GB" sz="1000" b="1" i="1" dirty="0" smtClean="0">
                <a:solidFill>
                  <a:srgbClr val="003D7D"/>
                </a:solidFill>
                <a:latin typeface="Arial" panose="020B0604020202020204" pitchFamily="34" charset="0"/>
                <a:cs typeface="Arial" panose="020B0604020202020204" pitchFamily="34" charset="0"/>
              </a:rPr>
              <a:t>!</a:t>
            </a:r>
            <a:endParaRPr lang="en-GB" sz="1000" b="1" i="1" dirty="0">
              <a:solidFill>
                <a:srgbClr val="003D7D"/>
              </a:solidFill>
              <a:latin typeface="Arial" panose="020B0604020202020204" pitchFamily="34" charset="0"/>
              <a:cs typeface="Arial" panose="020B0604020202020204" pitchFamily="34" charset="0"/>
            </a:endParaRPr>
          </a:p>
        </p:txBody>
      </p:sp>
      <p:sp>
        <p:nvSpPr>
          <p:cNvPr id="3" name="Rectangle 2"/>
          <p:cNvSpPr/>
          <p:nvPr/>
        </p:nvSpPr>
        <p:spPr>
          <a:xfrm>
            <a:off x="4998089" y="2443035"/>
            <a:ext cx="4048495" cy="1169551"/>
          </a:xfrm>
          <a:prstGeom prst="rect">
            <a:avLst/>
          </a:prstGeom>
        </p:spPr>
        <p:txBody>
          <a:bodyPr wrap="square">
            <a:spAutoFit/>
          </a:bodyPr>
          <a:lstStyle/>
          <a:p>
            <a:r>
              <a:rPr lang="en-GB" sz="1400" dirty="0" smtClean="0">
                <a:latin typeface="Arial" panose="020B0604020202020204" pitchFamily="34" charset="0"/>
                <a:cs typeface="Arial" panose="020B0604020202020204" pitchFamily="34" charset="0"/>
              </a:rPr>
              <a:t>Bolas spiders  lure moths to </a:t>
            </a:r>
            <a:r>
              <a:rPr lang="en-GB" sz="1400" dirty="0">
                <a:latin typeface="Arial" panose="020B0604020202020204" pitchFamily="34" charset="0"/>
                <a:cs typeface="Arial" panose="020B0604020202020204" pitchFamily="34" charset="0"/>
              </a:rPr>
              <a:t>their doom by </a:t>
            </a:r>
            <a:r>
              <a:rPr lang="en-GB" sz="1400" dirty="0" smtClean="0">
                <a:latin typeface="Arial" panose="020B0604020202020204" pitchFamily="34" charset="0"/>
                <a:cs typeface="Arial" panose="020B0604020202020204" pitchFamily="34" charset="0"/>
              </a:rPr>
              <a:t>mimicking  their </a:t>
            </a:r>
            <a:r>
              <a:rPr lang="en-GB" sz="1400" dirty="0">
                <a:latin typeface="Arial" panose="020B0604020202020204" pitchFamily="34" charset="0"/>
                <a:cs typeface="Arial" panose="020B0604020202020204" pitchFamily="34" charset="0"/>
              </a:rPr>
              <a:t>sex </a:t>
            </a:r>
            <a:r>
              <a:rPr lang="en-GB" sz="1400" dirty="0" smtClean="0">
                <a:latin typeface="Arial" panose="020B0604020202020204" pitchFamily="34" charset="0"/>
                <a:cs typeface="Arial" panose="020B0604020202020204" pitchFamily="34" charset="0"/>
              </a:rPr>
              <a:t>pheromones.  It </a:t>
            </a:r>
            <a:r>
              <a:rPr lang="en-GB" sz="1400" dirty="0">
                <a:latin typeface="Arial" panose="020B0604020202020204" pitchFamily="34" charset="0"/>
                <a:cs typeface="Arial" panose="020B0604020202020204" pitchFamily="34" charset="0"/>
              </a:rPr>
              <a:t>slings a single line of silk across a </a:t>
            </a:r>
            <a:r>
              <a:rPr lang="en-GB" sz="1400" dirty="0" smtClean="0">
                <a:latin typeface="Arial" panose="020B0604020202020204" pitchFamily="34" charset="0"/>
                <a:cs typeface="Arial" panose="020B0604020202020204" pitchFamily="34" charset="0"/>
              </a:rPr>
              <a:t>gap then waits for male </a:t>
            </a:r>
            <a:r>
              <a:rPr lang="en-GB" sz="1400" dirty="0">
                <a:latin typeface="Arial" panose="020B0604020202020204" pitchFamily="34" charset="0"/>
                <a:cs typeface="Arial" panose="020B0604020202020204" pitchFamily="34" charset="0"/>
              </a:rPr>
              <a:t>moths </a:t>
            </a:r>
            <a:r>
              <a:rPr lang="en-GB" sz="1400" dirty="0" smtClean="0">
                <a:latin typeface="Arial" panose="020B0604020202020204" pitchFamily="34" charset="0"/>
                <a:cs typeface="Arial" panose="020B0604020202020204" pitchFamily="34" charset="0"/>
              </a:rPr>
              <a:t>to come </a:t>
            </a:r>
            <a:r>
              <a:rPr lang="en-GB" sz="1400" dirty="0">
                <a:latin typeface="Arial" panose="020B0604020202020204" pitchFamily="34" charset="0"/>
                <a:cs typeface="Arial" panose="020B0604020202020204" pitchFamily="34" charset="0"/>
              </a:rPr>
              <a:t>in search of female </a:t>
            </a:r>
            <a:r>
              <a:rPr lang="en-GB" sz="1400" dirty="0" smtClean="0">
                <a:latin typeface="Arial" panose="020B0604020202020204" pitchFamily="34" charset="0"/>
                <a:cs typeface="Arial" panose="020B0604020202020204" pitchFamily="34" charset="0"/>
              </a:rPr>
              <a:t>company.</a:t>
            </a:r>
            <a:endParaRPr lang="en-GB" sz="1400" dirty="0">
              <a:latin typeface="Arial" panose="020B0604020202020204" pitchFamily="34" charset="0"/>
              <a:cs typeface="Arial" panose="020B0604020202020204" pitchFamily="34" charset="0"/>
            </a:endParaRPr>
          </a:p>
        </p:txBody>
      </p:sp>
      <p:sp>
        <p:nvSpPr>
          <p:cNvPr id="17" name="Rectangle 16"/>
          <p:cNvSpPr/>
          <p:nvPr/>
        </p:nvSpPr>
        <p:spPr>
          <a:xfrm>
            <a:off x="683568" y="2406397"/>
            <a:ext cx="3384376" cy="369332"/>
          </a:xfrm>
          <a:prstGeom prst="rect">
            <a:avLst/>
          </a:prstGeom>
        </p:spPr>
        <p:txBody>
          <a:bodyPr wrap="square">
            <a:spAutoFit/>
          </a:bodyPr>
          <a:lstStyle/>
          <a:p>
            <a:r>
              <a:rPr lang="en-GB" dirty="0" smtClean="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Male – Male Competition</a:t>
            </a:r>
            <a:endParaRPr lang="en-GB" dirty="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9" name="Rectangle 18"/>
          <p:cNvSpPr/>
          <p:nvPr/>
        </p:nvSpPr>
        <p:spPr>
          <a:xfrm>
            <a:off x="401624" y="2775729"/>
            <a:ext cx="4572000" cy="954107"/>
          </a:xfrm>
          <a:prstGeom prst="rect">
            <a:avLst/>
          </a:prstGeom>
        </p:spPr>
        <p:txBody>
          <a:bodyPr>
            <a:spAutoFit/>
          </a:bodyPr>
          <a:lstStyle/>
          <a:p>
            <a:r>
              <a:rPr lang="en-GB" sz="1400" dirty="0" smtClean="0">
                <a:latin typeface="Arial" panose="020B0604020202020204" pitchFamily="34" charset="0"/>
                <a:cs typeface="Arial" panose="020B0604020202020204" pitchFamily="34" charset="0"/>
              </a:rPr>
              <a:t>In some species being larger is beneficial so that you can out muscle and fight off competitors. </a:t>
            </a:r>
            <a:r>
              <a:rPr lang="en-GB" sz="1400" dirty="0">
                <a:latin typeface="Arial" panose="020B0604020202020204" pitchFamily="34" charset="0"/>
                <a:cs typeface="Arial" panose="020B0604020202020204" pitchFamily="34" charset="0"/>
              </a:rPr>
              <a:t>Sexual selection has also lead to males with larger mouthparts to fight with. </a:t>
            </a:r>
          </a:p>
        </p:txBody>
      </p:sp>
      <p:pic>
        <p:nvPicPr>
          <p:cNvPr id="20" name="Picture 2" descr="http://wordassociations.ru/image/600x/svg_to_png/tomas_arad_heart.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5713" y="2856740"/>
            <a:ext cx="192497" cy="18059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395536" y="3731450"/>
            <a:ext cx="4602553" cy="738664"/>
          </a:xfrm>
          <a:prstGeom prst="rect">
            <a:avLst/>
          </a:prstGeom>
        </p:spPr>
        <p:txBody>
          <a:bodyPr wrap="square">
            <a:spAutoFit/>
          </a:bodyPr>
          <a:lstStyle/>
          <a:p>
            <a:r>
              <a:rPr lang="en-GB" sz="1400" dirty="0" smtClean="0">
                <a:latin typeface="Arial" panose="020B0604020202020204" pitchFamily="34" charset="0"/>
                <a:cs typeface="Arial" panose="020B0604020202020204" pitchFamily="34" charset="0"/>
              </a:rPr>
              <a:t>In other species, being small is more beneficial, as smaller males are faster climbers and are able to win the race to a female.</a:t>
            </a:r>
            <a:endParaRPr lang="en-GB" sz="1400" dirty="0">
              <a:latin typeface="Arial" panose="020B0604020202020204" pitchFamily="34" charset="0"/>
              <a:cs typeface="Arial" panose="020B0604020202020204" pitchFamily="34" charset="0"/>
            </a:endParaRPr>
          </a:p>
        </p:txBody>
      </p:sp>
      <p:pic>
        <p:nvPicPr>
          <p:cNvPr id="22" name="Picture 2" descr="http://wordassociations.ru/image/600x/svg_to_png/tomas_arad_heart.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9624" y="3776569"/>
            <a:ext cx="192497" cy="18059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1719250" y="4470114"/>
            <a:ext cx="1497413" cy="369332"/>
          </a:xfrm>
          <a:prstGeom prst="rect">
            <a:avLst/>
          </a:prstGeom>
        </p:spPr>
        <p:txBody>
          <a:bodyPr wrap="square">
            <a:spAutoFit/>
          </a:bodyPr>
          <a:lstStyle/>
          <a:p>
            <a:r>
              <a:rPr lang="en-GB" dirty="0" smtClean="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Mate Choice</a:t>
            </a:r>
            <a:endParaRPr lang="en-GB" dirty="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5" name="Rectangle 4"/>
          <p:cNvSpPr/>
          <p:nvPr/>
        </p:nvSpPr>
        <p:spPr>
          <a:xfrm>
            <a:off x="401623" y="4781858"/>
            <a:ext cx="4499051" cy="523220"/>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Mate choice is typically displayed by females, but males can be choosy as </a:t>
            </a:r>
            <a:r>
              <a:rPr lang="en-GB" sz="1400" dirty="0" smtClean="0">
                <a:latin typeface="Arial" panose="020B0604020202020204" pitchFamily="34" charset="0"/>
                <a:cs typeface="Arial" panose="020B0604020202020204" pitchFamily="34" charset="0"/>
              </a:rPr>
              <a:t>well.</a:t>
            </a:r>
            <a:endParaRPr lang="en-GB" sz="1400" dirty="0">
              <a:latin typeface="Arial" panose="020B0604020202020204" pitchFamily="34" charset="0"/>
              <a:cs typeface="Arial" panose="020B0604020202020204" pitchFamily="34" charset="0"/>
            </a:endParaRPr>
          </a:p>
        </p:txBody>
      </p:sp>
      <p:pic>
        <p:nvPicPr>
          <p:cNvPr id="25" name="Picture 2" descr="http://wordassociations.ru/image/600x/svg_to_png/tomas_arad_heart.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2099" y="4849523"/>
            <a:ext cx="192497" cy="1805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84595" y="5260935"/>
            <a:ext cx="4572000" cy="738664"/>
          </a:xfrm>
          <a:prstGeom prst="rect">
            <a:avLst/>
          </a:prstGeom>
        </p:spPr>
        <p:txBody>
          <a:bodyPr>
            <a:spAutoFit/>
          </a:bodyPr>
          <a:lstStyle/>
          <a:p>
            <a:r>
              <a:rPr lang="en-GB" sz="1400" dirty="0">
                <a:latin typeface="Arial" panose="020B0604020202020204" pitchFamily="34" charset="0"/>
                <a:cs typeface="Arial" panose="020B0604020202020204" pitchFamily="34" charset="0"/>
              </a:rPr>
              <a:t>Courtship displays are common. These displays are signals that are used to attract the opposite sex and indicate an individuals viability</a:t>
            </a:r>
          </a:p>
        </p:txBody>
      </p:sp>
      <p:pic>
        <p:nvPicPr>
          <p:cNvPr id="27" name="Picture 2" descr="http://wordassociations.ru/image/600x/svg_to_png/tomas_arad_heart.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2098" y="5359369"/>
            <a:ext cx="192497" cy="18059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J:\Green man\Green Man Festival\Design\CMYK - SocietyForEndocrinolog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3768" y="6112434"/>
            <a:ext cx="1762446" cy="47039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S:\Brand tools\Logos\ROYAL SOCIETY OF BIOLOGY LOGO ARTWORK\Online - RGB\RSB_colou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6542" y="5949280"/>
            <a:ext cx="1951202" cy="7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935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www.webdesignhot.com/wp-content/uploads/2012/01/Fingerprint-Heart-Vector-Graphic.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804" b="97148" l="4296" r="96735">
                        <a14:foregroundMark x1="26804" y1="73797" x2="26804" y2="73797"/>
                        <a14:foregroundMark x1="29725" y1="82175" x2="29725" y2="82175"/>
                        <a14:foregroundMark x1="35739" y1="91444" x2="19072" y2="69340"/>
                        <a14:foregroundMark x1="11856" y1="64349" x2="6701" y2="30838"/>
                      </a14:backgroundRemoval>
                    </a14:imgEffect>
                  </a14:imgLayer>
                </a14:imgProps>
              </a:ext>
              <a:ext uri="{28A0092B-C50C-407E-A947-70E740481C1C}">
                <a14:useLocalDpi xmlns:a14="http://schemas.microsoft.com/office/drawing/2010/main" val="0"/>
              </a:ext>
            </a:extLst>
          </a:blip>
          <a:srcRect/>
          <a:stretch>
            <a:fillRect/>
          </a:stretch>
        </p:blipFill>
        <p:spPr bwMode="auto">
          <a:xfrm rot="20923207">
            <a:off x="355968" y="16472"/>
            <a:ext cx="2248883" cy="21716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rot="20940013">
            <a:off x="2005159" y="476508"/>
            <a:ext cx="3841373" cy="1015663"/>
          </a:xfrm>
          <a:prstGeom prst="rect">
            <a:avLst/>
          </a:prstGeom>
          <a:noFill/>
        </p:spPr>
        <p:txBody>
          <a:bodyPr wrap="none" lIns="91440" tIns="45720" rIns="91440" bIns="45720">
            <a:spAutoFit/>
          </a:bodyPr>
          <a:lstStyle/>
          <a:p>
            <a:pPr algn="ctr"/>
            <a:r>
              <a:rPr lang="en-US" sz="6000" b="1" spc="50" dirty="0" err="1" smtClean="0">
                <a:ln w="13500">
                  <a:solidFill>
                    <a:schemeClr val="tx1">
                      <a:alpha val="6500"/>
                    </a:schemeClr>
                  </a:solidFill>
                  <a:prstDash val="solid"/>
                </a:ln>
                <a:solidFill>
                  <a:srgbClr val="48A942">
                    <a:alpha val="95000"/>
                  </a:srgbClr>
                </a:solidFill>
                <a:effectLst>
                  <a:innerShdw blurRad="50900" dist="38500" dir="13500000">
                    <a:srgbClr val="000000">
                      <a:alpha val="60000"/>
                    </a:srgbClr>
                  </a:innerShdw>
                </a:effectLst>
              </a:rPr>
              <a:t>ockroaches</a:t>
            </a:r>
            <a:endParaRPr lang="en-US" sz="6000" b="1" spc="50" dirty="0">
              <a:ln w="13500">
                <a:solidFill>
                  <a:schemeClr val="tx1">
                    <a:alpha val="6500"/>
                  </a:schemeClr>
                </a:solidFill>
                <a:prstDash val="solid"/>
              </a:ln>
              <a:solidFill>
                <a:srgbClr val="48A942">
                  <a:alpha val="95000"/>
                </a:srgbClr>
              </a:solidFill>
              <a:effectLst>
                <a:innerShdw blurRad="50900" dist="38500" dir="13500000">
                  <a:srgbClr val="000000">
                    <a:alpha val="60000"/>
                  </a:srgbClr>
                </a:innerShdw>
              </a:effectLst>
            </a:endParaRPr>
          </a:p>
        </p:txBody>
      </p:sp>
      <p:sp>
        <p:nvSpPr>
          <p:cNvPr id="14" name="Rectangle 13"/>
          <p:cNvSpPr/>
          <p:nvPr/>
        </p:nvSpPr>
        <p:spPr>
          <a:xfrm rot="20768374">
            <a:off x="876714" y="217142"/>
            <a:ext cx="1309832" cy="1862048"/>
          </a:xfrm>
          <a:prstGeom prst="rect">
            <a:avLst/>
          </a:prstGeom>
          <a:noFill/>
        </p:spPr>
        <p:txBody>
          <a:bodyPr wrap="square" lIns="91440" tIns="45720" rIns="91440" bIns="45720">
            <a:spAutoFit/>
          </a:bodyPr>
          <a:lstStyle/>
          <a:p>
            <a:pPr algn="ctr"/>
            <a:r>
              <a:rPr lang="en-US" sz="11500" b="1" spc="50" dirty="0" smtClean="0">
                <a:ln w="13500">
                  <a:solidFill>
                    <a:schemeClr val="accent1">
                      <a:shade val="2500"/>
                      <a:alpha val="6500"/>
                    </a:schemeClr>
                  </a:solidFill>
                  <a:prstDash val="solid"/>
                </a:ln>
                <a:solidFill>
                  <a:srgbClr val="48A942"/>
                </a:solidFill>
                <a:effectLst>
                  <a:innerShdw blurRad="50900" dist="38500" dir="13500000">
                    <a:srgbClr val="000000">
                      <a:alpha val="60000"/>
                    </a:srgbClr>
                  </a:innerShdw>
                </a:effectLst>
                <a:latin typeface="Helvetica Neue" panose="02000503000000020004" pitchFamily="2"/>
                <a:cs typeface="Arial" panose="020B0604020202020204" pitchFamily="34" charset="0"/>
              </a:rPr>
              <a:t>C</a:t>
            </a:r>
            <a:endParaRPr lang="en-US" sz="11500" b="1" spc="50" dirty="0">
              <a:ln w="13500">
                <a:solidFill>
                  <a:schemeClr val="accent1">
                    <a:shade val="2500"/>
                    <a:alpha val="6500"/>
                  </a:schemeClr>
                </a:solidFill>
                <a:prstDash val="solid"/>
              </a:ln>
              <a:solidFill>
                <a:srgbClr val="48A942"/>
              </a:solidFill>
              <a:effectLst>
                <a:innerShdw blurRad="50900" dist="38500" dir="13500000">
                  <a:srgbClr val="000000">
                    <a:alpha val="60000"/>
                  </a:srgbClr>
                </a:innerShdw>
              </a:effectLst>
              <a:latin typeface="Helvetica Neue" panose="02000503000000020004" pitchFamily="2"/>
              <a:cs typeface="Arial" panose="020B0604020202020204" pitchFamily="34" charset="0"/>
            </a:endParaRPr>
          </a:p>
        </p:txBody>
      </p:sp>
      <p:pic>
        <p:nvPicPr>
          <p:cNvPr id="1029" name="Picture 5"/>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249" b="95668" l="0" r="100000">
                        <a14:foregroundMark x1="5751" y1="14440" x2="5751" y2="14440"/>
                        <a14:foregroundMark x1="10863" y1="15884" x2="10863" y2="15884"/>
                        <a14:foregroundMark x1="16294" y1="17690" x2="16294" y2="17690"/>
                        <a14:foregroundMark x1="20447" y1="31047" x2="20447" y2="31047"/>
                        <a14:foregroundMark x1="27157" y1="38989" x2="27157" y2="38989"/>
                        <a14:foregroundMark x1="9585" y1="40794" x2="9585" y2="40794"/>
                        <a14:foregroundMark x1="17572" y1="57401" x2="17572" y2="57401"/>
                        <a14:foregroundMark x1="18850" y1="73646" x2="18850" y2="73646"/>
                        <a14:foregroundMark x1="65815" y1="34296" x2="65815" y2="34296"/>
                        <a14:foregroundMark x1="62620" y1="70397" x2="62620" y2="70397"/>
                        <a14:foregroundMark x1="72843" y1="80866" x2="72843" y2="80866"/>
                        <a14:foregroundMark x1="81789" y1="61733" x2="81789" y2="61733"/>
                        <a14:foregroundMark x1="88179" y1="42238" x2="88179" y2="42238"/>
                        <a14:foregroundMark x1="71565" y1="19134" x2="71565" y2="19134"/>
                        <a14:foregroundMark x1="44409" y1="20939" x2="44409" y2="20939"/>
                        <a14:foregroundMark x1="31629" y1="29242" x2="31629" y2="29242"/>
                        <a14:foregroundMark x1="28754" y1="69314" x2="28754" y2="69314"/>
                      </a14:backgroundRemoval>
                    </a14:imgEffect>
                  </a14:imgLayer>
                </a14:imgProps>
              </a:ext>
              <a:ext uri="{28A0092B-C50C-407E-A947-70E740481C1C}">
                <a14:useLocalDpi xmlns:a14="http://schemas.microsoft.com/office/drawing/2010/main" val="0"/>
              </a:ext>
            </a:extLst>
          </a:blip>
          <a:srcRect/>
          <a:stretch>
            <a:fillRect/>
          </a:stretch>
        </p:blipFill>
        <p:spPr bwMode="auto">
          <a:xfrm>
            <a:off x="6516216" y="188940"/>
            <a:ext cx="2167780" cy="1918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402" b="94872" l="4082" r="95627">
                        <a14:foregroundMark x1="4082" y1="86325" x2="4082" y2="86325"/>
                        <a14:foregroundMark x1="18659" y1="94872" x2="18659" y2="94872"/>
                        <a14:foregroundMark x1="93586" y1="56838" x2="93586" y2="56838"/>
                        <a14:foregroundMark x1="95627" y1="87179" x2="95627" y2="87179"/>
                        <a14:foregroundMark x1="25656" y1="23932" x2="25656" y2="23932"/>
                        <a14:foregroundMark x1="10496" y1="38462" x2="10496" y2="38462"/>
                        <a14:foregroundMark x1="36735" y1="27350" x2="36735" y2="27350"/>
                        <a14:foregroundMark x1="74052" y1="27350" x2="74052" y2="27350"/>
                        <a14:foregroundMark x1="75510" y1="26496" x2="75510" y2="26496"/>
                        <a14:backgroundMark x1="52187" y1="69231" x2="52187" y2="69231"/>
                        <a14:backgroundMark x1="53644" y1="59829" x2="53644" y2="59829"/>
                        <a14:backgroundMark x1="61516" y1="71368" x2="61516" y2="71368"/>
                        <a14:backgroundMark x1="66181" y1="72650" x2="66181" y2="72650"/>
                        <a14:backgroundMark x1="71429" y1="67094" x2="71429" y2="67094"/>
                        <a14:backgroundMark x1="69679" y1="62393" x2="69679" y2="62393"/>
                        <a14:backgroundMark x1="62974" y1="62821" x2="62974" y2="62821"/>
                        <a14:backgroundMark x1="49271" y1="70513" x2="49271" y2="70513"/>
                        <a14:backgroundMark x1="59184" y1="76923" x2="59184" y2="76923"/>
                        <a14:backgroundMark x1="63557" y1="67521" x2="63557" y2="67521"/>
                        <a14:backgroundMark x1="69388" y1="57692" x2="69388" y2="57692"/>
                      </a14:backgroundRemoval>
                    </a14:imgEffect>
                  </a14:imgLayer>
                </a14:imgProps>
              </a:ext>
              <a:ext uri="{28A0092B-C50C-407E-A947-70E740481C1C}">
                <a14:useLocalDpi xmlns:a14="http://schemas.microsoft.com/office/drawing/2010/main" val="0"/>
              </a:ext>
            </a:extLst>
          </a:blip>
          <a:srcRect/>
          <a:stretch>
            <a:fillRect/>
          </a:stretch>
        </p:blipFill>
        <p:spPr bwMode="auto">
          <a:xfrm>
            <a:off x="6591996" y="5502624"/>
            <a:ext cx="1584176" cy="1080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TextBox 15"/>
          <p:cNvSpPr txBox="1"/>
          <p:nvPr/>
        </p:nvSpPr>
        <p:spPr>
          <a:xfrm>
            <a:off x="6834857" y="6042724"/>
            <a:ext cx="1098453" cy="384721"/>
          </a:xfrm>
          <a:prstGeom prst="rect">
            <a:avLst/>
          </a:prstGeom>
          <a:noFill/>
        </p:spPr>
        <p:txBody>
          <a:bodyPr wrap="square" rtlCol="0">
            <a:spAutoFit/>
          </a:bodyPr>
          <a:lstStyle/>
          <a:p>
            <a:r>
              <a:rPr lang="en-GB" sz="900" b="1" i="1" dirty="0" smtClean="0">
                <a:solidFill>
                  <a:srgbClr val="003D7D"/>
                </a:solidFill>
                <a:latin typeface="Arial" panose="020B0604020202020204" pitchFamily="34" charset="0"/>
                <a:cs typeface="Arial" panose="020B0604020202020204" pitchFamily="34" charset="0"/>
              </a:rPr>
              <a:t>Check out our </a:t>
            </a:r>
            <a:r>
              <a:rPr lang="en-GB" sz="900" b="1" i="1" dirty="0">
                <a:solidFill>
                  <a:srgbClr val="003D7D"/>
                </a:solidFill>
                <a:latin typeface="Arial" panose="020B0604020202020204" pitchFamily="34" charset="0"/>
                <a:cs typeface="Arial" panose="020B0604020202020204" pitchFamily="34" charset="0"/>
              </a:rPr>
              <a:t>live </a:t>
            </a:r>
            <a:r>
              <a:rPr lang="en-GB" sz="900" b="1" i="1" dirty="0" smtClean="0">
                <a:solidFill>
                  <a:srgbClr val="003D7D"/>
                </a:solidFill>
                <a:latin typeface="Arial" panose="020B0604020202020204" pitchFamily="34" charset="0"/>
                <a:cs typeface="Arial" panose="020B0604020202020204" pitchFamily="34" charset="0"/>
              </a:rPr>
              <a:t>specimens</a:t>
            </a:r>
            <a:r>
              <a:rPr lang="en-GB" sz="1000" b="1" i="1" dirty="0" smtClean="0">
                <a:solidFill>
                  <a:srgbClr val="003D7D"/>
                </a:solidFill>
                <a:latin typeface="Arial" panose="020B0604020202020204" pitchFamily="34" charset="0"/>
                <a:cs typeface="Arial" panose="020B0604020202020204" pitchFamily="34" charset="0"/>
              </a:rPr>
              <a:t>!</a:t>
            </a:r>
            <a:endParaRPr lang="en-GB" sz="1000" b="1" i="1" dirty="0">
              <a:solidFill>
                <a:srgbClr val="003D7D"/>
              </a:solidFill>
              <a:latin typeface="Arial" panose="020B0604020202020204" pitchFamily="34" charset="0"/>
              <a:cs typeface="Arial" panose="020B0604020202020204" pitchFamily="34" charset="0"/>
            </a:endParaRPr>
          </a:p>
        </p:txBody>
      </p:sp>
      <p:sp>
        <p:nvSpPr>
          <p:cNvPr id="17" name="Rectangle 16"/>
          <p:cNvSpPr/>
          <p:nvPr/>
        </p:nvSpPr>
        <p:spPr>
          <a:xfrm>
            <a:off x="3215674" y="2418807"/>
            <a:ext cx="2631641" cy="461665"/>
          </a:xfrm>
          <a:prstGeom prst="rect">
            <a:avLst/>
          </a:prstGeom>
        </p:spPr>
        <p:txBody>
          <a:bodyPr wrap="square">
            <a:spAutoFit/>
          </a:bodyPr>
          <a:lstStyle/>
          <a:p>
            <a:r>
              <a:rPr lang="en-GB" sz="2400" dirty="0" smtClean="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Chemical Signals</a:t>
            </a:r>
            <a:endParaRPr lang="en-GB" sz="2400" dirty="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pic>
        <p:nvPicPr>
          <p:cNvPr id="20" name="Picture 2" descr="http://wordassociations.ru/image/600x/svg_to_png/tomas_arad_hear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5713" y="2974006"/>
            <a:ext cx="192497" cy="1805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32259" y="4488331"/>
            <a:ext cx="2398469" cy="461665"/>
          </a:xfrm>
          <a:prstGeom prst="rect">
            <a:avLst/>
          </a:prstGeom>
        </p:spPr>
        <p:txBody>
          <a:bodyPr wrap="square">
            <a:spAutoFit/>
          </a:bodyPr>
          <a:lstStyle/>
          <a:p>
            <a:r>
              <a:rPr lang="en-GB" sz="2400" dirty="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Hissing Wars </a:t>
            </a:r>
          </a:p>
        </p:txBody>
      </p:sp>
      <p:pic>
        <p:nvPicPr>
          <p:cNvPr id="25" name="Picture 2" descr="http://wordassociations.ru/image/600x/svg_to_png/tomas_arad_hear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0925" y="5060415"/>
            <a:ext cx="192497" cy="1805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0551" y="2880472"/>
            <a:ext cx="8001889" cy="769441"/>
          </a:xfrm>
          <a:prstGeom prst="rect">
            <a:avLst/>
          </a:prstGeom>
        </p:spPr>
        <p:txBody>
          <a:bodyPr wrap="square">
            <a:spAutoFit/>
          </a:bodyPr>
          <a:lstStyle/>
          <a:p>
            <a:r>
              <a:rPr lang="en-GB" sz="1400" dirty="0" smtClean="0">
                <a:latin typeface="Arial" panose="020B0604020202020204" pitchFamily="34" charset="0"/>
                <a:cs typeface="Arial" panose="020B0604020202020204" pitchFamily="34" charset="0"/>
              </a:rPr>
              <a:t>Chemical signals </a:t>
            </a:r>
            <a:r>
              <a:rPr lang="en-GB" sz="1400" dirty="0">
                <a:latin typeface="Arial" panose="020B0604020202020204" pitchFamily="34" charset="0"/>
                <a:cs typeface="Arial" panose="020B0604020202020204" pitchFamily="34" charset="0"/>
              </a:rPr>
              <a:t>are essential in all </a:t>
            </a:r>
            <a:r>
              <a:rPr lang="en-GB" sz="1400" dirty="0" smtClean="0">
                <a:latin typeface="Arial" panose="020B0604020202020204" pitchFamily="34" charset="0"/>
                <a:cs typeface="Arial" panose="020B0604020202020204" pitchFamily="34" charset="0"/>
              </a:rPr>
              <a:t>cockroach sexual behaviour. </a:t>
            </a:r>
            <a:r>
              <a:rPr lang="en-GB" sz="1600" dirty="0" smtClean="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Pheromones </a:t>
            </a:r>
            <a:r>
              <a:rPr lang="en-GB" sz="1400" dirty="0">
                <a:latin typeface="Arial" panose="020B0604020202020204" pitchFamily="34" charset="0"/>
                <a:cs typeface="Arial" panose="020B0604020202020204" pitchFamily="34" charset="0"/>
              </a:rPr>
              <a:t>released by one partner, </a:t>
            </a:r>
            <a:r>
              <a:rPr lang="en-GB" sz="1400" dirty="0" smtClean="0">
                <a:latin typeface="Arial" panose="020B0604020202020204" pitchFamily="34" charset="0"/>
                <a:cs typeface="Arial" panose="020B0604020202020204" pitchFamily="34" charset="0"/>
              </a:rPr>
              <a:t>normally the female, will attract mates from great distances and </a:t>
            </a:r>
            <a:r>
              <a:rPr lang="en-GB" sz="1400" dirty="0">
                <a:latin typeface="Arial" panose="020B0604020202020204" pitchFamily="34" charset="0"/>
                <a:cs typeface="Arial" panose="020B0604020202020204" pitchFamily="34" charset="0"/>
              </a:rPr>
              <a:t>an aphrodisiac sex </a:t>
            </a:r>
            <a:r>
              <a:rPr lang="en-GB" sz="1400" dirty="0" smtClean="0">
                <a:latin typeface="Arial" panose="020B0604020202020204" pitchFamily="34" charset="0"/>
                <a:cs typeface="Arial" panose="020B0604020202020204" pitchFamily="34" charset="0"/>
              </a:rPr>
              <a:t>pheromone, produced </a:t>
            </a:r>
            <a:r>
              <a:rPr lang="en-GB" sz="1400" dirty="0">
                <a:latin typeface="Arial" panose="020B0604020202020204" pitchFamily="34" charset="0"/>
                <a:cs typeface="Arial" panose="020B0604020202020204" pitchFamily="34" charset="0"/>
              </a:rPr>
              <a:t>exclusively by </a:t>
            </a:r>
            <a:r>
              <a:rPr lang="en-GB" sz="1400" dirty="0" smtClean="0">
                <a:latin typeface="Arial" panose="020B0604020202020204" pitchFamily="34" charset="0"/>
                <a:cs typeface="Arial" panose="020B0604020202020204" pitchFamily="34" charset="0"/>
              </a:rPr>
              <a:t>males initiates mating. </a:t>
            </a:r>
            <a:endParaRPr lang="en-GB" sz="1400" dirty="0">
              <a:latin typeface="Arial" panose="020B0604020202020204" pitchFamily="34" charset="0"/>
              <a:cs typeface="Arial" panose="020B0604020202020204" pitchFamily="34" charset="0"/>
            </a:endParaRPr>
          </a:p>
        </p:txBody>
      </p:sp>
      <p:sp>
        <p:nvSpPr>
          <p:cNvPr id="10" name="Rectangle 9"/>
          <p:cNvSpPr/>
          <p:nvPr/>
        </p:nvSpPr>
        <p:spPr>
          <a:xfrm>
            <a:off x="530551" y="3789040"/>
            <a:ext cx="8224719" cy="523220"/>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The female </a:t>
            </a:r>
            <a:r>
              <a:rPr lang="en-GB" sz="1400" dirty="0" smtClean="0">
                <a:latin typeface="Arial" panose="020B0604020202020204" pitchFamily="34" charset="0"/>
                <a:cs typeface="Arial" panose="020B0604020202020204" pitchFamily="34" charset="0"/>
              </a:rPr>
              <a:t>cockroach judges </a:t>
            </a:r>
            <a:r>
              <a:rPr lang="en-GB" sz="1400" dirty="0">
                <a:latin typeface="Arial" panose="020B0604020202020204" pitchFamily="34" charset="0"/>
                <a:cs typeface="Arial" panose="020B0604020202020204" pitchFamily="34" charset="0"/>
              </a:rPr>
              <a:t>the quality of the pheromone as an indicator of </a:t>
            </a:r>
            <a:r>
              <a:rPr lang="en-GB" sz="1400" dirty="0" smtClean="0">
                <a:latin typeface="Arial" panose="020B0604020202020204" pitchFamily="34" charset="0"/>
                <a:cs typeface="Arial" panose="020B0604020202020204" pitchFamily="34" charset="0"/>
              </a:rPr>
              <a:t>the male’s quality. To </a:t>
            </a:r>
            <a:r>
              <a:rPr lang="en-GB" sz="1400" dirty="0">
                <a:latin typeface="Arial" panose="020B0604020202020204" pitchFamily="34" charset="0"/>
                <a:cs typeface="Arial" panose="020B0604020202020204" pitchFamily="34" charset="0"/>
              </a:rPr>
              <a:t>a female </a:t>
            </a:r>
            <a:r>
              <a:rPr lang="en-GB" sz="1400" dirty="0" smtClean="0">
                <a:latin typeface="Arial" panose="020B0604020202020204" pitchFamily="34" charset="0"/>
                <a:cs typeface="Arial" panose="020B0604020202020204" pitchFamily="34" charset="0"/>
              </a:rPr>
              <a:t>cockroach</a:t>
            </a:r>
            <a:r>
              <a:rPr lang="en-GB" sz="1400" dirty="0">
                <a:latin typeface="Arial" panose="020B0604020202020204" pitchFamily="34" charset="0"/>
                <a:cs typeface="Arial" panose="020B0604020202020204" pitchFamily="34" charset="0"/>
              </a:rPr>
              <a:t>, a higher quality pheromone means a </a:t>
            </a:r>
            <a:r>
              <a:rPr lang="en-GB" sz="1400" dirty="0" smtClean="0">
                <a:latin typeface="Arial" panose="020B0604020202020204" pitchFamily="34" charset="0"/>
                <a:cs typeface="Arial" panose="020B0604020202020204" pitchFamily="34" charset="0"/>
              </a:rPr>
              <a:t>superior male.</a:t>
            </a:r>
            <a:endParaRPr lang="en-GB" sz="1400" dirty="0">
              <a:latin typeface="Arial" panose="020B0604020202020204" pitchFamily="34" charset="0"/>
              <a:cs typeface="Arial" panose="020B0604020202020204" pitchFamily="34" charset="0"/>
            </a:endParaRPr>
          </a:p>
        </p:txBody>
      </p:sp>
      <p:pic>
        <p:nvPicPr>
          <p:cNvPr id="11266" name="Picture 2" descr="File:Cockroach closeup.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8514" b="92154" l="2673" r="97773">
                        <a14:foregroundMark x1="4900" y1="13523" x2="4900" y2="13523"/>
                        <a14:foregroundMark x1="93987" y1="10851" x2="93987" y2="10851"/>
                        <a14:foregroundMark x1="97773" y1="8848" x2="97773" y2="8848"/>
                        <a14:foregroundMark x1="2673" y1="13022" x2="2673" y2="13022"/>
                        <a14:foregroundMark x1="28508" y1="92154" x2="28508" y2="92154"/>
                      </a14:backgroundRemoval>
                    </a14:imgEffect>
                  </a14:imgLayer>
                </a14:imgProps>
              </a:ext>
              <a:ext uri="{28A0092B-C50C-407E-A947-70E740481C1C}">
                <a14:useLocalDpi xmlns:a14="http://schemas.microsoft.com/office/drawing/2010/main" val="0"/>
              </a:ext>
            </a:extLst>
          </a:blip>
          <a:srcRect/>
          <a:stretch>
            <a:fillRect/>
          </a:stretch>
        </p:blipFill>
        <p:spPr bwMode="auto">
          <a:xfrm rot="3666733">
            <a:off x="2670301" y="289623"/>
            <a:ext cx="1678743" cy="223957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30550" y="4979566"/>
            <a:ext cx="8505945" cy="738664"/>
          </a:xfrm>
          <a:prstGeom prst="rect">
            <a:avLst/>
          </a:prstGeom>
        </p:spPr>
        <p:txBody>
          <a:bodyPr wrap="square">
            <a:spAutoFit/>
          </a:bodyPr>
          <a:lstStyle/>
          <a:p>
            <a:r>
              <a:rPr lang="en-GB" sz="1400" dirty="0" smtClean="0">
                <a:latin typeface="Arial" panose="020B0604020202020204" pitchFamily="34" charset="0"/>
                <a:cs typeface="Arial" panose="020B0604020202020204" pitchFamily="34" charset="0"/>
              </a:rPr>
              <a:t>The male Madagascar </a:t>
            </a:r>
            <a:r>
              <a:rPr lang="en-GB" sz="1400" dirty="0">
                <a:latin typeface="Arial" panose="020B0604020202020204" pitchFamily="34" charset="0"/>
                <a:cs typeface="Arial" panose="020B0604020202020204" pitchFamily="34" charset="0"/>
              </a:rPr>
              <a:t>hissing </a:t>
            </a:r>
            <a:r>
              <a:rPr lang="en-GB" sz="1400" dirty="0" smtClean="0">
                <a:latin typeface="Arial" panose="020B0604020202020204" pitchFamily="34" charset="0"/>
                <a:cs typeface="Arial" panose="020B0604020202020204" pitchFamily="34" charset="0"/>
              </a:rPr>
              <a:t>cockroaches will ‘hiss’ by forcing air through spiracles (small holes used for breathing) to both attract females and also in altercations with other males, to determine dominance. The looser of the hissing battle will back down to avoid a fight. </a:t>
            </a:r>
            <a:endParaRPr lang="en-GB" sz="1400" dirty="0">
              <a:latin typeface="Arial" panose="020B0604020202020204" pitchFamily="34" charset="0"/>
              <a:cs typeface="Arial" panose="020B0604020202020204" pitchFamily="34" charset="0"/>
            </a:endParaRPr>
          </a:p>
        </p:txBody>
      </p:sp>
      <p:pic>
        <p:nvPicPr>
          <p:cNvPr id="29" name="Picture 2" descr="http://wordassociations.ru/image/600x/svg_to_png/tomas_arad_hear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5713" y="3861048"/>
            <a:ext cx="192497" cy="1805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J:\Green man\Green Man Festival\Design\CMYK - SocietyForEndocrinology.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83768" y="6112434"/>
            <a:ext cx="1762446" cy="47039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S:\Brand tools\Logos\ROYAL SOCIETY OF BIOLOGY LOGO ARTWORK\Online - RGB\RSB_colou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6542" y="5949280"/>
            <a:ext cx="1951202" cy="7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246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http://o.quizlet.com/Cy3EubwdiZVCouXH2ugN4Q_m.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497" b="89944" l="10000" r="93750">
                        <a14:foregroundMark x1="93750" y1="32961" x2="93750" y2="32961"/>
                      </a14:backgroundRemoval>
                    </a14:imgEffect>
                  </a14:imgLayer>
                </a14:imgProps>
              </a:ext>
              <a:ext uri="{28A0092B-C50C-407E-A947-70E740481C1C}">
                <a14:useLocalDpi xmlns:a14="http://schemas.microsoft.com/office/drawing/2010/main" val="0"/>
              </a:ext>
            </a:extLst>
          </a:blip>
          <a:srcRect/>
          <a:stretch>
            <a:fillRect/>
          </a:stretch>
        </p:blipFill>
        <p:spPr bwMode="auto">
          <a:xfrm rot="20543020" flipH="1">
            <a:off x="2742325" y="654731"/>
            <a:ext cx="2651238" cy="19773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webdesignhot.com/wp-content/uploads/2012/01/Fingerprint-Heart-Vector-Graphic.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804" b="97148" l="4296" r="96735">
                        <a14:foregroundMark x1="26804" y1="73797" x2="26804" y2="73797"/>
                        <a14:foregroundMark x1="29725" y1="82175" x2="29725" y2="82175"/>
                        <a14:foregroundMark x1="35739" y1="91444" x2="19072" y2="69340"/>
                        <a14:foregroundMark x1="11856" y1="64349" x2="6701" y2="30838"/>
                      </a14:backgroundRemoval>
                    </a14:imgEffect>
                  </a14:imgLayer>
                </a14:imgProps>
              </a:ext>
              <a:ext uri="{28A0092B-C50C-407E-A947-70E740481C1C}">
                <a14:useLocalDpi xmlns:a14="http://schemas.microsoft.com/office/drawing/2010/main" val="0"/>
              </a:ext>
            </a:extLst>
          </a:blip>
          <a:srcRect/>
          <a:stretch>
            <a:fillRect/>
          </a:stretch>
        </p:blipFill>
        <p:spPr bwMode="auto">
          <a:xfrm rot="20923207">
            <a:off x="355968" y="16472"/>
            <a:ext cx="2248883" cy="21716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rot="20940013">
            <a:off x="2049894" y="568025"/>
            <a:ext cx="2908167" cy="1015663"/>
          </a:xfrm>
          <a:prstGeom prst="rect">
            <a:avLst/>
          </a:prstGeom>
          <a:noFill/>
        </p:spPr>
        <p:txBody>
          <a:bodyPr wrap="none" lIns="91440" tIns="45720" rIns="91440" bIns="45720">
            <a:spAutoFit/>
          </a:bodyPr>
          <a:lstStyle/>
          <a:p>
            <a:pPr algn="ctr"/>
            <a:r>
              <a:rPr lang="en-US" sz="6000" b="1" spc="50" dirty="0" err="1" smtClean="0">
                <a:ln w="13500">
                  <a:solidFill>
                    <a:schemeClr val="tx1">
                      <a:alpha val="6500"/>
                    </a:schemeClr>
                  </a:solidFill>
                  <a:prstDash val="solid"/>
                </a:ln>
                <a:solidFill>
                  <a:srgbClr val="48A942">
                    <a:alpha val="95000"/>
                  </a:srgbClr>
                </a:solidFill>
                <a:effectLst>
                  <a:innerShdw blurRad="50900" dist="38500" dir="13500000">
                    <a:srgbClr val="000000">
                      <a:alpha val="60000"/>
                    </a:srgbClr>
                  </a:innerShdw>
                </a:effectLst>
              </a:rPr>
              <a:t>illipedes</a:t>
            </a:r>
            <a:endParaRPr lang="en-US" sz="6000" b="1" spc="50" dirty="0">
              <a:ln w="13500">
                <a:solidFill>
                  <a:schemeClr val="tx1">
                    <a:alpha val="6500"/>
                  </a:schemeClr>
                </a:solidFill>
                <a:prstDash val="solid"/>
              </a:ln>
              <a:solidFill>
                <a:srgbClr val="48A942">
                  <a:alpha val="95000"/>
                </a:srgbClr>
              </a:solidFill>
              <a:effectLst>
                <a:innerShdw blurRad="50900" dist="38500" dir="13500000">
                  <a:srgbClr val="000000">
                    <a:alpha val="60000"/>
                  </a:srgbClr>
                </a:innerShdw>
              </a:effectLst>
            </a:endParaRPr>
          </a:p>
        </p:txBody>
      </p:sp>
      <p:sp>
        <p:nvSpPr>
          <p:cNvPr id="14" name="Rectangle 13"/>
          <p:cNvSpPr/>
          <p:nvPr/>
        </p:nvSpPr>
        <p:spPr>
          <a:xfrm rot="20768374">
            <a:off x="876714" y="217142"/>
            <a:ext cx="1309832" cy="1862048"/>
          </a:xfrm>
          <a:prstGeom prst="rect">
            <a:avLst/>
          </a:prstGeom>
          <a:noFill/>
        </p:spPr>
        <p:txBody>
          <a:bodyPr wrap="square" lIns="91440" tIns="45720" rIns="91440" bIns="45720">
            <a:spAutoFit/>
          </a:bodyPr>
          <a:lstStyle/>
          <a:p>
            <a:pPr algn="ctr"/>
            <a:r>
              <a:rPr lang="en-US" sz="11500" b="1" spc="50" dirty="0" smtClean="0">
                <a:ln w="13500">
                  <a:solidFill>
                    <a:schemeClr val="accent1">
                      <a:shade val="2500"/>
                      <a:alpha val="6500"/>
                    </a:schemeClr>
                  </a:solidFill>
                  <a:prstDash val="solid"/>
                </a:ln>
                <a:solidFill>
                  <a:srgbClr val="48A942"/>
                </a:solidFill>
                <a:effectLst>
                  <a:innerShdw blurRad="50900" dist="38500" dir="13500000">
                    <a:srgbClr val="000000">
                      <a:alpha val="60000"/>
                    </a:srgbClr>
                  </a:innerShdw>
                </a:effectLst>
                <a:latin typeface="Helvetica Neue" panose="02000503000000020004" pitchFamily="2"/>
                <a:cs typeface="Arial" panose="020B0604020202020204" pitchFamily="34" charset="0"/>
              </a:rPr>
              <a:t>M</a:t>
            </a:r>
            <a:endParaRPr lang="en-US" sz="11500" b="1" spc="50" dirty="0">
              <a:ln w="13500">
                <a:solidFill>
                  <a:schemeClr val="accent1">
                    <a:shade val="2500"/>
                    <a:alpha val="6500"/>
                  </a:schemeClr>
                </a:solidFill>
                <a:prstDash val="solid"/>
              </a:ln>
              <a:solidFill>
                <a:srgbClr val="48A942"/>
              </a:solidFill>
              <a:effectLst>
                <a:innerShdw blurRad="50900" dist="38500" dir="13500000">
                  <a:srgbClr val="000000">
                    <a:alpha val="60000"/>
                  </a:srgbClr>
                </a:innerShdw>
              </a:effectLst>
              <a:latin typeface="Helvetica Neue" panose="02000503000000020004" pitchFamily="2"/>
              <a:cs typeface="Arial" panose="020B0604020202020204" pitchFamily="34" charset="0"/>
            </a:endParaRPr>
          </a:p>
        </p:txBody>
      </p:sp>
      <p:pic>
        <p:nvPicPr>
          <p:cNvPr id="1029" name="Picture 5"/>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249" b="95668" l="0" r="100000">
                        <a14:foregroundMark x1="5751" y1="14440" x2="5751" y2="14440"/>
                        <a14:foregroundMark x1="10863" y1="15884" x2="10863" y2="15884"/>
                        <a14:foregroundMark x1="16294" y1="17690" x2="16294" y2="17690"/>
                        <a14:foregroundMark x1="20447" y1="31047" x2="20447" y2="31047"/>
                        <a14:foregroundMark x1="27157" y1="38989" x2="27157" y2="38989"/>
                        <a14:foregroundMark x1="9585" y1="40794" x2="9585" y2="40794"/>
                        <a14:foregroundMark x1="17572" y1="57401" x2="17572" y2="57401"/>
                        <a14:foregroundMark x1="18850" y1="73646" x2="18850" y2="73646"/>
                        <a14:foregroundMark x1="65815" y1="34296" x2="65815" y2="34296"/>
                        <a14:foregroundMark x1="62620" y1="70397" x2="62620" y2="70397"/>
                        <a14:foregroundMark x1="72843" y1="80866" x2="72843" y2="80866"/>
                        <a14:foregroundMark x1="81789" y1="61733" x2="81789" y2="61733"/>
                        <a14:foregroundMark x1="88179" y1="42238" x2="88179" y2="42238"/>
                        <a14:foregroundMark x1="71565" y1="19134" x2="71565" y2="19134"/>
                        <a14:foregroundMark x1="44409" y1="20939" x2="44409" y2="20939"/>
                        <a14:foregroundMark x1="31629" y1="29242" x2="31629" y2="29242"/>
                        <a14:foregroundMark x1="28754" y1="69314" x2="28754" y2="69314"/>
                      </a14:backgroundRemoval>
                    </a14:imgEffect>
                  </a14:imgLayer>
                </a14:imgProps>
              </a:ext>
              <a:ext uri="{28A0092B-C50C-407E-A947-70E740481C1C}">
                <a14:useLocalDpi xmlns:a14="http://schemas.microsoft.com/office/drawing/2010/main" val="0"/>
              </a:ext>
            </a:extLst>
          </a:blip>
          <a:srcRect/>
          <a:stretch>
            <a:fillRect/>
          </a:stretch>
        </p:blipFill>
        <p:spPr bwMode="auto">
          <a:xfrm>
            <a:off x="6795368" y="116632"/>
            <a:ext cx="2167780" cy="1918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J:\Green man\Green Man Festival\Design\CMYK - SocietyForEndocrinolog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3768" y="6160014"/>
            <a:ext cx="1584176" cy="42281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67544" y="2514119"/>
            <a:ext cx="7795942" cy="523220"/>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During mating season, males and females are brought together by </a:t>
            </a:r>
            <a:r>
              <a:rPr lang="en-GB" sz="1400" dirty="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pheromones</a:t>
            </a:r>
            <a:r>
              <a:rPr lang="en-GB" sz="1400" dirty="0">
                <a:latin typeface="Arial" panose="020B0604020202020204" pitchFamily="34" charset="0"/>
                <a:cs typeface="Arial" panose="020B0604020202020204" pitchFamily="34" charset="0"/>
              </a:rPr>
              <a:t> emitted by the male. </a:t>
            </a:r>
            <a:r>
              <a:rPr lang="en-GB" sz="1400" dirty="0" smtClean="0">
                <a:latin typeface="Arial" panose="020B0604020202020204" pitchFamily="34" charset="0"/>
                <a:cs typeface="Arial" panose="020B0604020202020204" pitchFamily="34" charset="0"/>
              </a:rPr>
              <a:t>However, these are </a:t>
            </a:r>
            <a:r>
              <a:rPr lang="en-GB" sz="1400" dirty="0">
                <a:latin typeface="Arial" panose="020B0604020202020204" pitchFamily="34" charset="0"/>
                <a:cs typeface="Arial" panose="020B0604020202020204" pitchFamily="34" charset="0"/>
              </a:rPr>
              <a:t>only thought to effective at short distances.</a:t>
            </a:r>
          </a:p>
        </p:txBody>
      </p:sp>
      <p:pic>
        <p:nvPicPr>
          <p:cNvPr id="15" name="Picture 2" descr="http://wordassociations.ru/image/600x/svg_to_png/tomas_arad_hear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5713" y="2595130"/>
            <a:ext cx="192497" cy="1805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7083" y="3136912"/>
            <a:ext cx="7776864" cy="954107"/>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Millipedes show a diversity of mating styles and structures. In the basal order Polyxenida, males deposit spermatophores that are subsequently picked up by females. In all other millipede groups, males possess one or two pairs of modified legs called </a:t>
            </a:r>
            <a:r>
              <a:rPr lang="en-GB" sz="1400" dirty="0" err="1">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gonopods</a:t>
            </a:r>
            <a:r>
              <a:rPr lang="en-GB" sz="1400" dirty="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which are used to transfer sperm to the female during copulation. </a:t>
            </a:r>
          </a:p>
        </p:txBody>
      </p:sp>
      <p:pic>
        <p:nvPicPr>
          <p:cNvPr id="16" name="Picture 2" descr="http://wordassociations.ru/image/600x/svg_to_png/tomas_arad_hear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3971" y="3188940"/>
            <a:ext cx="192497" cy="1805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402" b="94872" l="4082" r="95627">
                        <a14:foregroundMark x1="4082" y1="86325" x2="4082" y2="86325"/>
                        <a14:foregroundMark x1="18659" y1="94872" x2="18659" y2="94872"/>
                        <a14:foregroundMark x1="93586" y1="56838" x2="93586" y2="56838"/>
                        <a14:foregroundMark x1="95627" y1="87179" x2="95627" y2="87179"/>
                        <a14:foregroundMark x1="25656" y1="23932" x2="25656" y2="23932"/>
                        <a14:foregroundMark x1="10496" y1="38462" x2="10496" y2="38462"/>
                        <a14:foregroundMark x1="36735" y1="27350" x2="36735" y2="27350"/>
                        <a14:foregroundMark x1="74052" y1="27350" x2="74052" y2="27350"/>
                        <a14:foregroundMark x1="75510" y1="26496" x2="75510" y2="26496"/>
                        <a14:backgroundMark x1="52187" y1="69231" x2="52187" y2="69231"/>
                        <a14:backgroundMark x1="53644" y1="59829" x2="53644" y2="59829"/>
                        <a14:backgroundMark x1="61516" y1="71368" x2="61516" y2="71368"/>
                        <a14:backgroundMark x1="66181" y1="72650" x2="66181" y2="72650"/>
                        <a14:backgroundMark x1="71429" y1="67094" x2="71429" y2="67094"/>
                        <a14:backgroundMark x1="69679" y1="62393" x2="69679" y2="62393"/>
                        <a14:backgroundMark x1="62974" y1="62821" x2="62974" y2="62821"/>
                        <a14:backgroundMark x1="49271" y1="70513" x2="49271" y2="70513"/>
                        <a14:backgroundMark x1="59184" y1="76923" x2="59184" y2="76923"/>
                        <a14:backgroundMark x1="63557" y1="67521" x2="63557" y2="67521"/>
                        <a14:backgroundMark x1="69388" y1="57692" x2="69388" y2="57692"/>
                      </a14:backgroundRemoval>
                    </a14:imgEffect>
                  </a14:imgLayer>
                </a14:imgProps>
              </a:ext>
              <a:ext uri="{28A0092B-C50C-407E-A947-70E740481C1C}">
                <a14:useLocalDpi xmlns:a14="http://schemas.microsoft.com/office/drawing/2010/main" val="0"/>
              </a:ext>
            </a:extLst>
          </a:blip>
          <a:srcRect/>
          <a:stretch>
            <a:fillRect/>
          </a:stretch>
        </p:blipFill>
        <p:spPr bwMode="auto">
          <a:xfrm>
            <a:off x="6591996" y="5502624"/>
            <a:ext cx="1584176" cy="1080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TextBox 18"/>
          <p:cNvSpPr txBox="1"/>
          <p:nvPr/>
        </p:nvSpPr>
        <p:spPr>
          <a:xfrm>
            <a:off x="6834857" y="6042724"/>
            <a:ext cx="1098453" cy="384721"/>
          </a:xfrm>
          <a:prstGeom prst="rect">
            <a:avLst/>
          </a:prstGeom>
          <a:noFill/>
        </p:spPr>
        <p:txBody>
          <a:bodyPr wrap="square" rtlCol="0">
            <a:spAutoFit/>
          </a:bodyPr>
          <a:lstStyle/>
          <a:p>
            <a:r>
              <a:rPr lang="en-GB" sz="900" b="1" i="1" dirty="0" smtClean="0">
                <a:solidFill>
                  <a:srgbClr val="003D7D"/>
                </a:solidFill>
                <a:latin typeface="Arial" panose="020B0604020202020204" pitchFamily="34" charset="0"/>
                <a:cs typeface="Arial" panose="020B0604020202020204" pitchFamily="34" charset="0"/>
              </a:rPr>
              <a:t>Check out our </a:t>
            </a:r>
            <a:r>
              <a:rPr lang="en-GB" sz="900" b="1" i="1" dirty="0">
                <a:solidFill>
                  <a:srgbClr val="003D7D"/>
                </a:solidFill>
                <a:latin typeface="Arial" panose="020B0604020202020204" pitchFamily="34" charset="0"/>
                <a:cs typeface="Arial" panose="020B0604020202020204" pitchFamily="34" charset="0"/>
              </a:rPr>
              <a:t>live </a:t>
            </a:r>
            <a:r>
              <a:rPr lang="en-GB" sz="900" b="1" i="1" dirty="0" smtClean="0">
                <a:solidFill>
                  <a:srgbClr val="003D7D"/>
                </a:solidFill>
                <a:latin typeface="Arial" panose="020B0604020202020204" pitchFamily="34" charset="0"/>
                <a:cs typeface="Arial" panose="020B0604020202020204" pitchFamily="34" charset="0"/>
              </a:rPr>
              <a:t>specimens</a:t>
            </a:r>
            <a:r>
              <a:rPr lang="en-GB" sz="1000" b="1" i="1" dirty="0" smtClean="0">
                <a:solidFill>
                  <a:srgbClr val="003D7D"/>
                </a:solidFill>
                <a:latin typeface="Arial" panose="020B0604020202020204" pitchFamily="34" charset="0"/>
                <a:cs typeface="Arial" panose="020B0604020202020204" pitchFamily="34" charset="0"/>
              </a:rPr>
              <a:t>!</a:t>
            </a:r>
            <a:endParaRPr lang="en-GB" sz="1000" b="1" i="1" dirty="0">
              <a:solidFill>
                <a:srgbClr val="003D7D"/>
              </a:solidFill>
              <a:latin typeface="Arial" panose="020B0604020202020204" pitchFamily="34" charset="0"/>
              <a:cs typeface="Arial" panose="020B0604020202020204" pitchFamily="34" charset="0"/>
            </a:endParaRPr>
          </a:p>
        </p:txBody>
      </p:sp>
      <p:sp>
        <p:nvSpPr>
          <p:cNvPr id="3" name="Rectangle 2"/>
          <p:cNvSpPr/>
          <p:nvPr/>
        </p:nvSpPr>
        <p:spPr>
          <a:xfrm>
            <a:off x="467544" y="4111294"/>
            <a:ext cx="7708628" cy="523220"/>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Millipede mating involves the male, walking along the females back and stimulating her with rhythmic movements of his legs.</a:t>
            </a:r>
          </a:p>
        </p:txBody>
      </p:sp>
      <p:pic>
        <p:nvPicPr>
          <p:cNvPr id="20" name="Picture 2" descr="http://wordassociations.ru/image/600x/svg_to_png/tomas_arad_hear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0330" y="4192305"/>
            <a:ext cx="192497" cy="1805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7083" y="4694857"/>
            <a:ext cx="7835953" cy="738664"/>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Females lay between ten and three hundred eggs at a time, depending on species, fertilising them with the stored sperm as they do so. Many species simply deposit the eggs on moist soil or organic detritus, but some construct nests lined with dried faeces, or create silk cocoons.</a:t>
            </a:r>
          </a:p>
        </p:txBody>
      </p:sp>
      <p:pic>
        <p:nvPicPr>
          <p:cNvPr id="22" name="Picture 2" descr="http://wordassociations.ru/image/600x/svg_to_png/tomas_arad_hear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8717" y="4734628"/>
            <a:ext cx="192497" cy="1805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J:\Green man\Green Man Festival\Design\CMYK - SocietyForEndocrinolog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3768" y="6112434"/>
            <a:ext cx="1762446" cy="47039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S:\Brand tools\Logos\ROYAL SOCIETY OF BIOLOGY LOGO ARTWORK\Online - RGB\RSB_colou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6542" y="5949280"/>
            <a:ext cx="1951202" cy="7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70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004734">
            <a:off x="3137633" y="-258843"/>
            <a:ext cx="2467329" cy="3152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http://www.webdesignhot.com/wp-content/uploads/2012/01/Fingerprint-Heart-Vector-Graphic.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804" b="97148" l="4296" r="96735">
                        <a14:foregroundMark x1="26804" y1="73797" x2="26804" y2="73797"/>
                        <a14:foregroundMark x1="29725" y1="82175" x2="29725" y2="82175"/>
                        <a14:foregroundMark x1="35739" y1="91444" x2="19072" y2="69340"/>
                        <a14:foregroundMark x1="11856" y1="64349" x2="6701" y2="30838"/>
                      </a14:backgroundRemoval>
                    </a14:imgEffect>
                  </a14:imgLayer>
                </a14:imgProps>
              </a:ext>
              <a:ext uri="{28A0092B-C50C-407E-A947-70E740481C1C}">
                <a14:useLocalDpi xmlns:a14="http://schemas.microsoft.com/office/drawing/2010/main" val="0"/>
              </a:ext>
            </a:extLst>
          </a:blip>
          <a:srcRect/>
          <a:stretch>
            <a:fillRect/>
          </a:stretch>
        </p:blipFill>
        <p:spPr bwMode="auto">
          <a:xfrm rot="20923207">
            <a:off x="22369" y="16474"/>
            <a:ext cx="2248883" cy="21716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rot="20940013">
            <a:off x="1831939" y="640335"/>
            <a:ext cx="1220206" cy="1015663"/>
          </a:xfrm>
          <a:prstGeom prst="rect">
            <a:avLst/>
          </a:prstGeom>
          <a:noFill/>
        </p:spPr>
        <p:txBody>
          <a:bodyPr wrap="none" lIns="91440" tIns="45720" rIns="91440" bIns="45720">
            <a:spAutoFit/>
          </a:bodyPr>
          <a:lstStyle/>
          <a:p>
            <a:pPr algn="ctr"/>
            <a:r>
              <a:rPr lang="en-US" sz="6000" b="1" spc="50" dirty="0" smtClean="0">
                <a:ln w="13500">
                  <a:solidFill>
                    <a:schemeClr val="tx1">
                      <a:alpha val="6500"/>
                    </a:schemeClr>
                  </a:solidFill>
                  <a:prstDash val="solid"/>
                </a:ln>
                <a:solidFill>
                  <a:srgbClr val="48A942">
                    <a:alpha val="95000"/>
                  </a:srgbClr>
                </a:solidFill>
                <a:effectLst>
                  <a:innerShdw blurRad="50900" dist="38500" dir="13500000">
                    <a:srgbClr val="000000">
                      <a:alpha val="60000"/>
                    </a:srgbClr>
                  </a:innerShdw>
                </a:effectLst>
              </a:rPr>
              <a:t>hip</a:t>
            </a:r>
            <a:endParaRPr lang="en-US" sz="6000" b="1" spc="50" dirty="0">
              <a:ln w="13500">
                <a:solidFill>
                  <a:schemeClr val="tx1">
                    <a:alpha val="6500"/>
                  </a:schemeClr>
                </a:solidFill>
                <a:prstDash val="solid"/>
              </a:ln>
              <a:solidFill>
                <a:srgbClr val="48A942">
                  <a:alpha val="95000"/>
                </a:srgbClr>
              </a:solidFill>
              <a:effectLst>
                <a:innerShdw blurRad="50900" dist="38500" dir="13500000">
                  <a:srgbClr val="000000">
                    <a:alpha val="60000"/>
                  </a:srgbClr>
                </a:innerShdw>
              </a:effectLst>
            </a:endParaRPr>
          </a:p>
        </p:txBody>
      </p:sp>
      <p:sp>
        <p:nvSpPr>
          <p:cNvPr id="14" name="Rectangle 13"/>
          <p:cNvSpPr/>
          <p:nvPr/>
        </p:nvSpPr>
        <p:spPr>
          <a:xfrm rot="20768374">
            <a:off x="543115" y="217144"/>
            <a:ext cx="1309832" cy="1862048"/>
          </a:xfrm>
          <a:prstGeom prst="rect">
            <a:avLst/>
          </a:prstGeom>
          <a:noFill/>
        </p:spPr>
        <p:txBody>
          <a:bodyPr wrap="square" lIns="91440" tIns="45720" rIns="91440" bIns="45720">
            <a:spAutoFit/>
          </a:bodyPr>
          <a:lstStyle/>
          <a:p>
            <a:pPr algn="ctr"/>
            <a:r>
              <a:rPr lang="en-US" sz="11500" b="1" spc="50" dirty="0" smtClean="0">
                <a:ln w="13500">
                  <a:solidFill>
                    <a:schemeClr val="accent1">
                      <a:shade val="2500"/>
                      <a:alpha val="6500"/>
                    </a:schemeClr>
                  </a:solidFill>
                  <a:prstDash val="solid"/>
                </a:ln>
                <a:solidFill>
                  <a:srgbClr val="48A942"/>
                </a:solidFill>
                <a:effectLst>
                  <a:innerShdw blurRad="50900" dist="38500" dir="13500000">
                    <a:srgbClr val="000000">
                      <a:alpha val="60000"/>
                    </a:srgbClr>
                  </a:innerShdw>
                </a:effectLst>
                <a:latin typeface="Helvetica Neue" panose="02000503000000020004" pitchFamily="2"/>
                <a:cs typeface="Arial" panose="020B0604020202020204" pitchFamily="34" charset="0"/>
              </a:rPr>
              <a:t>W</a:t>
            </a:r>
            <a:endParaRPr lang="en-US" sz="11500" b="1" spc="50" dirty="0">
              <a:ln w="13500">
                <a:solidFill>
                  <a:schemeClr val="accent1">
                    <a:shade val="2500"/>
                    <a:alpha val="6500"/>
                  </a:schemeClr>
                </a:solidFill>
                <a:prstDash val="solid"/>
              </a:ln>
              <a:solidFill>
                <a:srgbClr val="48A942"/>
              </a:solidFill>
              <a:effectLst>
                <a:innerShdw blurRad="50900" dist="38500" dir="13500000">
                  <a:srgbClr val="000000">
                    <a:alpha val="60000"/>
                  </a:srgbClr>
                </a:innerShdw>
              </a:effectLst>
              <a:latin typeface="Helvetica Neue" panose="02000503000000020004" pitchFamily="2"/>
              <a:cs typeface="Arial" panose="020B0604020202020204" pitchFamily="34" charset="0"/>
            </a:endParaRPr>
          </a:p>
        </p:txBody>
      </p:sp>
      <p:pic>
        <p:nvPicPr>
          <p:cNvPr id="1029" name="Picture 5"/>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249" b="95668" l="0" r="100000">
                        <a14:foregroundMark x1="5751" y1="14440" x2="5751" y2="14440"/>
                        <a14:foregroundMark x1="10863" y1="15884" x2="10863" y2="15884"/>
                        <a14:foregroundMark x1="16294" y1="17690" x2="16294" y2="17690"/>
                        <a14:foregroundMark x1="20447" y1="31047" x2="20447" y2="31047"/>
                        <a14:foregroundMark x1="27157" y1="38989" x2="27157" y2="38989"/>
                        <a14:foregroundMark x1="9585" y1="40794" x2="9585" y2="40794"/>
                        <a14:foregroundMark x1="17572" y1="57401" x2="17572" y2="57401"/>
                        <a14:foregroundMark x1="18850" y1="73646" x2="18850" y2="73646"/>
                        <a14:foregroundMark x1="65815" y1="34296" x2="65815" y2="34296"/>
                        <a14:foregroundMark x1="62620" y1="70397" x2="62620" y2="70397"/>
                        <a14:foregroundMark x1="72843" y1="80866" x2="72843" y2="80866"/>
                        <a14:foregroundMark x1="81789" y1="61733" x2="81789" y2="61733"/>
                        <a14:foregroundMark x1="88179" y1="42238" x2="88179" y2="42238"/>
                        <a14:foregroundMark x1="71565" y1="19134" x2="71565" y2="19134"/>
                        <a14:foregroundMark x1="44409" y1="20939" x2="44409" y2="20939"/>
                        <a14:foregroundMark x1="31629" y1="29242" x2="31629" y2="29242"/>
                        <a14:foregroundMark x1="28754" y1="69314" x2="28754" y2="69314"/>
                      </a14:backgroundRemoval>
                    </a14:imgEffect>
                  </a14:imgLayer>
                </a14:imgProps>
              </a:ext>
              <a:ext uri="{28A0092B-C50C-407E-A947-70E740481C1C}">
                <a14:useLocalDpi xmlns:a14="http://schemas.microsoft.com/office/drawing/2010/main" val="0"/>
              </a:ext>
            </a:extLst>
          </a:blip>
          <a:srcRect/>
          <a:stretch>
            <a:fillRect/>
          </a:stretch>
        </p:blipFill>
        <p:spPr bwMode="auto">
          <a:xfrm>
            <a:off x="6795368" y="116632"/>
            <a:ext cx="2167780" cy="1918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J:\Green man\Green Man Festival\Design\CMYK - SocietyForEndocrinolog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3768" y="6160014"/>
            <a:ext cx="1584176" cy="4228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20913195">
            <a:off x="1874898" y="1024853"/>
            <a:ext cx="3348417" cy="1015663"/>
          </a:xfrm>
          <a:prstGeom prst="rect">
            <a:avLst/>
          </a:prstGeom>
        </p:spPr>
        <p:txBody>
          <a:bodyPr wrap="none">
            <a:spAutoFit/>
          </a:bodyPr>
          <a:lstStyle/>
          <a:p>
            <a:pPr lvl="0" algn="ctr"/>
            <a:r>
              <a:rPr lang="en-US" sz="6000" b="1" spc="50" dirty="0" smtClean="0">
                <a:ln w="13500">
                  <a:solidFill>
                    <a:prstClr val="black">
                      <a:alpha val="6500"/>
                    </a:prstClr>
                  </a:solidFill>
                  <a:prstDash val="solid"/>
                </a:ln>
                <a:solidFill>
                  <a:srgbClr val="48A942">
                    <a:alpha val="95000"/>
                  </a:srgbClr>
                </a:solidFill>
                <a:effectLst>
                  <a:innerShdw blurRad="50900" dist="38500" dir="13500000">
                    <a:srgbClr val="000000">
                      <a:alpha val="60000"/>
                    </a:srgbClr>
                  </a:innerShdw>
                </a:effectLst>
              </a:rPr>
              <a:t>Scorpions</a:t>
            </a:r>
            <a:endParaRPr lang="en-US" sz="6000" b="1" spc="50" dirty="0">
              <a:ln w="13500">
                <a:solidFill>
                  <a:prstClr val="black">
                    <a:alpha val="6500"/>
                  </a:prstClr>
                </a:solidFill>
                <a:prstDash val="solid"/>
              </a:ln>
              <a:solidFill>
                <a:srgbClr val="48A942">
                  <a:alpha val="95000"/>
                </a:srgbClr>
              </a:solidFill>
              <a:effectLst>
                <a:innerShdw blurRad="50900" dist="38500" dir="13500000">
                  <a:srgbClr val="000000">
                    <a:alpha val="60000"/>
                  </a:srgbClr>
                </a:innerShdw>
              </a:effectLst>
            </a:endParaRPr>
          </a:p>
        </p:txBody>
      </p:sp>
      <p:pic>
        <p:nvPicPr>
          <p:cNvPr id="11"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402" b="94872" l="4082" r="95627">
                        <a14:foregroundMark x1="4082" y1="86325" x2="4082" y2="86325"/>
                        <a14:foregroundMark x1="18659" y1="94872" x2="18659" y2="94872"/>
                        <a14:foregroundMark x1="93586" y1="56838" x2="93586" y2="56838"/>
                        <a14:foregroundMark x1="95627" y1="87179" x2="95627" y2="87179"/>
                        <a14:foregroundMark x1="25656" y1="23932" x2="25656" y2="23932"/>
                        <a14:foregroundMark x1="10496" y1="38462" x2="10496" y2="38462"/>
                        <a14:foregroundMark x1="36735" y1="27350" x2="36735" y2="27350"/>
                        <a14:foregroundMark x1="74052" y1="27350" x2="74052" y2="27350"/>
                        <a14:foregroundMark x1="75510" y1="26496" x2="75510" y2="26496"/>
                        <a14:backgroundMark x1="52187" y1="69231" x2="52187" y2="69231"/>
                        <a14:backgroundMark x1="53644" y1="59829" x2="53644" y2="59829"/>
                        <a14:backgroundMark x1="61516" y1="71368" x2="61516" y2="71368"/>
                        <a14:backgroundMark x1="66181" y1="72650" x2="66181" y2="72650"/>
                        <a14:backgroundMark x1="71429" y1="67094" x2="71429" y2="67094"/>
                        <a14:backgroundMark x1="69679" y1="62393" x2="69679" y2="62393"/>
                        <a14:backgroundMark x1="62974" y1="62821" x2="62974" y2="62821"/>
                        <a14:backgroundMark x1="49271" y1="70513" x2="49271" y2="70513"/>
                        <a14:backgroundMark x1="59184" y1="76923" x2="59184" y2="76923"/>
                        <a14:backgroundMark x1="63557" y1="67521" x2="63557" y2="67521"/>
                        <a14:backgroundMark x1="69388" y1="57692" x2="69388" y2="57692"/>
                      </a14:backgroundRemoval>
                    </a14:imgEffect>
                  </a14:imgLayer>
                </a14:imgProps>
              </a:ext>
              <a:ext uri="{28A0092B-C50C-407E-A947-70E740481C1C}">
                <a14:useLocalDpi xmlns:a14="http://schemas.microsoft.com/office/drawing/2010/main" val="0"/>
              </a:ext>
            </a:extLst>
          </a:blip>
          <a:srcRect/>
          <a:stretch>
            <a:fillRect/>
          </a:stretch>
        </p:blipFill>
        <p:spPr bwMode="auto">
          <a:xfrm>
            <a:off x="6591996" y="5502624"/>
            <a:ext cx="1584176" cy="1080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2" name="TextBox 11"/>
          <p:cNvSpPr txBox="1"/>
          <p:nvPr/>
        </p:nvSpPr>
        <p:spPr>
          <a:xfrm>
            <a:off x="6834857" y="6042724"/>
            <a:ext cx="1098453" cy="384721"/>
          </a:xfrm>
          <a:prstGeom prst="rect">
            <a:avLst/>
          </a:prstGeom>
          <a:noFill/>
        </p:spPr>
        <p:txBody>
          <a:bodyPr wrap="square" rtlCol="0">
            <a:spAutoFit/>
          </a:bodyPr>
          <a:lstStyle/>
          <a:p>
            <a:r>
              <a:rPr lang="en-GB" sz="900" b="1" i="1" dirty="0" smtClean="0">
                <a:solidFill>
                  <a:srgbClr val="003D7D"/>
                </a:solidFill>
                <a:latin typeface="Arial" panose="020B0604020202020204" pitchFamily="34" charset="0"/>
                <a:cs typeface="Arial" panose="020B0604020202020204" pitchFamily="34" charset="0"/>
              </a:rPr>
              <a:t>Check out our </a:t>
            </a:r>
            <a:r>
              <a:rPr lang="en-GB" sz="900" b="1" i="1" dirty="0">
                <a:solidFill>
                  <a:srgbClr val="003D7D"/>
                </a:solidFill>
                <a:latin typeface="Arial" panose="020B0604020202020204" pitchFamily="34" charset="0"/>
                <a:cs typeface="Arial" panose="020B0604020202020204" pitchFamily="34" charset="0"/>
              </a:rPr>
              <a:t>live </a:t>
            </a:r>
            <a:r>
              <a:rPr lang="en-GB" sz="900" b="1" i="1" dirty="0" smtClean="0">
                <a:solidFill>
                  <a:srgbClr val="003D7D"/>
                </a:solidFill>
                <a:latin typeface="Arial" panose="020B0604020202020204" pitchFamily="34" charset="0"/>
                <a:cs typeface="Arial" panose="020B0604020202020204" pitchFamily="34" charset="0"/>
              </a:rPr>
              <a:t>specimens</a:t>
            </a:r>
            <a:r>
              <a:rPr lang="en-GB" sz="1000" b="1" i="1" dirty="0" smtClean="0">
                <a:solidFill>
                  <a:srgbClr val="003D7D"/>
                </a:solidFill>
                <a:latin typeface="Arial" panose="020B0604020202020204" pitchFamily="34" charset="0"/>
                <a:cs typeface="Arial" panose="020B0604020202020204" pitchFamily="34" charset="0"/>
              </a:rPr>
              <a:t>!</a:t>
            </a:r>
            <a:endParaRPr lang="en-GB" sz="1000" b="1" i="1" dirty="0">
              <a:solidFill>
                <a:srgbClr val="003D7D"/>
              </a:solidFill>
              <a:latin typeface="Arial" panose="020B0604020202020204" pitchFamily="34" charset="0"/>
              <a:cs typeface="Arial" panose="020B0604020202020204" pitchFamily="34" charset="0"/>
            </a:endParaRPr>
          </a:p>
        </p:txBody>
      </p:sp>
      <p:sp>
        <p:nvSpPr>
          <p:cNvPr id="15" name="Rectangle 14"/>
          <p:cNvSpPr/>
          <p:nvPr/>
        </p:nvSpPr>
        <p:spPr>
          <a:xfrm>
            <a:off x="2339752" y="2319263"/>
            <a:ext cx="4882359" cy="461665"/>
          </a:xfrm>
          <a:prstGeom prst="rect">
            <a:avLst/>
          </a:prstGeom>
        </p:spPr>
        <p:txBody>
          <a:bodyPr wrap="square">
            <a:spAutoFit/>
          </a:bodyPr>
          <a:lstStyle/>
          <a:p>
            <a:r>
              <a:rPr lang="en-GB" sz="2400" b="1" dirty="0" smtClean="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Guide to Courtship for Males</a:t>
            </a:r>
            <a:endParaRPr lang="en-GB" sz="2400" b="1" dirty="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7" name="Rectangle 16"/>
          <p:cNvSpPr/>
          <p:nvPr/>
        </p:nvSpPr>
        <p:spPr>
          <a:xfrm>
            <a:off x="621269" y="3501008"/>
            <a:ext cx="7843680" cy="369332"/>
          </a:xfrm>
          <a:prstGeom prst="rect">
            <a:avLst/>
          </a:prstGeom>
        </p:spPr>
        <p:txBody>
          <a:bodyPr wrap="square">
            <a:spAutoFit/>
          </a:bodyPr>
          <a:lstStyle/>
          <a:p>
            <a:r>
              <a:rPr lang="en-GB" dirty="0" smtClean="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2. Find a female – </a:t>
            </a:r>
            <a:r>
              <a:rPr lang="en-GB" sz="1400" dirty="0" smtClean="0">
                <a:latin typeface="Arial" panose="020B0604020202020204" pitchFamily="34" charset="0"/>
                <a:cs typeface="Arial" panose="020B0604020202020204" pitchFamily="34" charset="0"/>
              </a:rPr>
              <a:t>find </a:t>
            </a:r>
            <a:r>
              <a:rPr lang="en-GB" sz="1400" dirty="0">
                <a:latin typeface="Arial" panose="020B0604020202020204" pitchFamily="34" charset="0"/>
                <a:cs typeface="Arial" panose="020B0604020202020204" pitchFamily="34" charset="0"/>
              </a:rPr>
              <a:t>yourself a female that might be interested in </a:t>
            </a:r>
            <a:r>
              <a:rPr lang="en-GB" sz="1400" dirty="0" smtClean="0">
                <a:latin typeface="Arial" panose="020B0604020202020204" pitchFamily="34" charset="0"/>
                <a:cs typeface="Arial" panose="020B0604020202020204" pitchFamily="34" charset="0"/>
              </a:rPr>
              <a:t>your spermatophore.  </a:t>
            </a:r>
            <a:endParaRPr lang="en-GB" sz="1400" dirty="0">
              <a:latin typeface="Arial" panose="020B0604020202020204" pitchFamily="34" charset="0"/>
              <a:cs typeface="Arial" panose="020B0604020202020204" pitchFamily="34" charset="0"/>
            </a:endParaRPr>
          </a:p>
        </p:txBody>
      </p:sp>
      <p:sp>
        <p:nvSpPr>
          <p:cNvPr id="18" name="Rectangle 17"/>
          <p:cNvSpPr/>
          <p:nvPr/>
        </p:nvSpPr>
        <p:spPr>
          <a:xfrm>
            <a:off x="616752" y="4077072"/>
            <a:ext cx="7843680" cy="584775"/>
          </a:xfrm>
          <a:prstGeom prst="rect">
            <a:avLst/>
          </a:prstGeom>
        </p:spPr>
        <p:txBody>
          <a:bodyPr wrap="square">
            <a:spAutoFit/>
          </a:bodyPr>
          <a:lstStyle/>
          <a:p>
            <a:r>
              <a:rPr lang="en-GB" dirty="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3</a:t>
            </a:r>
            <a:r>
              <a:rPr lang="en-GB" dirty="0" smtClean="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Dance! – </a:t>
            </a:r>
            <a:r>
              <a:rPr lang="en-GB" sz="1400" dirty="0" smtClean="0">
                <a:latin typeface="Arial" panose="020B0604020202020204" pitchFamily="34" charset="0"/>
                <a:cs typeface="Arial" panose="020B0604020202020204" pitchFamily="34" charset="0"/>
              </a:rPr>
              <a:t>the </a:t>
            </a:r>
            <a:r>
              <a:rPr lang="en-GB" sz="1400" dirty="0">
                <a:latin typeface="Arial" panose="020B0604020202020204" pitchFamily="34" charset="0"/>
                <a:cs typeface="Arial" panose="020B0604020202020204" pitchFamily="34" charset="0"/>
              </a:rPr>
              <a:t>courtship dance </a:t>
            </a:r>
            <a:r>
              <a:rPr lang="en-GB" sz="1400" dirty="0" smtClean="0">
                <a:latin typeface="Arial" panose="020B0604020202020204" pitchFamily="34" charset="0"/>
                <a:cs typeface="Arial" panose="020B0604020202020204" pitchFamily="34" charset="0"/>
              </a:rPr>
              <a:t>with your chosen female is an important stage as it helps communicate that you are a potential mate and not a meal!</a:t>
            </a:r>
            <a:endParaRPr lang="en-GB" sz="1400" dirty="0">
              <a:latin typeface="Arial" panose="020B0604020202020204" pitchFamily="34" charset="0"/>
              <a:cs typeface="Arial" panose="020B0604020202020204" pitchFamily="34" charset="0"/>
            </a:endParaRPr>
          </a:p>
        </p:txBody>
      </p:sp>
      <p:sp>
        <p:nvSpPr>
          <p:cNvPr id="19" name="Rectangle 18"/>
          <p:cNvSpPr/>
          <p:nvPr/>
        </p:nvSpPr>
        <p:spPr>
          <a:xfrm>
            <a:off x="621269" y="4797152"/>
            <a:ext cx="7843680" cy="800219"/>
          </a:xfrm>
          <a:prstGeom prst="rect">
            <a:avLst/>
          </a:prstGeom>
        </p:spPr>
        <p:txBody>
          <a:bodyPr wrap="square">
            <a:spAutoFit/>
          </a:bodyPr>
          <a:lstStyle/>
          <a:p>
            <a:r>
              <a:rPr lang="en-GB" dirty="0" smtClean="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4. Lead her to your sperm – </a:t>
            </a:r>
            <a:r>
              <a:rPr lang="en-GB" sz="1400" dirty="0">
                <a:latin typeface="Arial" panose="020B0604020202020204" pitchFamily="34" charset="0"/>
                <a:cs typeface="Arial" panose="020B0604020202020204" pitchFamily="34" charset="0"/>
              </a:rPr>
              <a:t>After </a:t>
            </a:r>
            <a:r>
              <a:rPr lang="en-GB" sz="1400" dirty="0" smtClean="0">
                <a:latin typeface="Arial" panose="020B0604020202020204" pitchFamily="34" charset="0"/>
                <a:cs typeface="Arial" panose="020B0604020202020204" pitchFamily="34" charset="0"/>
              </a:rPr>
              <a:t>the </a:t>
            </a:r>
            <a:r>
              <a:rPr lang="en-GB" sz="1400" dirty="0">
                <a:latin typeface="Arial" panose="020B0604020202020204" pitchFamily="34" charset="0"/>
                <a:cs typeface="Arial" panose="020B0604020202020204" pitchFamily="34" charset="0"/>
              </a:rPr>
              <a:t>dance </a:t>
            </a:r>
            <a:r>
              <a:rPr lang="en-GB" sz="1400" dirty="0" smtClean="0">
                <a:latin typeface="Arial" panose="020B0604020202020204" pitchFamily="34" charset="0"/>
                <a:cs typeface="Arial" panose="020B0604020202020204" pitchFamily="34" charset="0"/>
              </a:rPr>
              <a:t>take </a:t>
            </a:r>
            <a:r>
              <a:rPr lang="en-GB" sz="1400" dirty="0">
                <a:latin typeface="Arial" panose="020B0604020202020204" pitchFamily="34" charset="0"/>
                <a:cs typeface="Arial" panose="020B0604020202020204" pitchFamily="34" charset="0"/>
              </a:rPr>
              <a:t>the female </a:t>
            </a:r>
            <a:r>
              <a:rPr lang="en-GB" sz="1400" dirty="0" smtClean="0">
                <a:latin typeface="Arial" panose="020B0604020202020204" pitchFamily="34" charset="0"/>
                <a:cs typeface="Arial" panose="020B0604020202020204" pitchFamily="34" charset="0"/>
              </a:rPr>
              <a:t>back to your hidden </a:t>
            </a:r>
            <a:r>
              <a:rPr lang="en-GB" sz="1400" dirty="0">
                <a:latin typeface="Arial" panose="020B0604020202020204" pitchFamily="34" charset="0"/>
                <a:cs typeface="Arial" panose="020B0604020202020204" pitchFamily="34" charset="0"/>
              </a:rPr>
              <a:t>spermatophore</a:t>
            </a:r>
            <a:r>
              <a:rPr lang="en-GB" sz="1400" dirty="0" smtClean="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When the female sees </a:t>
            </a:r>
            <a:r>
              <a:rPr lang="en-GB" sz="1400" dirty="0" smtClean="0">
                <a:latin typeface="Arial" panose="020B0604020202020204" pitchFamily="34" charset="0"/>
                <a:cs typeface="Arial" panose="020B0604020202020204" pitchFamily="34" charset="0"/>
              </a:rPr>
              <a:t>it, she will hopefully place </a:t>
            </a:r>
            <a:r>
              <a:rPr lang="en-GB" sz="1400" dirty="0">
                <a:latin typeface="Arial" panose="020B0604020202020204" pitchFamily="34" charset="0"/>
                <a:cs typeface="Arial" panose="020B0604020202020204" pitchFamily="34" charset="0"/>
              </a:rPr>
              <a:t>it into her reproductive opening. The eggs stay there until they are ready to hatch. </a:t>
            </a:r>
          </a:p>
        </p:txBody>
      </p:sp>
      <p:pic>
        <p:nvPicPr>
          <p:cNvPr id="20" name="Picture 2" descr="J:\Green man\Green Man Festival\Design\CMYK - SocietyForEndocrinolog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3768" y="6112434"/>
            <a:ext cx="1762446" cy="47039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616752" y="2780928"/>
            <a:ext cx="7843680" cy="584775"/>
          </a:xfrm>
          <a:prstGeom prst="rect">
            <a:avLst/>
          </a:prstGeom>
        </p:spPr>
        <p:txBody>
          <a:bodyPr wrap="square">
            <a:spAutoFit/>
          </a:bodyPr>
          <a:lstStyle/>
          <a:p>
            <a:r>
              <a:rPr lang="en-GB" dirty="0" smtClean="0">
                <a:ln w="18415" cmpd="sng">
                  <a:noFill/>
                  <a:prstDash val="solid"/>
                </a:ln>
                <a:solidFill>
                  <a:srgbClr val="003D7D"/>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1. Hide your sperm – </a:t>
            </a:r>
            <a:r>
              <a:rPr lang="en-GB" sz="1400" dirty="0" smtClean="0">
                <a:latin typeface="Arial" panose="020B0604020202020204" pitchFamily="34" charset="0"/>
                <a:cs typeface="Arial" panose="020B0604020202020204" pitchFamily="34" charset="0"/>
              </a:rPr>
              <a:t>place your sperm packet (spermatophore) somewhere safe where no one else can find it.</a:t>
            </a:r>
            <a:endParaRPr lang="en-GB" sz="1400" dirty="0">
              <a:latin typeface="Arial" panose="020B0604020202020204" pitchFamily="34" charset="0"/>
              <a:cs typeface="Arial" panose="020B0604020202020204" pitchFamily="34" charset="0"/>
            </a:endParaRPr>
          </a:p>
        </p:txBody>
      </p:sp>
      <p:pic>
        <p:nvPicPr>
          <p:cNvPr id="22" name="Picture 21" descr="S:\Brand tools\Logos\ROYAL SOCIETY OF BIOLOGY LOGO ARTWORK\Online - RGB\RSB_colou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3528" y="5931223"/>
            <a:ext cx="1951202" cy="7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895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1025</TotalTime>
  <Words>1412</Words>
  <Application>Microsoft Office PowerPoint</Application>
  <PresentationFormat>On-screen Show (4:3)</PresentationFormat>
  <Paragraphs>76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urry</dc:creator>
  <cp:lastModifiedBy>Grace Paget</cp:lastModifiedBy>
  <cp:revision>99</cp:revision>
  <cp:lastPrinted>2014-08-08T14:11:15Z</cp:lastPrinted>
  <dcterms:created xsi:type="dcterms:W3CDTF">2014-08-03T14:00:14Z</dcterms:created>
  <dcterms:modified xsi:type="dcterms:W3CDTF">2016-06-22T16:56:54Z</dcterms:modified>
</cp:coreProperties>
</file>