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10" r:id="rId5"/>
    <p:sldMasterId id="2147483722" r:id="rId6"/>
  </p:sldMasterIdLst>
  <p:notesMasterIdLst>
    <p:notesMasterId r:id="rId24"/>
  </p:notesMasterIdLst>
  <p:sldIdLst>
    <p:sldId id="272" r:id="rId7"/>
    <p:sldId id="257" r:id="rId8"/>
    <p:sldId id="263" r:id="rId9"/>
    <p:sldId id="269" r:id="rId10"/>
    <p:sldId id="278" r:id="rId11"/>
    <p:sldId id="279" r:id="rId12"/>
    <p:sldId id="287" r:id="rId13"/>
    <p:sldId id="291" r:id="rId14"/>
    <p:sldId id="298" r:id="rId15"/>
    <p:sldId id="268" r:id="rId16"/>
    <p:sldId id="282" r:id="rId17"/>
    <p:sldId id="292" r:id="rId18"/>
    <p:sldId id="294" r:id="rId19"/>
    <p:sldId id="297" r:id="rId20"/>
    <p:sldId id="295" r:id="rId21"/>
    <p:sldId id="274" r:id="rId22"/>
    <p:sldId id="296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D60093"/>
    <a:srgbClr val="9999FF"/>
    <a:srgbClr val="FFFFCC"/>
    <a:srgbClr val="CCECFF"/>
    <a:srgbClr val="FFFFFF"/>
    <a:srgbClr val="FF66CC"/>
    <a:srgbClr val="D9B8FE"/>
    <a:srgbClr val="FBDAF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216" autoAdjust="0"/>
  </p:normalViewPr>
  <p:slideViewPr>
    <p:cSldViewPr>
      <p:cViewPr>
        <p:scale>
          <a:sx n="70" d="100"/>
          <a:sy n="70" d="100"/>
        </p:scale>
        <p:origin x="-138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DFB24-4D28-47E5-899A-E3C7DE2DE82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F6C59-E95C-48CD-879A-C8EBB71F8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37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C59-E95C-48CD-879A-C8EBB71F85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36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C59-E95C-48CD-879A-C8EBB71F854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721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C59-E95C-48CD-879A-C8EBB71F854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731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C59-E95C-48CD-879A-C8EBB71F854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64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C59-E95C-48CD-879A-C8EBB71F854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16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C59-E95C-48CD-879A-C8EBB71F854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337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C59-E95C-48CD-879A-C8EBB71F854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6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C59-E95C-48CD-879A-C8EBB71F854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08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7329079-E0CD-5047-A6BA-DD3F1AEC13C4}" type="slidenum">
              <a:rPr lang="en-GB" sz="1200">
                <a:solidFill>
                  <a:srgbClr val="000000"/>
                </a:solidFill>
                <a:latin typeface="Calibri" pitchFamily="-65" charset="0"/>
              </a:rPr>
              <a:pPr algn="r"/>
              <a:t>2</a:t>
            </a:fld>
            <a:endParaRPr lang="en-GB" sz="1200">
              <a:solidFill>
                <a:srgbClr val="000000"/>
              </a:solidFill>
              <a:latin typeface="Calibri" pitchFamily="-65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851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C59-E95C-48CD-879A-C8EBB71F854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72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C59-E95C-48CD-879A-C8EBB71F85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72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C59-E95C-48CD-879A-C8EBB71F854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3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C59-E95C-48CD-879A-C8EBB71F854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6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C59-E95C-48CD-879A-C8EBB71F85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866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C59-E95C-48CD-879A-C8EBB71F854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11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C59-E95C-48CD-879A-C8EBB71F854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2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504" y="3717032"/>
            <a:ext cx="7056784" cy="1296144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509260"/>
          </a:xfrm>
          <a:prstGeom prst="rect">
            <a:avLst/>
          </a:prstGeom>
        </p:spPr>
      </p:pic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504" y="5013175"/>
            <a:ext cx="6400800" cy="1327299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5351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9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378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99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23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1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8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980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51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77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2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3999" cy="3135087"/>
          </a:xfrm>
          <a:prstGeom prst="rect">
            <a:avLst/>
          </a:prstGeom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520" y="2780928"/>
            <a:ext cx="7056784" cy="1296144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432" y="4045917"/>
            <a:ext cx="6400800" cy="1327299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7238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47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33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34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74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D4E8-1442-4A26-862E-F7A1A3386CB3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AA0D-06A5-4A03-86AF-FCD31649C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48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0FB6-9916-4744-A588-88582159FB2B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FE55-7890-4B92-8DAC-E9A4D1B545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45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2564904"/>
            <a:ext cx="7772400" cy="3204071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2E35-467A-4B59-82DC-CA561B91D6DD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FB9F-F625-4E59-ABB6-F6A9692E42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5"/>
            <a:ext cx="9144000" cy="15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36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7B15-667E-4BCF-8B3A-A77556EB54EA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6B6B-B495-4202-9733-F50C9C7FB7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36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C0FC-96BA-4D10-9D73-BF78231C6B28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AD48-89ED-4225-9717-C63FF82E1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77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EE57-8035-41DD-9C26-3C6F5DAA7CFD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0DCE-CC63-41F3-B3BF-2DC7C1BD5F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1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78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AF2E-DC61-4E6E-94AB-B60AED80656E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1BE9-486E-45C4-86CB-5A5F3C395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544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98C3-4A5E-46F2-8CA9-97065EF60EB5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7412-71D6-44C2-A9F5-635BC2763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44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8D83-690E-44A6-9615-6E3773D09219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33AE-E9D9-464A-AA2D-6B972A04F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33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4E77-4970-41AE-8E37-D8248A576885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CED2-2637-4A41-9192-F691BFD70E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36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04DF-1EF5-402B-A3AD-220EAF3DB805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4ABD-F176-4BF4-91E7-E32687AA68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79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504" y="3717032"/>
            <a:ext cx="7056784" cy="1296144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509260"/>
          </a:xfrm>
          <a:prstGeom prst="rect">
            <a:avLst/>
          </a:prstGeom>
        </p:spPr>
      </p:pic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504" y="5013175"/>
            <a:ext cx="6400800" cy="1327299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53512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3999" cy="3135087"/>
          </a:xfrm>
          <a:prstGeom prst="rect">
            <a:avLst/>
          </a:prstGeom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520" y="2780928"/>
            <a:ext cx="7056784" cy="1296144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432" y="4045917"/>
            <a:ext cx="6400800" cy="1327299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7238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784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108520" y="5661248"/>
            <a:ext cx="9263169" cy="11967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50979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 b="6601"/>
          <a:stretch/>
        </p:blipFill>
        <p:spPr>
          <a:xfrm>
            <a:off x="0" y="0"/>
            <a:ext cx="9181728" cy="1551214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711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28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108520" y="5661248"/>
            <a:ext cx="9263169" cy="11967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50979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 b="6601"/>
          <a:stretch/>
        </p:blipFill>
        <p:spPr>
          <a:xfrm>
            <a:off x="0" y="0"/>
            <a:ext cx="9181728" cy="1551214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711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71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81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62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163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99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378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99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23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1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8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2839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980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51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77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202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477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33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34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740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D4E8-1442-4A26-862E-F7A1A3386CB3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AA0D-06A5-4A03-86AF-FCD31649C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4885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0FB6-9916-4744-A588-88582159FB2B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FE55-7890-4B92-8DAC-E9A4D1B545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4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718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2564904"/>
            <a:ext cx="7772400" cy="3204071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2E35-467A-4B59-82DC-CA561B91D6DD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FB9F-F625-4E59-ABB6-F6A9692E42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5"/>
            <a:ext cx="9144000" cy="15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369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7B15-667E-4BCF-8B3A-A77556EB54EA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6B6B-B495-4202-9733-F50C9C7FB7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361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C0FC-96BA-4D10-9D73-BF78231C6B28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AD48-89ED-4225-9717-C63FF82E1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771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EE57-8035-41DD-9C26-3C6F5DAA7CFD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0DCE-CC63-41F3-B3BF-2DC7C1BD5F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178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AF2E-DC61-4E6E-94AB-B60AED80656E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1BE9-486E-45C4-86CB-5A5F3C395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5449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98C3-4A5E-46F2-8CA9-97065EF60EB5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7412-71D6-44C2-A9F5-635BC2763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443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8D83-690E-44A6-9615-6E3773D09219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33AE-E9D9-464A-AA2D-6B972A04F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338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4E77-4970-41AE-8E37-D8248A576885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CED2-2637-4A41-9192-F691BFD70E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368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04DF-1EF5-402B-A3AD-220EAF3DB805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4ABD-F176-4BF4-91E7-E32687AA68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7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8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6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16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/>
          <a:stretch/>
        </p:blipFill>
        <p:spPr bwMode="auto">
          <a:xfrm>
            <a:off x="0" y="5517233"/>
            <a:ext cx="9150350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5562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562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2"/>
            <a:ext cx="914400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1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FADD070-3693-41F0-BADB-35FB541A71E6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91FB2FD-B962-4662-80C0-9F11CBA062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/>
          <a:stretch/>
        </p:blipFill>
        <p:spPr bwMode="auto">
          <a:xfrm>
            <a:off x="0" y="5517233"/>
            <a:ext cx="9150350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fld id="{EB83F049-729A-47BB-83B6-D049E9A796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5562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562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fld id="{4D4C0756-BEA4-4D94-915C-F33F321FC29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84978-FF33-4943-AA93-CA0F6CF72124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2"/>
            <a:ext cx="914400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1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FADD070-3693-41F0-BADB-35FB541A71E6}" type="datetimeFigureOut">
              <a:rPr lang="en-GB"/>
              <a:pPr>
                <a:defRPr/>
              </a:pPr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91FB2FD-B962-4662-80C0-9F11CBA062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warwick.ac.uk/fac/sci/lifesci/study/ug/welcom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jpg"/><Relationship Id="rId11" Type="http://schemas.openxmlformats.org/officeDocument/2006/relationships/hyperlink" Target="http://moodle.warwick.ac.uk/course/view.php?id=12622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3999" cy="3456384"/>
          </a:xfrm>
        </p:spPr>
        <p:txBody>
          <a:bodyPr/>
          <a:lstStyle/>
          <a:p>
            <a:pPr algn="ctr"/>
            <a:r>
              <a:rPr lang="en-GB" sz="3200" i="1" dirty="0" smtClean="0"/>
              <a:t>Identifying and Understanding </a:t>
            </a:r>
            <a:r>
              <a:rPr lang="en-GB" sz="3200" i="1" dirty="0"/>
              <a:t>the Barriers to Effective </a:t>
            </a:r>
            <a:r>
              <a:rPr lang="en-GB" sz="3200" i="1" dirty="0" smtClean="0"/>
              <a:t>Transition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/>
          <a:stretch/>
        </p:blipFill>
        <p:spPr bwMode="auto">
          <a:xfrm>
            <a:off x="-6350" y="5517233"/>
            <a:ext cx="9150350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585" y="4913784"/>
            <a:ext cx="8892480" cy="1944216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660066"/>
                </a:solidFill>
              </a:rPr>
              <a:t>School of Life Sciences - Dr </a:t>
            </a:r>
            <a:r>
              <a:rPr lang="en-GB" dirty="0">
                <a:solidFill>
                  <a:srgbClr val="660066"/>
                </a:solidFill>
              </a:rPr>
              <a:t>Leanne </a:t>
            </a:r>
            <a:r>
              <a:rPr lang="en-GB" dirty="0" smtClean="0">
                <a:solidFill>
                  <a:srgbClr val="660066"/>
                </a:solidFill>
              </a:rPr>
              <a:t>Williams</a:t>
            </a:r>
            <a:endParaRPr lang="en-GB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fslbn\AppData\Local\Microsoft\Windows\Temporary Internet Files\Content.IE5\GXLCN7AT\balance-seesaw-1940x900_357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2276872"/>
            <a:ext cx="8100392" cy="37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1322765"/>
            <a:ext cx="333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cs typeface="Andalus" panose="02020603050405020304" pitchFamily="18" charset="-78"/>
              </a:rPr>
              <a:t>Personal and social characteristics/skills</a:t>
            </a:r>
            <a:endParaRPr lang="en-GB" sz="2800" dirty="0">
              <a:cs typeface="Andalus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299695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cs typeface="Andalus" panose="02020603050405020304" pitchFamily="18" charset="-78"/>
              </a:rPr>
              <a:t>Academic intelligence</a:t>
            </a:r>
            <a:endParaRPr lang="en-GB" sz="2800" dirty="0"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91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5097E-6 L 0.65764 -0.237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-118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671 L -0.60816 0.233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65" y="11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660066"/>
                </a:solidFill>
              </a:rPr>
              <a:t>What have we done?</a:t>
            </a:r>
            <a:endParaRPr lang="en-GB" dirty="0">
              <a:solidFill>
                <a:srgbClr val="6600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29591"/>
            <a:ext cx="7772400" cy="46496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terms of transition from school/college to Year 1 = </a:t>
            </a:r>
            <a:r>
              <a:rPr lang="en-GB" dirty="0" smtClean="0">
                <a:solidFill>
                  <a:srgbClr val="D60093"/>
                </a:solidFill>
              </a:rPr>
              <a:t>Pre-arrival website</a:t>
            </a:r>
          </a:p>
          <a:p>
            <a:r>
              <a:rPr lang="en-GB" dirty="0" smtClean="0"/>
              <a:t>Welcome videos </a:t>
            </a:r>
            <a:r>
              <a:rPr lang="en-GB" dirty="0" err="1" smtClean="0"/>
              <a:t>HoS</a:t>
            </a:r>
            <a:r>
              <a:rPr lang="en-GB" dirty="0" smtClean="0"/>
              <a:t>, DUGS and me.</a:t>
            </a:r>
            <a:endParaRPr lang="en-GB" dirty="0"/>
          </a:p>
          <a:p>
            <a:r>
              <a:rPr lang="en-GB" dirty="0" smtClean="0"/>
              <a:t>Lab skills – instructional videos (RLOs)</a:t>
            </a:r>
          </a:p>
          <a:p>
            <a:pPr lvl="1"/>
            <a:r>
              <a:rPr lang="en-GB" dirty="0" smtClean="0"/>
              <a:t>Basic techniques</a:t>
            </a:r>
          </a:p>
          <a:p>
            <a:r>
              <a:rPr lang="en-GB" dirty="0" smtClean="0"/>
              <a:t>Study skills</a:t>
            </a:r>
          </a:p>
          <a:p>
            <a:pPr lvl="1"/>
            <a:r>
              <a:rPr lang="en-GB" dirty="0" smtClean="0"/>
              <a:t>Mini lecture – note taking/extracting info.</a:t>
            </a:r>
          </a:p>
          <a:p>
            <a:pPr lvl="1"/>
            <a:r>
              <a:rPr lang="en-GB" dirty="0" smtClean="0"/>
              <a:t>Data handling (Student zombie plague)</a:t>
            </a:r>
          </a:p>
          <a:p>
            <a:pPr lvl="1"/>
            <a:r>
              <a:rPr lang="en-GB" dirty="0" smtClean="0"/>
              <a:t>How to display data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6093296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http://www2.warwick.ac.uk/fac/sci/lifesci/study/ug/welcome/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6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3392"/>
            <a:ext cx="9144000" cy="1066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b="0" dirty="0" smtClean="0">
                <a:solidFill>
                  <a:srgbClr val="660066"/>
                </a:solidFill>
              </a:rPr>
              <a:t>Science 101: Enabling success</a:t>
            </a:r>
            <a:endParaRPr lang="en-GB" b="0" dirty="0">
              <a:solidFill>
                <a:srgbClr val="66006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1525" y="1052736"/>
            <a:ext cx="7772400" cy="4114800"/>
          </a:xfrm>
        </p:spPr>
        <p:txBody>
          <a:bodyPr/>
          <a:lstStyle/>
          <a:p>
            <a:r>
              <a:rPr lang="en-GB" dirty="0" smtClean="0"/>
              <a:t>Science 101 - non-credit rated optional skills-based module for UG students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8" y="2154407"/>
            <a:ext cx="2753725" cy="19867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AutoShape 7" descr="http://moodle.warwick.ac.uk/draftfile.php/29244/user/draft/78941967/student-in-lecture-008.jpg"/>
          <p:cNvSpPr>
            <a:spLocks noChangeAspect="1" noChangeArrowheads="1"/>
          </p:cNvSpPr>
          <p:nvPr/>
        </p:nvSpPr>
        <p:spPr bwMode="auto">
          <a:xfrm>
            <a:off x="155575" y="-479425"/>
            <a:ext cx="1685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9" descr="http://moodle.warwick.ac.uk/draftfile.php/29244/user/draft/78941967/student-in-lecture-008.jpg"/>
          <p:cNvSpPr>
            <a:spLocks noChangeAspect="1" noChangeArrowheads="1"/>
          </p:cNvSpPr>
          <p:nvPr/>
        </p:nvSpPr>
        <p:spPr bwMode="auto">
          <a:xfrm>
            <a:off x="307975" y="-327025"/>
            <a:ext cx="1685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1" descr="http://moodle.warwick.ac.uk/draftfile.php/29244/user/draft/78941967/student-in-lecture-008.jpg"/>
          <p:cNvSpPr>
            <a:spLocks noChangeAspect="1" noChangeArrowheads="1"/>
          </p:cNvSpPr>
          <p:nvPr/>
        </p:nvSpPr>
        <p:spPr bwMode="auto">
          <a:xfrm>
            <a:off x="460375" y="-174625"/>
            <a:ext cx="1685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6" y="2132856"/>
            <a:ext cx="2939683" cy="223287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37" name="Picture 13" descr="des-stats.jpg (550×23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53" y="2174808"/>
            <a:ext cx="2878431" cy="120370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33" y="3274041"/>
            <a:ext cx="1674013" cy="16740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39" name="Picture 15" descr="mcat_application.jpg (500×334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0" y="4140593"/>
            <a:ext cx="2224652" cy="14860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bigstock-Biology-61446563-620x413.jpg (620×413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64" y="4289987"/>
            <a:ext cx="2412105" cy="16067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458" y="4433469"/>
            <a:ext cx="1979712" cy="13198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45" name="Picture 21" descr="3D-Man-Presenting-Intro-Image.jpg (300×300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" y="4111048"/>
            <a:ext cx="1841251" cy="18412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456" y="6093296"/>
            <a:ext cx="6340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11"/>
              </a:rPr>
              <a:t>http://</a:t>
            </a:r>
            <a:r>
              <a:rPr lang="en-GB" dirty="0" smtClean="0">
                <a:hlinkClick r:id="rId11"/>
              </a:rPr>
              <a:t>moodle.warwick.ac.uk/course/view.php?id=12622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0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23528" y="1168925"/>
            <a:ext cx="8136904" cy="4420315"/>
            <a:chOff x="323528" y="692696"/>
            <a:chExt cx="8136904" cy="442031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2987824" y="692696"/>
              <a:ext cx="3428" cy="4032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Rectangle 8"/>
            <p:cNvSpPr/>
            <p:nvPr/>
          </p:nvSpPr>
          <p:spPr bwMode="auto">
            <a:xfrm>
              <a:off x="2996100" y="784860"/>
              <a:ext cx="3199616" cy="4118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996099" y="1349068"/>
              <a:ext cx="2666216" cy="4118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995390" y="1924780"/>
              <a:ext cx="2270358" cy="4118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990488" y="2486382"/>
              <a:ext cx="1932032" cy="41189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01784" y="3051262"/>
              <a:ext cx="1746786" cy="4118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997945" y="3617218"/>
              <a:ext cx="1510268" cy="4118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997944" y="4186034"/>
              <a:ext cx="1453118" cy="41189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771800" y="4725144"/>
              <a:ext cx="5688632" cy="387867"/>
              <a:chOff x="2771800" y="5295767"/>
              <a:chExt cx="5688632" cy="387867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2987824" y="5301208"/>
                <a:ext cx="504056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3502853" y="5304866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4004967" y="5307472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4515784" y="5308045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5015021" y="5312231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5519991" y="5300157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6012160" y="5307472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6516591" y="5304916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7023929" y="5300729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7531643" y="5295767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8018579" y="5308624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3715138" y="5375857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2</a:t>
                </a:r>
                <a:r>
                  <a:rPr lang="en-GB" sz="1400" dirty="0" smtClean="0"/>
                  <a:t>0%</a:t>
                </a:r>
                <a:endParaRPr lang="en-GB" sz="1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211164" y="5375857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10%</a:t>
                </a:r>
                <a:endParaRPr lang="en-GB" sz="14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231409" y="5375857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3</a:t>
                </a:r>
                <a:r>
                  <a:rPr lang="en-GB" sz="1400" dirty="0" smtClean="0"/>
                  <a:t>0%</a:t>
                </a:r>
                <a:endParaRPr lang="en-GB" sz="1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771800" y="5375857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0%</a:t>
                </a:r>
                <a:endParaRPr lang="en-GB" sz="14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228559" y="5375857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7</a:t>
                </a:r>
                <a:r>
                  <a:rPr lang="en-GB" sz="1400" dirty="0" smtClean="0"/>
                  <a:t>0%</a:t>
                </a:r>
                <a:endParaRPr lang="en-GB" sz="14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724128" y="5375857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6</a:t>
                </a:r>
                <a:r>
                  <a:rPr lang="en-GB" sz="1400" dirty="0" smtClean="0"/>
                  <a:t>0%</a:t>
                </a:r>
                <a:endParaRPr lang="en-GB" sz="1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232349" y="5375857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5</a:t>
                </a:r>
                <a:r>
                  <a:rPr lang="en-GB" sz="1400" dirty="0" smtClean="0"/>
                  <a:t>0%</a:t>
                </a:r>
                <a:endParaRPr lang="en-GB" sz="14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721047" y="5375857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4</a:t>
                </a:r>
                <a:r>
                  <a:rPr lang="en-GB" sz="1400" dirty="0" smtClean="0"/>
                  <a:t>0%</a:t>
                </a:r>
                <a:endParaRPr lang="en-GB" sz="1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243611" y="5375857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9</a:t>
                </a:r>
                <a:r>
                  <a:rPr lang="en-GB" sz="1400" dirty="0" smtClean="0"/>
                  <a:t>0%</a:t>
                </a:r>
                <a:endParaRPr lang="en-GB" sz="1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730546" y="5375857"/>
                <a:ext cx="7298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100%</a:t>
                </a:r>
                <a:endParaRPr lang="en-GB" sz="1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735897" y="5375857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8</a:t>
                </a:r>
                <a:r>
                  <a:rPr lang="en-GB" sz="1400" dirty="0" smtClean="0"/>
                  <a:t>0%</a:t>
                </a:r>
                <a:endParaRPr lang="en-GB" sz="14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403648" y="4186034"/>
              <a:ext cx="1581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Lab Reports II</a:t>
              </a:r>
              <a:endParaRPr lang="en-GB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07570" y="3076488"/>
              <a:ext cx="1483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Essay writing</a:t>
              </a:r>
              <a:endParaRPr lang="en-GB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3528" y="3617218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Posters and presentations</a:t>
              </a:r>
              <a:endParaRPr lang="en-GB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1560" y="796095"/>
              <a:ext cx="2373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Learning from lectures</a:t>
              </a:r>
              <a:endParaRPr lang="en-GB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01551" y="1366210"/>
              <a:ext cx="1483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Lab reports I</a:t>
              </a:r>
              <a:endParaRPr lang="en-GB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7584" y="1941922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Preparing for exams</a:t>
              </a:r>
              <a:endParaRPr lang="en-GB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3568" y="2524254"/>
              <a:ext cx="2301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Biological terminology</a:t>
              </a:r>
              <a:endParaRPr lang="en-GB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379295" y="116632"/>
            <a:ext cx="671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Which ‘Science 101’ session did you attend?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810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660066"/>
                </a:solidFill>
              </a:rPr>
              <a:t>Structured academic and pastoral tutorial programmes</a:t>
            </a:r>
            <a:endParaRPr lang="en-GB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80920" cy="4464496"/>
          </a:xfrm>
        </p:spPr>
        <p:txBody>
          <a:bodyPr/>
          <a:lstStyle/>
          <a:p>
            <a:r>
              <a:rPr lang="en-GB" sz="2800" dirty="0" smtClean="0"/>
              <a:t>Academic tutorial every week in Year 1</a:t>
            </a:r>
          </a:p>
          <a:p>
            <a:pPr lvl="1"/>
            <a:r>
              <a:rPr lang="en-GB" dirty="0" smtClean="0"/>
              <a:t>Small group teaching, independent and group assessment, predominantly underpins lecture content.</a:t>
            </a:r>
          </a:p>
          <a:p>
            <a:r>
              <a:rPr lang="en-GB" sz="2800" dirty="0" smtClean="0"/>
              <a:t>Every other week in year 2 &amp; 3</a:t>
            </a:r>
          </a:p>
          <a:p>
            <a:pPr lvl="1"/>
            <a:r>
              <a:rPr lang="en-GB" dirty="0" smtClean="0"/>
              <a:t>Research led, paper deconstruction, critical evaluation</a:t>
            </a:r>
          </a:p>
          <a:p>
            <a:r>
              <a:rPr lang="en-GB" sz="2800" dirty="0" smtClean="0"/>
              <a:t>One pastoral session every term – personal and social skills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21205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2824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660066"/>
                </a:solidFill>
              </a:rPr>
              <a:t>Laboratory practical &amp; written skills.</a:t>
            </a:r>
            <a:endParaRPr lang="en-GB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896544"/>
          </a:xfrm>
        </p:spPr>
        <p:txBody>
          <a:bodyPr/>
          <a:lstStyle/>
          <a:p>
            <a:r>
              <a:rPr lang="en-GB" dirty="0" smtClean="0"/>
              <a:t>Generation of a structured lab book for 12 A-level practicals (Guidance, EGs and a CPAC tracker).</a:t>
            </a:r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dirty="0" smtClean="0"/>
              <a:t>Instructional videos embedded in interactive platforms – Articulate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dirty="0" smtClean="0"/>
              <a:t>A move away from simply ‘recipe-following’ and generating of data to write up a lab report.</a:t>
            </a:r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dirty="0" smtClean="0"/>
              <a:t>Practical skill assessment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1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sz="2800" b="0" dirty="0" smtClean="0">
                <a:solidFill>
                  <a:srgbClr val="660066"/>
                </a:solidFill>
              </a:rPr>
              <a:t>From </a:t>
            </a:r>
            <a:r>
              <a:rPr sz="2800" b="0" dirty="0">
                <a:solidFill>
                  <a:srgbClr val="660066"/>
                </a:solidFill>
              </a:rPr>
              <a:t>the choices below; in your experience which one is the most important for a positive First year at University.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7504" y="1212609"/>
            <a:ext cx="8864074" cy="4763914"/>
            <a:chOff x="251520" y="1212609"/>
            <a:chExt cx="8864074" cy="4763914"/>
          </a:xfrm>
        </p:grpSpPr>
        <p:sp>
          <p:nvSpPr>
            <p:cNvPr id="8" name="TextBox 7"/>
            <p:cNvSpPr txBox="1"/>
            <p:nvPr/>
          </p:nvSpPr>
          <p:spPr>
            <a:xfrm>
              <a:off x="251520" y="4686235"/>
              <a:ext cx="482453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Developing academic and prof. skills to increase employability </a:t>
              </a:r>
              <a:endParaRPr lang="en-GB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1340768"/>
              <a:ext cx="3528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Fitting in and making friends</a:t>
              </a:r>
              <a:endParaRPr lang="en-GB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3528" y="2390124"/>
              <a:ext cx="360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Adjusting to University teaching methods</a:t>
              </a:r>
              <a:endParaRPr lang="en-GB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28" y="3481902"/>
              <a:ext cx="367240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Developing independence and academic confidence</a:t>
              </a:r>
              <a:endParaRPr lang="en-GB" sz="2400" dirty="0"/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4932040" y="1212609"/>
              <a:ext cx="0" cy="432048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26756" y="5533089"/>
              <a:ext cx="403244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ectangle 11"/>
            <p:cNvSpPr/>
            <p:nvPr/>
          </p:nvSpPr>
          <p:spPr bwMode="auto">
            <a:xfrm>
              <a:off x="4937325" y="1390099"/>
              <a:ext cx="3323988" cy="6871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937325" y="2484208"/>
              <a:ext cx="1051202" cy="69240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936702" y="3573030"/>
              <a:ext cx="1707232" cy="6818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936702" y="4656568"/>
              <a:ext cx="380560" cy="6924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5580112" y="5540368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228184" y="5534587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6876256" y="5540368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7535300" y="5536459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8179715" y="5529431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8820472" y="5536459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5290013" y="5620901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10%</a:t>
              </a:r>
              <a:endParaRPr lang="en-GB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43810" y="562776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2</a:t>
              </a:r>
              <a:r>
                <a:rPr lang="en-GB" sz="1600" dirty="0" smtClean="0"/>
                <a:t>0%</a:t>
              </a:r>
              <a:endParaRPr lang="en-GB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98872" y="5601152"/>
              <a:ext cx="4829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0%</a:t>
              </a:r>
              <a:endParaRPr lang="en-GB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92118" y="5628215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30%</a:t>
              </a:r>
              <a:endParaRPr lang="en-GB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49267" y="5637969"/>
              <a:ext cx="563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40%</a:t>
              </a:r>
              <a:endParaRPr lang="en-GB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91683" y="5628330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50%</a:t>
              </a:r>
              <a:endParaRPr lang="en-GB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539530" y="5626046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60%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84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60066"/>
                </a:solidFill>
              </a:rPr>
              <a:t>Thanks to:</a:t>
            </a:r>
            <a:endParaRPr lang="en-GB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71600"/>
            <a:ext cx="8640960" cy="4361656"/>
          </a:xfrm>
        </p:spPr>
        <p:txBody>
          <a:bodyPr/>
          <a:lstStyle/>
          <a:p>
            <a:r>
              <a:rPr lang="en-GB" dirty="0" smtClean="0"/>
              <a:t>John Harvey and Hannah Pape – Transitions </a:t>
            </a:r>
            <a:r>
              <a:rPr lang="en-GB" smtClean="0"/>
              <a:t>website and resource development.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Dr Annunziata Videtta – Science 101.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Kate Mawson – Liaison with schools and development of A-level lab 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0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 eaLnBrk="1" hangingPunct="1"/>
            <a:r>
              <a:rPr lang="en-GB" b="0" dirty="0" smtClean="0">
                <a:solidFill>
                  <a:srgbClr val="660066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What do we offer?</a:t>
            </a:r>
            <a:endParaRPr lang="en-GB" b="0" dirty="0">
              <a:solidFill>
                <a:srgbClr val="660066"/>
              </a:solidFill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88975" y="1000124"/>
            <a:ext cx="8025056" cy="5253088"/>
          </a:xfrm>
        </p:spPr>
        <p:txBody>
          <a:bodyPr/>
          <a:lstStyle/>
          <a:p>
            <a:pPr defTabSz="1165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Calibri"/>
                <a:ea typeface="Calibri" pitchFamily="-65" charset="0"/>
                <a:cs typeface="Calibri"/>
              </a:rPr>
              <a:t>Entry 2016 Offer for all degrees will be </a:t>
            </a:r>
            <a:r>
              <a:rPr lang="en-GB" sz="2400" dirty="0" smtClean="0">
                <a:solidFill>
                  <a:srgbClr val="D60093"/>
                </a:solidFill>
                <a:latin typeface="Calibri"/>
                <a:ea typeface="Calibri" pitchFamily="-65" charset="0"/>
                <a:cs typeface="Calibri"/>
              </a:rPr>
              <a:t>AAB - ABB</a:t>
            </a:r>
          </a:p>
          <a:p>
            <a:pPr marL="625475" lvl="1" indent="-263525" defTabSz="1165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 smtClean="0">
                <a:solidFill>
                  <a:srgbClr val="D60093"/>
                </a:solidFill>
                <a:latin typeface="Calibri"/>
                <a:ea typeface="Calibri" pitchFamily="-65" charset="0"/>
                <a:cs typeface="Calibri"/>
              </a:rPr>
              <a:t>ABB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ea typeface="Calibri" pitchFamily="-65" charset="0"/>
                <a:cs typeface="Calibri"/>
              </a:rPr>
              <a:t> </a:t>
            </a:r>
            <a:r>
              <a:rPr lang="en-GB" sz="2000" dirty="0" smtClean="0">
                <a:solidFill>
                  <a:srgbClr val="002060"/>
                </a:solidFill>
                <a:latin typeface="Calibri"/>
                <a:ea typeface="Calibri" pitchFamily="-65" charset="0"/>
                <a:cs typeface="Calibri"/>
              </a:rPr>
              <a:t>likely for students with 2 or more science A-levels</a:t>
            </a:r>
          </a:p>
          <a:p>
            <a:pPr defTabSz="1165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GB" sz="2400" b="1" dirty="0" smtClean="0">
              <a:latin typeface="Calibri"/>
              <a:ea typeface="Calibri" pitchFamily="-65" charset="0"/>
              <a:cs typeface="Calibri"/>
            </a:endParaRPr>
          </a:p>
          <a:p>
            <a:pPr defTabSz="1165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D60093"/>
                </a:solidFill>
                <a:latin typeface="Calibri"/>
                <a:ea typeface="Calibri" pitchFamily="-65" charset="0"/>
                <a:cs typeface="Calibri"/>
              </a:rPr>
              <a:t>Biological</a:t>
            </a:r>
            <a:r>
              <a:rPr lang="en-GB" sz="2400" dirty="0" smtClean="0">
                <a:solidFill>
                  <a:srgbClr val="D60093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 Sciences</a:t>
            </a:r>
          </a:p>
          <a:p>
            <a:pPr marL="646113" lvl="1" defTabSz="1165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A broad-based degree which you shape to fit your interests</a:t>
            </a:r>
          </a:p>
          <a:p>
            <a:pPr defTabSz="1165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D60093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Biochemistry</a:t>
            </a:r>
          </a:p>
          <a:p>
            <a:pPr lvl="1" defTabSz="1165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A detailed understanding of life at the molecular and cellular level</a:t>
            </a:r>
            <a:endParaRPr lang="en-GB" sz="2400" dirty="0" smtClean="0">
              <a:solidFill>
                <a:srgbClr val="002060"/>
              </a:solidFill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defTabSz="1165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D60093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Biomedical Science</a:t>
            </a:r>
          </a:p>
          <a:p>
            <a:pPr lvl="1" defTabSz="1165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A focused degree on human health and disease</a:t>
            </a:r>
          </a:p>
          <a:p>
            <a:pPr defTabSz="1165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D60093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Medical </a:t>
            </a:r>
            <a:r>
              <a:rPr lang="en-GB" sz="2400" dirty="0">
                <a:solidFill>
                  <a:srgbClr val="D60093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Microbiology and </a:t>
            </a:r>
            <a:r>
              <a:rPr lang="en-GB" sz="2400" dirty="0" smtClean="0">
                <a:solidFill>
                  <a:srgbClr val="D60093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Virology</a:t>
            </a:r>
            <a:endParaRPr lang="en-GB" sz="2400" dirty="0">
              <a:solidFill>
                <a:srgbClr val="D60093"/>
              </a:solidFill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Studying how the microscopic world affects human health</a:t>
            </a:r>
          </a:p>
          <a:p>
            <a:pPr defTabSz="1165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D60093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Master of Bioscience courses (AAA-AAB)</a:t>
            </a:r>
          </a:p>
          <a:p>
            <a:pPr lvl="1" defTabSz="1165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Available from 2015</a:t>
            </a:r>
          </a:p>
        </p:txBody>
      </p:sp>
    </p:spTree>
    <p:extLst>
      <p:ext uri="{BB962C8B-B14F-4D97-AF65-F5344CB8AC3E}">
        <p14:creationId xmlns:p14="http://schemas.microsoft.com/office/powerpoint/2010/main" val="83288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16024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rgbClr val="660066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What’s the missing link?</a:t>
            </a:r>
            <a:endParaRPr lang="en-GB" sz="6000" dirty="0">
              <a:solidFill>
                <a:srgbClr val="660066"/>
              </a:solidFill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pic>
        <p:nvPicPr>
          <p:cNvPr id="1026" name="Picture 2" descr="C:\Users\lfslbn\AppData\Local\Microsoft\Windows\Temporary Internet Files\Content.IE5\JMF5OE0C\image-20150915-29648-1nz20b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88" y="2132856"/>
            <a:ext cx="716242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2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564904"/>
            <a:ext cx="91440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660066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Student opinion -The headlines</a:t>
            </a:r>
            <a:endParaRPr lang="en-GB" dirty="0">
              <a:solidFill>
                <a:srgbClr val="660066"/>
              </a:solidFill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411760" y="188640"/>
            <a:ext cx="4824536" cy="10801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sz="3200" b="0" dirty="0" smtClean="0">
                <a:solidFill>
                  <a:srgbClr val="660066"/>
                </a:solidFill>
              </a:rPr>
              <a:t>How </a:t>
            </a:r>
            <a:r>
              <a:rPr sz="3200" b="0" dirty="0">
                <a:solidFill>
                  <a:srgbClr val="660066"/>
                </a:solidFill>
              </a:rPr>
              <a:t>well did your pre-University </a:t>
            </a:r>
            <a:r>
              <a:rPr sz="3200" b="0" dirty="0" smtClean="0">
                <a:solidFill>
                  <a:srgbClr val="660066"/>
                </a:solidFill>
              </a:rPr>
              <a:t>qualifications</a:t>
            </a:r>
            <a:r>
              <a:rPr lang="en-GB" sz="3200" b="0" dirty="0">
                <a:solidFill>
                  <a:srgbClr val="660066"/>
                </a:solidFill>
              </a:rPr>
              <a:t> </a:t>
            </a:r>
            <a:r>
              <a:rPr sz="3200" b="0" dirty="0" smtClean="0">
                <a:solidFill>
                  <a:srgbClr val="660066"/>
                </a:solidFill>
              </a:rPr>
              <a:t>prepare</a:t>
            </a:r>
            <a:r>
              <a:rPr sz="3200" b="0" dirty="0">
                <a:solidFill>
                  <a:srgbClr val="660066"/>
                </a:solidFill>
              </a:rPr>
              <a:t> you for learning at </a:t>
            </a:r>
            <a:r>
              <a:rPr sz="3200" b="0" dirty="0" smtClean="0">
                <a:solidFill>
                  <a:srgbClr val="660066"/>
                </a:solidFill>
              </a:rPr>
              <a:t>University</a:t>
            </a:r>
            <a:r>
              <a:rPr lang="en-GB" sz="3200" b="0" dirty="0" smtClean="0">
                <a:solidFill>
                  <a:srgbClr val="660066"/>
                </a:solidFill>
              </a:rPr>
              <a:t>?</a:t>
            </a:r>
            <a:endParaRPr sz="3200" b="0" dirty="0">
              <a:solidFill>
                <a:srgbClr val="660066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05252" y="1268760"/>
            <a:ext cx="6691084" cy="4604279"/>
            <a:chOff x="905252" y="1268760"/>
            <a:chExt cx="6691084" cy="4604279"/>
          </a:xfrm>
        </p:grpSpPr>
        <p:sp>
          <p:nvSpPr>
            <p:cNvPr id="6" name="TextBox 5"/>
            <p:cNvSpPr txBox="1"/>
            <p:nvPr/>
          </p:nvSpPr>
          <p:spPr>
            <a:xfrm>
              <a:off x="905252" y="1484784"/>
              <a:ext cx="22682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Extremely well</a:t>
              </a:r>
              <a:endParaRPr lang="en-GB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5252" y="2276872"/>
              <a:ext cx="16921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Quite well</a:t>
              </a:r>
              <a:endParaRPr lang="en-GB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5252" y="3140968"/>
              <a:ext cx="12601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Neutral</a:t>
              </a:r>
              <a:endParaRPr lang="en-GB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5252" y="3999317"/>
              <a:ext cx="19802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Not very well</a:t>
              </a:r>
              <a:endParaRPr lang="en-GB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5252" y="4839543"/>
              <a:ext cx="153279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Not at all</a:t>
              </a:r>
              <a:endParaRPr lang="en-GB" sz="2400" dirty="0"/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3203848" y="1268760"/>
              <a:ext cx="0" cy="417646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Rectangle 13"/>
            <p:cNvSpPr/>
            <p:nvPr/>
          </p:nvSpPr>
          <p:spPr bwMode="auto">
            <a:xfrm>
              <a:off x="3206494" y="1441723"/>
              <a:ext cx="653178" cy="5441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H="1">
              <a:off x="3203848" y="5445224"/>
              <a:ext cx="417646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5940152" y="5445224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6636227" y="5445224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3889259" y="5434879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5253595" y="5448719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574698" y="5439935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7300563" y="5439935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ectangle 24"/>
            <p:cNvSpPr/>
            <p:nvPr/>
          </p:nvSpPr>
          <p:spPr bwMode="auto">
            <a:xfrm>
              <a:off x="3205075" y="3922197"/>
              <a:ext cx="1097654" cy="5544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10426" y="3109707"/>
              <a:ext cx="1703514" cy="5441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206978" y="2271490"/>
              <a:ext cx="3144302" cy="54415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5043" y="4756596"/>
              <a:ext cx="188895" cy="54415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15816" y="5520727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0%</a:t>
              </a:r>
              <a:endParaRPr lang="en-GB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35896" y="5526299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10%</a:t>
              </a:r>
              <a:endParaRPr lang="en-GB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83968" y="5534371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20%</a:t>
              </a:r>
              <a:endParaRPr lang="en-GB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04048" y="5534485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30%</a:t>
              </a:r>
              <a:endParaRPr lang="en-GB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52120" y="5517232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40%</a:t>
              </a:r>
              <a:endParaRPr lang="en-GB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72200" y="5517232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50%</a:t>
              </a:r>
              <a:endParaRPr lang="en-GB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20272" y="5520727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60%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81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051720" y="260648"/>
            <a:ext cx="540060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48072"/>
          </a:xfrm>
        </p:spPr>
        <p:txBody>
          <a:bodyPr>
            <a:noAutofit/>
          </a:bodyPr>
          <a:lstStyle/>
          <a:p>
            <a:pPr algn="ctr"/>
            <a:r>
              <a:rPr sz="3200" b="0" dirty="0" smtClean="0">
                <a:solidFill>
                  <a:srgbClr val="660066"/>
                </a:solidFill>
              </a:rPr>
              <a:t>Are </a:t>
            </a:r>
            <a:r>
              <a:rPr sz="3200" b="0" dirty="0">
                <a:solidFill>
                  <a:srgbClr val="660066"/>
                </a:solidFill>
              </a:rPr>
              <a:t>lectures more difficult to learn from than lessons at </a:t>
            </a:r>
            <a:r>
              <a:rPr sz="3200" b="0" dirty="0" smtClean="0">
                <a:solidFill>
                  <a:srgbClr val="660066"/>
                </a:solidFill>
              </a:rPr>
              <a:t>school/college</a:t>
            </a:r>
            <a:r>
              <a:rPr lang="en-GB" sz="3200" b="0" dirty="0" smtClean="0">
                <a:solidFill>
                  <a:srgbClr val="660066"/>
                </a:solidFill>
              </a:rPr>
              <a:t>?</a:t>
            </a:r>
            <a:endParaRPr sz="3200" b="0" dirty="0">
              <a:solidFill>
                <a:srgbClr val="66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58895" y="566812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3</a:t>
            </a:r>
            <a:r>
              <a:rPr lang="en-GB" sz="1600" dirty="0" smtClean="0"/>
              <a:t>0%</a:t>
            </a:r>
            <a:endParaRPr lang="en-GB" sz="16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657281" y="989354"/>
            <a:ext cx="7515119" cy="5008122"/>
            <a:chOff x="539552" y="989354"/>
            <a:chExt cx="7515119" cy="5008122"/>
          </a:xfrm>
        </p:grpSpPr>
        <p:sp>
          <p:nvSpPr>
            <p:cNvPr id="6" name="TextBox 5"/>
            <p:cNvSpPr txBox="1"/>
            <p:nvPr/>
          </p:nvSpPr>
          <p:spPr>
            <a:xfrm>
              <a:off x="539552" y="1267097"/>
              <a:ext cx="266429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Much more difficult</a:t>
              </a:r>
              <a:endParaRPr lang="en-GB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552" y="2204864"/>
              <a:ext cx="32403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Somewhat more difficult</a:t>
              </a:r>
              <a:endParaRPr lang="en-GB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552" y="3212976"/>
              <a:ext cx="23042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About the same</a:t>
              </a:r>
              <a:endParaRPr lang="en-GB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9552" y="4869160"/>
              <a:ext cx="266429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Much less difficul</a:t>
              </a:r>
              <a:r>
                <a:rPr lang="en-GB" sz="2400" dirty="0"/>
                <a:t>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9552" y="4005063"/>
              <a:ext cx="31683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Somewhat less difficult</a:t>
              </a:r>
              <a:endParaRPr lang="en-GB" sz="2400" dirty="0"/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3822254" y="989354"/>
              <a:ext cx="2642" cy="458161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3824096" y="5569889"/>
              <a:ext cx="4230575" cy="404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634440" y="5581312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431424" y="5576026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6229198" y="5570741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7031245" y="5578669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7823332" y="5572190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ectangle 21"/>
            <p:cNvSpPr/>
            <p:nvPr/>
          </p:nvSpPr>
          <p:spPr bwMode="auto">
            <a:xfrm>
              <a:off x="3834143" y="1155700"/>
              <a:ext cx="3727450" cy="609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34143" y="3898900"/>
              <a:ext cx="220117" cy="6074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834143" y="2984500"/>
              <a:ext cx="879381" cy="6159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834143" y="2063750"/>
              <a:ext cx="3011157" cy="6206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834143" y="4813300"/>
              <a:ext cx="67096" cy="60697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90019" y="5642411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0%</a:t>
              </a:r>
              <a:endParaRPr lang="en-GB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64359" y="5658922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10%</a:t>
              </a:r>
              <a:endParaRPr lang="en-GB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44021" y="5658922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2</a:t>
              </a:r>
              <a:r>
                <a:rPr lang="en-GB" sz="1600" dirty="0" smtClean="0"/>
                <a:t>0%</a:t>
              </a:r>
              <a:endParaRPr lang="en-GB" sz="16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860942" y="567097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4</a:t>
            </a:r>
            <a:r>
              <a:rPr lang="en-GB" sz="1600" dirty="0" smtClean="0"/>
              <a:t>0%</a:t>
            </a:r>
            <a:endParaRPr lang="en-GB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653029" y="5659249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5</a:t>
            </a:r>
            <a:r>
              <a:rPr lang="en-GB" sz="1600" dirty="0" smtClean="0"/>
              <a:t>0%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10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33494"/>
            <a:ext cx="9144000" cy="1163839"/>
          </a:xfrm>
        </p:spPr>
        <p:txBody>
          <a:bodyPr>
            <a:noAutofit/>
          </a:bodyPr>
          <a:lstStyle/>
          <a:p>
            <a:pPr algn="ctr"/>
            <a:r>
              <a:rPr sz="2800" b="0" dirty="0" smtClean="0">
                <a:solidFill>
                  <a:srgbClr val="660066"/>
                </a:solidFill>
              </a:rPr>
              <a:t>Based </a:t>
            </a:r>
            <a:r>
              <a:rPr sz="2800" b="0" dirty="0">
                <a:solidFill>
                  <a:srgbClr val="660066"/>
                </a:solidFill>
              </a:rPr>
              <a:t>on your lab experience from </a:t>
            </a:r>
            <a:r>
              <a:rPr sz="2800" b="0" dirty="0" smtClean="0">
                <a:solidFill>
                  <a:srgbClr val="660066"/>
                </a:solidFill>
              </a:rPr>
              <a:t>school/college</a:t>
            </a:r>
            <a:r>
              <a:rPr sz="2800" b="0" dirty="0">
                <a:solidFill>
                  <a:srgbClr val="660066"/>
                </a:solidFill>
              </a:rPr>
              <a:t> were you well prepared for Year </a:t>
            </a:r>
            <a:r>
              <a:rPr sz="2800" b="0" dirty="0" smtClean="0">
                <a:solidFill>
                  <a:srgbClr val="660066"/>
                </a:solidFill>
              </a:rPr>
              <a:t>1</a:t>
            </a:r>
            <a:r>
              <a:rPr lang="en-GB" sz="2800" b="0" dirty="0">
                <a:solidFill>
                  <a:srgbClr val="660066"/>
                </a:solidFill>
              </a:rPr>
              <a:t> </a:t>
            </a:r>
            <a:r>
              <a:rPr lang="en-GB" sz="2800" b="0" dirty="0" smtClean="0">
                <a:solidFill>
                  <a:srgbClr val="660066"/>
                </a:solidFill>
              </a:rPr>
              <a:t>practicals</a:t>
            </a:r>
            <a:r>
              <a:rPr sz="2800" b="0" dirty="0" smtClean="0">
                <a:solidFill>
                  <a:srgbClr val="660066"/>
                </a:solidFill>
              </a:rPr>
              <a:t>?</a:t>
            </a:r>
            <a:endParaRPr sz="2800" b="0" dirty="0">
              <a:solidFill>
                <a:srgbClr val="66006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02756" y="1130345"/>
            <a:ext cx="6609604" cy="4818935"/>
            <a:chOff x="824608" y="1052737"/>
            <a:chExt cx="6609604" cy="4818935"/>
          </a:xfrm>
        </p:grpSpPr>
        <p:sp>
          <p:nvSpPr>
            <p:cNvPr id="2" name="TextBox 1"/>
            <p:cNvSpPr txBox="1"/>
            <p:nvPr/>
          </p:nvSpPr>
          <p:spPr>
            <a:xfrm>
              <a:off x="824608" y="1268759"/>
              <a:ext cx="266429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Extremely prepared</a:t>
              </a:r>
              <a:endParaRPr lang="en-GB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4608" y="2132856"/>
              <a:ext cx="299022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Somewhat prepared</a:t>
              </a:r>
              <a:endParaRPr lang="en-GB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4608" y="3039816"/>
              <a:ext cx="149511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Neutral</a:t>
              </a:r>
              <a:endParaRPr lang="en-GB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4608" y="3933056"/>
              <a:ext cx="266429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Under prepared</a:t>
              </a:r>
              <a:endParaRPr lang="en-GB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4608" y="4797151"/>
              <a:ext cx="32087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Completely unprepared</a:t>
              </a:r>
              <a:endParaRPr lang="en-GB" sz="2400" dirty="0"/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4060735" y="1052737"/>
              <a:ext cx="0" cy="439248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4053335" y="5445224"/>
              <a:ext cx="338087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7120110" y="5433297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6348346" y="5444587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599990" y="5437497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4832203" y="5456067"/>
              <a:ext cx="0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4544171" y="5528075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10%</a:t>
              </a:r>
              <a:endParaRPr lang="en-GB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84835" y="5522035"/>
              <a:ext cx="4393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0%</a:t>
              </a:r>
              <a:endParaRPr lang="en-GB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11958" y="553311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2</a:t>
              </a:r>
              <a:r>
                <a:rPr lang="en-GB" sz="1600" dirty="0" smtClean="0"/>
                <a:t>0%</a:t>
              </a:r>
              <a:endParaRPr lang="en-GB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60314" y="553311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3</a:t>
              </a:r>
              <a:r>
                <a:rPr lang="en-GB" sz="1600" dirty="0" smtClean="0"/>
                <a:t>0%</a:t>
              </a:r>
              <a:endParaRPr lang="en-GB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32078" y="553311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4</a:t>
              </a:r>
              <a:r>
                <a:rPr lang="en-GB" sz="1600" dirty="0" smtClean="0"/>
                <a:t>0%</a:t>
              </a:r>
              <a:endParaRPr lang="en-GB" sz="1600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71442" y="1193463"/>
              <a:ext cx="806683" cy="5883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071442" y="2072721"/>
              <a:ext cx="3039674" cy="5883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071442" y="2955857"/>
              <a:ext cx="1035446" cy="5883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071442" y="3834914"/>
              <a:ext cx="1928962" cy="5883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071442" y="4706563"/>
              <a:ext cx="663844" cy="58831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9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474" y="2590800"/>
            <a:ext cx="5398343" cy="1198240"/>
          </a:xfrm>
          <a:gradFill flip="none" rotWithShape="1">
            <a:gsLst>
              <a:gs pos="0">
                <a:srgbClr val="660066">
                  <a:tint val="66000"/>
                  <a:satMod val="160000"/>
                </a:srgbClr>
              </a:gs>
              <a:gs pos="50000">
                <a:srgbClr val="660066">
                  <a:tint val="44500"/>
                  <a:satMod val="160000"/>
                </a:srgbClr>
              </a:gs>
              <a:gs pos="100000">
                <a:srgbClr val="660066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660066"/>
            </a:solidFill>
          </a:ln>
          <a:effectLst/>
        </p:spPr>
        <p:txBody>
          <a:bodyPr/>
          <a:lstStyle/>
          <a:p>
            <a:pPr algn="ctr"/>
            <a:r>
              <a:rPr lang="en-GB" sz="2400" b="0" dirty="0" smtClean="0">
                <a:solidFill>
                  <a:schemeClr val="tx1"/>
                </a:solidFill>
              </a:rPr>
              <a:t>Is there </a:t>
            </a:r>
            <a:r>
              <a:rPr lang="en-GB" sz="2400" b="0" dirty="0">
                <a:solidFill>
                  <a:schemeClr val="tx1"/>
                </a:solidFill>
              </a:rPr>
              <a:t>anything that you wish you had learned better </a:t>
            </a:r>
            <a:r>
              <a:rPr lang="en-GB" sz="2400" b="0" dirty="0" smtClean="0">
                <a:solidFill>
                  <a:schemeClr val="tx1"/>
                </a:solidFill>
              </a:rPr>
              <a:t>before </a:t>
            </a:r>
            <a:r>
              <a:rPr lang="en-GB" sz="2400" b="0" dirty="0">
                <a:solidFill>
                  <a:schemeClr val="tx1"/>
                </a:solidFill>
              </a:rPr>
              <a:t>coming to University?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49" y="495483"/>
            <a:ext cx="3892235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Note taking in lectures</a:t>
            </a: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694336"/>
            <a:ext cx="3427986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Being better prepared</a:t>
            </a: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164" y="4077072"/>
            <a:ext cx="3672408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Learning from lectures</a:t>
            </a: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9869" y="495483"/>
            <a:ext cx="3672408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Time Management</a:t>
            </a: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52" y="1694336"/>
            <a:ext cx="3888432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Better revision strategies </a:t>
            </a: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5150822"/>
            <a:ext cx="3816424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Be less spoon-fed in school</a:t>
            </a: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1752" y="4237721"/>
            <a:ext cx="4568705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More emphasis on quant skills</a:t>
            </a: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pPr algn="ctr"/>
            <a:r>
              <a:rPr lang="en-GB" sz="3600" dirty="0" smtClean="0">
                <a:solidFill>
                  <a:srgbClr val="660066"/>
                </a:solidFill>
              </a:rPr>
              <a:t>Which skills do you wish you had learned better at school/college?</a:t>
            </a:r>
            <a:endParaRPr lang="en-GB" sz="3600" dirty="0">
              <a:solidFill>
                <a:srgbClr val="660066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833189"/>
              </p:ext>
            </p:extLst>
          </p:nvPr>
        </p:nvGraphicFramePr>
        <p:xfrm>
          <a:off x="1403648" y="1772813"/>
          <a:ext cx="6672064" cy="3553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134"/>
                <a:gridCol w="2100930"/>
              </a:tblGrid>
              <a:tr h="394843">
                <a:tc>
                  <a:txBody>
                    <a:bodyPr/>
                    <a:lstStyle/>
                    <a:p>
                      <a:r>
                        <a:rPr lang="en-GB" dirty="0" smtClean="0"/>
                        <a:t>Answer choice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Response</a:t>
                      </a:r>
                      <a:endParaRPr lang="en-GB" dirty="0"/>
                    </a:p>
                  </a:txBody>
                  <a:tcPr/>
                </a:tc>
              </a:tr>
              <a:tr h="394843">
                <a:tc>
                  <a:txBody>
                    <a:bodyPr/>
                    <a:lstStyle/>
                    <a:p>
                      <a:r>
                        <a:rPr lang="en-GB" dirty="0" smtClean="0"/>
                        <a:t>Structuring a lab report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65%</a:t>
                      </a:r>
                      <a:endParaRPr lang="en-GB" dirty="0"/>
                    </a:p>
                  </a:txBody>
                  <a:tcPr/>
                </a:tc>
              </a:tr>
              <a:tr h="394843">
                <a:tc>
                  <a:txBody>
                    <a:bodyPr/>
                    <a:lstStyle/>
                    <a:p>
                      <a:r>
                        <a:rPr lang="en-GB" dirty="0" smtClean="0"/>
                        <a:t>Data analysis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54%</a:t>
                      </a:r>
                      <a:endParaRPr lang="en-GB" dirty="0"/>
                    </a:p>
                  </a:txBody>
                  <a:tcPr/>
                </a:tc>
              </a:tr>
              <a:tr h="394843">
                <a:tc>
                  <a:txBody>
                    <a:bodyPr/>
                    <a:lstStyle/>
                    <a:p>
                      <a:r>
                        <a:rPr lang="en-GB" dirty="0" smtClean="0"/>
                        <a:t>Taking effective notes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53%</a:t>
                      </a:r>
                      <a:endParaRPr lang="en-GB" dirty="0"/>
                    </a:p>
                  </a:txBody>
                  <a:tcPr/>
                </a:tc>
              </a:tr>
              <a:tr h="394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Designing an 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47%</a:t>
                      </a:r>
                    </a:p>
                  </a:txBody>
                  <a:tcPr/>
                </a:tc>
              </a:tr>
              <a:tr h="394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Developing a scientific writing style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47%</a:t>
                      </a:r>
                    </a:p>
                  </a:txBody>
                  <a:tcPr/>
                </a:tc>
              </a:tr>
              <a:tr h="394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Data generation and</a:t>
                      </a:r>
                      <a:r>
                        <a:rPr lang="en-GB" baseline="0" dirty="0" smtClean="0"/>
                        <a:t> presentation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46%</a:t>
                      </a:r>
                    </a:p>
                  </a:txBody>
                  <a:tcPr/>
                </a:tc>
              </a:tr>
              <a:tr h="394843">
                <a:tc>
                  <a:txBody>
                    <a:bodyPr/>
                    <a:lstStyle/>
                    <a:p>
                      <a:r>
                        <a:rPr lang="en-GB" dirty="0" smtClean="0"/>
                        <a:t>Structuring an</a:t>
                      </a:r>
                      <a:r>
                        <a:rPr lang="en-GB" baseline="0" dirty="0" smtClean="0"/>
                        <a:t> essay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38%</a:t>
                      </a:r>
                      <a:endParaRPr lang="en-GB" dirty="0"/>
                    </a:p>
                  </a:txBody>
                  <a:tcPr/>
                </a:tc>
              </a:tr>
              <a:tr h="394843">
                <a:tc>
                  <a:txBody>
                    <a:bodyPr/>
                    <a:lstStyle/>
                    <a:p>
                      <a:r>
                        <a:rPr lang="en-GB" dirty="0" smtClean="0"/>
                        <a:t>Lab practical skills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170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Uni of Warwic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plate_Uni of Warwic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template_uni_of_warwick.pptx</Template>
  <TotalTime>3401</TotalTime>
  <Words>646</Words>
  <Application>Microsoft Office PowerPoint</Application>
  <PresentationFormat>On-screen Show (4:3)</PresentationFormat>
  <Paragraphs>165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template_Uni of Warwick</vt:lpstr>
      <vt:lpstr>1_Custom Design</vt:lpstr>
      <vt:lpstr>Custom Design</vt:lpstr>
      <vt:lpstr>1_template_Uni of Warwick</vt:lpstr>
      <vt:lpstr>2_Custom Design</vt:lpstr>
      <vt:lpstr>3_Custom Design</vt:lpstr>
      <vt:lpstr>Identifying and Understanding the Barriers to Effective Transition </vt:lpstr>
      <vt:lpstr>What do we offer?</vt:lpstr>
      <vt:lpstr>PowerPoint Presentation</vt:lpstr>
      <vt:lpstr>PowerPoint Presentation</vt:lpstr>
      <vt:lpstr>How well did your pre-University qualifications prepare you for learning at University?</vt:lpstr>
      <vt:lpstr>Are lectures more difficult to learn from than lessons at school/college?</vt:lpstr>
      <vt:lpstr>Based on your lab experience from school/college were you well prepared for Year 1 practicals?</vt:lpstr>
      <vt:lpstr>Is there anything that you wish you had learned better before coming to University?</vt:lpstr>
      <vt:lpstr>Which skills do you wish you had learned better at school/college?</vt:lpstr>
      <vt:lpstr>PowerPoint Presentation</vt:lpstr>
      <vt:lpstr>What have we done?</vt:lpstr>
      <vt:lpstr>Science 101: Enabling success</vt:lpstr>
      <vt:lpstr>PowerPoint Presentation</vt:lpstr>
      <vt:lpstr>Structured academic and pastoral tutorial programmes</vt:lpstr>
      <vt:lpstr>Laboratory practical &amp; written skills.</vt:lpstr>
      <vt:lpstr>From the choices below; in your experience which one is the most important for a positive First year at University.</vt:lpstr>
      <vt:lpstr>Thanks to:</vt:lpstr>
    </vt:vector>
  </TitlesOfParts>
  <Company>University of Warwick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Sciences  e-learning practical skills  (IATL funded – Digichamps project)</dc:title>
  <dc:creator>Williams, Leanne</dc:creator>
  <cp:lastModifiedBy>Sarah Cox</cp:lastModifiedBy>
  <cp:revision>179</cp:revision>
  <cp:lastPrinted>2016-01-27T12:56:10Z</cp:lastPrinted>
  <dcterms:created xsi:type="dcterms:W3CDTF">2015-05-19T12:16:35Z</dcterms:created>
  <dcterms:modified xsi:type="dcterms:W3CDTF">2016-07-15T10:05:12Z</dcterms:modified>
</cp:coreProperties>
</file>