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handoutMasterIdLst>
    <p:handoutMasterId r:id="rId17"/>
  </p:handoutMasterIdLst>
  <p:sldIdLst>
    <p:sldId id="256" r:id="rId2"/>
    <p:sldId id="257" r:id="rId3"/>
    <p:sldId id="277" r:id="rId4"/>
    <p:sldId id="268" r:id="rId5"/>
    <p:sldId id="258" r:id="rId6"/>
    <p:sldId id="259" r:id="rId7"/>
    <p:sldId id="271" r:id="rId8"/>
    <p:sldId id="278" r:id="rId9"/>
    <p:sldId id="280" r:id="rId10"/>
    <p:sldId id="281" r:id="rId11"/>
    <p:sldId id="260" r:id="rId12"/>
    <p:sldId id="272" r:id="rId13"/>
    <p:sldId id="275" r:id="rId14"/>
    <p:sldId id="276" r:id="rId15"/>
    <p:sldId id="266" r:id="rId16"/>
  </p:sldIdLst>
  <p:sldSz cx="9144000" cy="6858000" type="screen4x3"/>
  <p:notesSz cx="6865938" cy="9996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81" d="100"/>
          <a:sy n="81" d="100"/>
        </p:scale>
        <p:origin x="-876"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0FC315-80CD-4F25-93BB-AADBD2AFD9F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02A20C43-4E4F-4C2F-B50A-B4633A317269}">
      <dgm:prSet phldrT="[Text]" custT="1"/>
      <dgm:spPr/>
      <dgm:t>
        <a:bodyPr lIns="61200" rIns="61200"/>
        <a:lstStyle/>
        <a:p>
          <a:pPr>
            <a:spcAft>
              <a:spcPts val="0"/>
            </a:spcAft>
          </a:pPr>
          <a:r>
            <a:rPr lang="en-GB" sz="2800" b="0" dirty="0" smtClean="0">
              <a:effectLst>
                <a:outerShdw blurRad="38100" dist="38100" dir="2700000" algn="tl">
                  <a:srgbClr val="000000">
                    <a:alpha val="43137"/>
                  </a:srgbClr>
                </a:outerShdw>
              </a:effectLst>
            </a:rPr>
            <a:t>Curriculum mismatch</a:t>
          </a:r>
          <a:endParaRPr lang="en-GB" sz="2800" b="0" dirty="0">
            <a:effectLst>
              <a:outerShdw blurRad="38100" dist="38100" dir="2700000" algn="tl">
                <a:srgbClr val="000000">
                  <a:alpha val="43137"/>
                </a:srgbClr>
              </a:outerShdw>
            </a:effectLst>
          </a:endParaRPr>
        </a:p>
      </dgm:t>
    </dgm:pt>
    <dgm:pt modelId="{47656AB0-6B0A-4A65-A67E-628CF45801EC}" type="parTrans" cxnId="{C06F61D0-9F38-4F87-987C-388D95B0CFE5}">
      <dgm:prSet/>
      <dgm:spPr/>
      <dgm:t>
        <a:bodyPr/>
        <a:lstStyle/>
        <a:p>
          <a:endParaRPr lang="en-GB"/>
        </a:p>
      </dgm:t>
    </dgm:pt>
    <dgm:pt modelId="{A7BAE2AF-DC37-4245-BA92-4D042061C2A6}" type="sibTrans" cxnId="{C06F61D0-9F38-4F87-987C-388D95B0CFE5}">
      <dgm:prSet/>
      <dgm:spPr/>
      <dgm:t>
        <a:bodyPr/>
        <a:lstStyle/>
        <a:p>
          <a:endParaRPr lang="en-GB"/>
        </a:p>
      </dgm:t>
    </dgm:pt>
    <dgm:pt modelId="{515D7840-60F5-481D-824F-9324C44DFA18}">
      <dgm:prSet phldrT="[Text]"/>
      <dgm:spPr/>
      <dgm:t>
        <a:bodyPr/>
        <a:lstStyle/>
        <a:p>
          <a:r>
            <a:rPr lang="en-GB" dirty="0" smtClean="0">
              <a:effectLst>
                <a:outerShdw blurRad="38100" dist="38100" dir="2700000" algn="tl">
                  <a:srgbClr val="000000">
                    <a:alpha val="43137"/>
                  </a:srgbClr>
                </a:outerShdw>
              </a:effectLst>
            </a:rPr>
            <a:t>Affective domain</a:t>
          </a:r>
          <a:endParaRPr lang="en-GB" dirty="0">
            <a:effectLst>
              <a:outerShdw blurRad="38100" dist="38100" dir="2700000" algn="tl">
                <a:srgbClr val="000000">
                  <a:alpha val="43137"/>
                </a:srgbClr>
              </a:outerShdw>
            </a:effectLst>
          </a:endParaRPr>
        </a:p>
      </dgm:t>
    </dgm:pt>
    <dgm:pt modelId="{D225D367-4C3E-4A60-AC34-0971A1D5D873}" type="parTrans" cxnId="{75DF48AE-C577-419C-8497-D6DA6B991CE6}">
      <dgm:prSet/>
      <dgm:spPr/>
      <dgm:t>
        <a:bodyPr/>
        <a:lstStyle/>
        <a:p>
          <a:endParaRPr lang="en-GB"/>
        </a:p>
      </dgm:t>
    </dgm:pt>
    <dgm:pt modelId="{69F3C21C-92ED-45CC-833E-4EEEFD2999EB}" type="sibTrans" cxnId="{75DF48AE-C577-419C-8497-D6DA6B991CE6}">
      <dgm:prSet/>
      <dgm:spPr/>
      <dgm:t>
        <a:bodyPr/>
        <a:lstStyle/>
        <a:p>
          <a:endParaRPr lang="en-GB"/>
        </a:p>
      </dgm:t>
    </dgm:pt>
    <dgm:pt modelId="{0127D03D-4BBF-424B-8CE0-696FAF146645}" type="pres">
      <dgm:prSet presAssocID="{A30FC315-80CD-4F25-93BB-AADBD2AFD9F4}" presName="cycleMatrixDiagram" presStyleCnt="0">
        <dgm:presLayoutVars>
          <dgm:chMax val="1"/>
          <dgm:dir/>
          <dgm:animLvl val="lvl"/>
          <dgm:resizeHandles val="exact"/>
        </dgm:presLayoutVars>
      </dgm:prSet>
      <dgm:spPr/>
      <dgm:t>
        <a:bodyPr/>
        <a:lstStyle/>
        <a:p>
          <a:endParaRPr lang="en-GB"/>
        </a:p>
      </dgm:t>
    </dgm:pt>
    <dgm:pt modelId="{8DE59DD7-F6FB-4125-9EBB-69FA35922696}" type="pres">
      <dgm:prSet presAssocID="{A30FC315-80CD-4F25-93BB-AADBD2AFD9F4}" presName="children" presStyleCnt="0"/>
      <dgm:spPr/>
    </dgm:pt>
    <dgm:pt modelId="{8B7AB8CC-909D-454A-9F53-94A0E3C5F4A8}" type="pres">
      <dgm:prSet presAssocID="{A30FC315-80CD-4F25-93BB-AADBD2AFD9F4}" presName="childPlaceholder" presStyleCnt="0"/>
      <dgm:spPr/>
    </dgm:pt>
    <dgm:pt modelId="{CFF56050-39F4-460B-BB85-E627CBD91CAF}" type="pres">
      <dgm:prSet presAssocID="{A30FC315-80CD-4F25-93BB-AADBD2AFD9F4}" presName="circle" presStyleCnt="0"/>
      <dgm:spPr/>
    </dgm:pt>
    <dgm:pt modelId="{D251E3AC-4BDC-4BDB-8301-2C3CFBC2115F}" type="pres">
      <dgm:prSet presAssocID="{A30FC315-80CD-4F25-93BB-AADBD2AFD9F4}" presName="quadrant1" presStyleLbl="node1" presStyleIdx="0" presStyleCnt="4">
        <dgm:presLayoutVars>
          <dgm:chMax val="1"/>
          <dgm:bulletEnabled val="1"/>
        </dgm:presLayoutVars>
      </dgm:prSet>
      <dgm:spPr/>
      <dgm:t>
        <a:bodyPr/>
        <a:lstStyle/>
        <a:p>
          <a:endParaRPr lang="en-GB"/>
        </a:p>
      </dgm:t>
    </dgm:pt>
    <dgm:pt modelId="{83FD656A-93F4-47BD-A7BC-1C3CAC774C65}" type="pres">
      <dgm:prSet presAssocID="{A30FC315-80CD-4F25-93BB-AADBD2AFD9F4}" presName="quadrant2" presStyleLbl="node1" presStyleIdx="1" presStyleCnt="4">
        <dgm:presLayoutVars>
          <dgm:chMax val="1"/>
          <dgm:bulletEnabled val="1"/>
        </dgm:presLayoutVars>
      </dgm:prSet>
      <dgm:spPr/>
      <dgm:t>
        <a:bodyPr/>
        <a:lstStyle/>
        <a:p>
          <a:endParaRPr lang="en-GB"/>
        </a:p>
      </dgm:t>
    </dgm:pt>
    <dgm:pt modelId="{AA4663A5-DEEA-458F-83C4-D355F380AFCA}" type="pres">
      <dgm:prSet presAssocID="{A30FC315-80CD-4F25-93BB-AADBD2AFD9F4}" presName="quadrant3" presStyleLbl="node1" presStyleIdx="2" presStyleCnt="4">
        <dgm:presLayoutVars>
          <dgm:chMax val="1"/>
          <dgm:bulletEnabled val="1"/>
        </dgm:presLayoutVars>
      </dgm:prSet>
      <dgm:spPr/>
      <dgm:t>
        <a:bodyPr/>
        <a:lstStyle/>
        <a:p>
          <a:endParaRPr lang="en-GB"/>
        </a:p>
      </dgm:t>
    </dgm:pt>
    <dgm:pt modelId="{772E1FBC-CAC0-4B58-99D1-1A09437C64BB}" type="pres">
      <dgm:prSet presAssocID="{A30FC315-80CD-4F25-93BB-AADBD2AFD9F4}" presName="quadrant4" presStyleLbl="node1" presStyleIdx="3" presStyleCnt="4">
        <dgm:presLayoutVars>
          <dgm:chMax val="1"/>
          <dgm:bulletEnabled val="1"/>
        </dgm:presLayoutVars>
      </dgm:prSet>
      <dgm:spPr/>
      <dgm:t>
        <a:bodyPr/>
        <a:lstStyle/>
        <a:p>
          <a:endParaRPr lang="en-GB"/>
        </a:p>
      </dgm:t>
    </dgm:pt>
    <dgm:pt modelId="{B5921AB0-3251-4F7A-AC9B-BCD4A0D8D4BF}" type="pres">
      <dgm:prSet presAssocID="{A30FC315-80CD-4F25-93BB-AADBD2AFD9F4}" presName="quadrantPlaceholder" presStyleCnt="0"/>
      <dgm:spPr/>
    </dgm:pt>
    <dgm:pt modelId="{D7030C8C-7637-45D9-B3DC-389EB8D61C50}" type="pres">
      <dgm:prSet presAssocID="{A30FC315-80CD-4F25-93BB-AADBD2AFD9F4}" presName="center1" presStyleLbl="fgShp" presStyleIdx="0" presStyleCnt="2"/>
      <dgm:spPr>
        <a:prstGeom prst="blockArc">
          <a:avLst/>
        </a:prstGeom>
      </dgm:spPr>
    </dgm:pt>
    <dgm:pt modelId="{3CF8F757-93E5-4881-B944-23E3775F39CF}" type="pres">
      <dgm:prSet presAssocID="{A30FC315-80CD-4F25-93BB-AADBD2AFD9F4}" presName="center2" presStyleLbl="fgShp" presStyleIdx="1" presStyleCnt="2"/>
      <dgm:spPr>
        <a:prstGeom prst="blockArc">
          <a:avLst/>
        </a:prstGeom>
      </dgm:spPr>
      <dgm:t>
        <a:bodyPr/>
        <a:lstStyle/>
        <a:p>
          <a:endParaRPr lang="en-GB"/>
        </a:p>
      </dgm:t>
    </dgm:pt>
  </dgm:ptLst>
  <dgm:cxnLst>
    <dgm:cxn modelId="{2BBEA748-9C35-4131-AC5C-B30A10485308}" type="presOf" srcId="{515D7840-60F5-481D-824F-9324C44DFA18}" destId="{83FD656A-93F4-47BD-A7BC-1C3CAC774C65}" srcOrd="0" destOrd="0" presId="urn:microsoft.com/office/officeart/2005/8/layout/cycle4"/>
    <dgm:cxn modelId="{D06D394F-18C3-4BAD-A85D-5AE5CB6BD1F9}" type="presOf" srcId="{02A20C43-4E4F-4C2F-B50A-B4633A317269}" destId="{D251E3AC-4BDC-4BDB-8301-2C3CFBC2115F}" srcOrd="0" destOrd="0" presId="urn:microsoft.com/office/officeart/2005/8/layout/cycle4"/>
    <dgm:cxn modelId="{3280A4AA-5FB1-4961-81E3-35699A1C9A30}" type="presOf" srcId="{A30FC315-80CD-4F25-93BB-AADBD2AFD9F4}" destId="{0127D03D-4BBF-424B-8CE0-696FAF146645}" srcOrd="0" destOrd="0" presId="urn:microsoft.com/office/officeart/2005/8/layout/cycle4"/>
    <dgm:cxn modelId="{75DF48AE-C577-419C-8497-D6DA6B991CE6}" srcId="{A30FC315-80CD-4F25-93BB-AADBD2AFD9F4}" destId="{515D7840-60F5-481D-824F-9324C44DFA18}" srcOrd="1" destOrd="0" parTransId="{D225D367-4C3E-4A60-AC34-0971A1D5D873}" sibTransId="{69F3C21C-92ED-45CC-833E-4EEEFD2999EB}"/>
    <dgm:cxn modelId="{C06F61D0-9F38-4F87-987C-388D95B0CFE5}" srcId="{A30FC315-80CD-4F25-93BB-AADBD2AFD9F4}" destId="{02A20C43-4E4F-4C2F-B50A-B4633A317269}" srcOrd="0" destOrd="0" parTransId="{47656AB0-6B0A-4A65-A67E-628CF45801EC}" sibTransId="{A7BAE2AF-DC37-4245-BA92-4D042061C2A6}"/>
    <dgm:cxn modelId="{C3D86A3B-C702-41CC-96DF-E3C5B31D6E4F}" type="presParOf" srcId="{0127D03D-4BBF-424B-8CE0-696FAF146645}" destId="{8DE59DD7-F6FB-4125-9EBB-69FA35922696}" srcOrd="0" destOrd="0" presId="urn:microsoft.com/office/officeart/2005/8/layout/cycle4"/>
    <dgm:cxn modelId="{99DE23B1-D852-41D8-BA55-CA8F154DDE0F}" type="presParOf" srcId="{8DE59DD7-F6FB-4125-9EBB-69FA35922696}" destId="{8B7AB8CC-909D-454A-9F53-94A0E3C5F4A8}" srcOrd="0" destOrd="0" presId="urn:microsoft.com/office/officeart/2005/8/layout/cycle4"/>
    <dgm:cxn modelId="{38ECD1E6-5E9C-44F0-8260-1B376A34BEAB}" type="presParOf" srcId="{0127D03D-4BBF-424B-8CE0-696FAF146645}" destId="{CFF56050-39F4-460B-BB85-E627CBD91CAF}" srcOrd="1" destOrd="0" presId="urn:microsoft.com/office/officeart/2005/8/layout/cycle4"/>
    <dgm:cxn modelId="{AE58C8DD-6205-4591-BE61-36931437FC81}" type="presParOf" srcId="{CFF56050-39F4-460B-BB85-E627CBD91CAF}" destId="{D251E3AC-4BDC-4BDB-8301-2C3CFBC2115F}" srcOrd="0" destOrd="0" presId="urn:microsoft.com/office/officeart/2005/8/layout/cycle4"/>
    <dgm:cxn modelId="{98969FF1-6D7D-46FE-8800-FED2AAC4F30F}" type="presParOf" srcId="{CFF56050-39F4-460B-BB85-E627CBD91CAF}" destId="{83FD656A-93F4-47BD-A7BC-1C3CAC774C65}" srcOrd="1" destOrd="0" presId="urn:microsoft.com/office/officeart/2005/8/layout/cycle4"/>
    <dgm:cxn modelId="{73EEAEFE-A460-4713-BB92-0C9E99EEB7D8}" type="presParOf" srcId="{CFF56050-39F4-460B-BB85-E627CBD91CAF}" destId="{AA4663A5-DEEA-458F-83C4-D355F380AFCA}" srcOrd="2" destOrd="0" presId="urn:microsoft.com/office/officeart/2005/8/layout/cycle4"/>
    <dgm:cxn modelId="{A0E0898A-A939-4280-A400-AD45FC30BEDA}" type="presParOf" srcId="{CFF56050-39F4-460B-BB85-E627CBD91CAF}" destId="{772E1FBC-CAC0-4B58-99D1-1A09437C64BB}" srcOrd="3" destOrd="0" presId="urn:microsoft.com/office/officeart/2005/8/layout/cycle4"/>
    <dgm:cxn modelId="{6874025B-9736-4942-9D35-43B2E0224FC1}" type="presParOf" srcId="{CFF56050-39F4-460B-BB85-E627CBD91CAF}" destId="{B5921AB0-3251-4F7A-AC9B-BCD4A0D8D4BF}" srcOrd="4" destOrd="0" presId="urn:microsoft.com/office/officeart/2005/8/layout/cycle4"/>
    <dgm:cxn modelId="{FB2963F5-C192-4C44-929B-BBEFCCBA47D1}" type="presParOf" srcId="{0127D03D-4BBF-424B-8CE0-696FAF146645}" destId="{D7030C8C-7637-45D9-B3DC-389EB8D61C50}" srcOrd="2" destOrd="0" presId="urn:microsoft.com/office/officeart/2005/8/layout/cycle4"/>
    <dgm:cxn modelId="{CF99EB16-1C0C-4206-8E50-8A45F98D40A9}" type="presParOf" srcId="{0127D03D-4BBF-424B-8CE0-696FAF146645}" destId="{3CF8F757-93E5-4881-B944-23E3775F39CF}"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AD514D-AB48-4DB5-81A3-B02C07CDDA6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B214D5E3-A2A7-4593-A241-14379D255A51}">
      <dgm:prSet phldrT="[Text]"/>
      <dgm:spPr/>
      <dgm:t>
        <a:bodyPr/>
        <a:lstStyle/>
        <a:p>
          <a:r>
            <a:rPr lang="en-GB" dirty="0" smtClean="0"/>
            <a:t>Types of data</a:t>
          </a:r>
          <a:endParaRPr lang="en-GB" dirty="0"/>
        </a:p>
      </dgm:t>
    </dgm:pt>
    <dgm:pt modelId="{B1CD14D8-98B5-42B7-BB68-7CEA439B910E}" type="parTrans" cxnId="{27A30F02-4A74-49E5-AB60-4B8451E6CFDE}">
      <dgm:prSet/>
      <dgm:spPr/>
      <dgm:t>
        <a:bodyPr/>
        <a:lstStyle/>
        <a:p>
          <a:endParaRPr lang="en-GB"/>
        </a:p>
      </dgm:t>
    </dgm:pt>
    <dgm:pt modelId="{D41AEA4E-4DD5-4664-A1C5-307D98630078}" type="sibTrans" cxnId="{27A30F02-4A74-49E5-AB60-4B8451E6CFDE}">
      <dgm:prSet/>
      <dgm:spPr/>
      <dgm:t>
        <a:bodyPr/>
        <a:lstStyle/>
        <a:p>
          <a:endParaRPr lang="en-GB"/>
        </a:p>
      </dgm:t>
    </dgm:pt>
    <dgm:pt modelId="{F33435EE-8700-4FCD-8B23-81867367653B}">
      <dgm:prSet phldrT="[Text]"/>
      <dgm:spPr/>
      <dgm:t>
        <a:bodyPr/>
        <a:lstStyle/>
        <a:p>
          <a:r>
            <a:rPr lang="en-GB" dirty="0" smtClean="0"/>
            <a:t>Categorical e.g. nominal or ordinal</a:t>
          </a:r>
          <a:endParaRPr lang="en-GB" dirty="0"/>
        </a:p>
      </dgm:t>
    </dgm:pt>
    <dgm:pt modelId="{2AD6757B-AB84-49E3-9E52-35E2A9EC0A65}" type="parTrans" cxnId="{20101F36-0CF9-4B35-8F7D-1F5E50171403}">
      <dgm:prSet/>
      <dgm:spPr/>
      <dgm:t>
        <a:bodyPr/>
        <a:lstStyle/>
        <a:p>
          <a:endParaRPr lang="en-GB"/>
        </a:p>
      </dgm:t>
    </dgm:pt>
    <dgm:pt modelId="{F0C795E6-0F70-43E3-9636-655D295DD29A}" type="sibTrans" cxnId="{20101F36-0CF9-4B35-8F7D-1F5E50171403}">
      <dgm:prSet/>
      <dgm:spPr/>
      <dgm:t>
        <a:bodyPr/>
        <a:lstStyle/>
        <a:p>
          <a:endParaRPr lang="en-GB"/>
        </a:p>
      </dgm:t>
    </dgm:pt>
    <dgm:pt modelId="{7F46A97F-FDC7-402B-8EA3-7F9517419E8E}">
      <dgm:prSet phldrT="[Text]"/>
      <dgm:spPr/>
      <dgm:t>
        <a:bodyPr/>
        <a:lstStyle/>
        <a:p>
          <a:r>
            <a:rPr lang="el-GR" dirty="0" smtClean="0">
              <a:latin typeface="Calibri" panose="020F0502020204030204" pitchFamily="34" charset="0"/>
            </a:rPr>
            <a:t>Χ</a:t>
          </a:r>
          <a:r>
            <a:rPr lang="en-GB" baseline="30000" dirty="0" smtClean="0">
              <a:latin typeface="Calibri" panose="020F0502020204030204" pitchFamily="34" charset="0"/>
            </a:rPr>
            <a:t>2 </a:t>
          </a:r>
          <a:r>
            <a:rPr lang="en-GB" baseline="0" dirty="0" smtClean="0">
              <a:latin typeface="Calibri" panose="020F0502020204030204" pitchFamily="34" charset="0"/>
            </a:rPr>
            <a:t>test</a:t>
          </a:r>
          <a:endParaRPr lang="en-GB" baseline="0" dirty="0"/>
        </a:p>
      </dgm:t>
    </dgm:pt>
    <dgm:pt modelId="{9C0C316A-6646-483C-9935-354C86A89282}" type="parTrans" cxnId="{F87F86F1-C827-46F0-ABCA-CCE5D25345F8}">
      <dgm:prSet/>
      <dgm:spPr/>
      <dgm:t>
        <a:bodyPr/>
        <a:lstStyle/>
        <a:p>
          <a:endParaRPr lang="en-GB"/>
        </a:p>
      </dgm:t>
    </dgm:pt>
    <dgm:pt modelId="{D62CE4C9-05CC-49DD-9D0E-8DD044D07922}" type="sibTrans" cxnId="{F87F86F1-C827-46F0-ABCA-CCE5D25345F8}">
      <dgm:prSet/>
      <dgm:spPr/>
      <dgm:t>
        <a:bodyPr/>
        <a:lstStyle/>
        <a:p>
          <a:endParaRPr lang="en-GB"/>
        </a:p>
      </dgm:t>
    </dgm:pt>
    <dgm:pt modelId="{08B9EE49-6AA5-45FB-863F-3D61093EEC36}">
      <dgm:prSet phldrT="[Text]"/>
      <dgm:spPr/>
      <dgm:t>
        <a:bodyPr/>
        <a:lstStyle/>
        <a:p>
          <a:r>
            <a:rPr lang="en-GB" dirty="0" smtClean="0"/>
            <a:t>Continuous e.g. ratio or interval</a:t>
          </a:r>
          <a:endParaRPr lang="en-GB" dirty="0"/>
        </a:p>
      </dgm:t>
    </dgm:pt>
    <dgm:pt modelId="{CC103E0E-D4EF-4F2B-9A77-4943E78B5BF0}" type="parTrans" cxnId="{A13787BC-1FFB-4BD4-9BF8-D082A4BCDEB7}">
      <dgm:prSet/>
      <dgm:spPr/>
      <dgm:t>
        <a:bodyPr/>
        <a:lstStyle/>
        <a:p>
          <a:endParaRPr lang="en-GB"/>
        </a:p>
      </dgm:t>
    </dgm:pt>
    <dgm:pt modelId="{203C6F93-A484-4122-B0B1-B51717F81F16}" type="sibTrans" cxnId="{A13787BC-1FFB-4BD4-9BF8-D082A4BCDEB7}">
      <dgm:prSet/>
      <dgm:spPr/>
      <dgm:t>
        <a:bodyPr/>
        <a:lstStyle/>
        <a:p>
          <a:endParaRPr lang="en-GB"/>
        </a:p>
      </dgm:t>
    </dgm:pt>
    <dgm:pt modelId="{28AF317D-9AA1-4FB7-A4CF-0B56192C2CF6}">
      <dgm:prSet phldrT="[Text]"/>
      <dgm:spPr/>
      <dgm:t>
        <a:bodyPr/>
        <a:lstStyle/>
        <a:p>
          <a:r>
            <a:rPr lang="en-GB" dirty="0" smtClean="0"/>
            <a:t>t-test</a:t>
          </a:r>
          <a:endParaRPr lang="en-GB" dirty="0"/>
        </a:p>
      </dgm:t>
    </dgm:pt>
    <dgm:pt modelId="{0E727CC9-65F4-489A-8584-3EB5E1ACA06B}" type="parTrans" cxnId="{9A6E6BAA-E0ED-432F-861F-8EE2F5379643}">
      <dgm:prSet/>
      <dgm:spPr/>
      <dgm:t>
        <a:bodyPr/>
        <a:lstStyle/>
        <a:p>
          <a:endParaRPr lang="en-GB"/>
        </a:p>
      </dgm:t>
    </dgm:pt>
    <dgm:pt modelId="{7013F1D3-CB68-401C-8F1C-472563C24F07}" type="sibTrans" cxnId="{9A6E6BAA-E0ED-432F-861F-8EE2F5379643}">
      <dgm:prSet/>
      <dgm:spPr/>
      <dgm:t>
        <a:bodyPr/>
        <a:lstStyle/>
        <a:p>
          <a:endParaRPr lang="en-GB"/>
        </a:p>
      </dgm:t>
    </dgm:pt>
    <dgm:pt modelId="{D80435AF-AF87-46DA-AD88-2D0A5FDFE42D}" type="pres">
      <dgm:prSet presAssocID="{1AAD514D-AB48-4DB5-81A3-B02C07CDDA6F}" presName="diagram" presStyleCnt="0">
        <dgm:presLayoutVars>
          <dgm:chPref val="1"/>
          <dgm:dir/>
          <dgm:animOne val="branch"/>
          <dgm:animLvl val="lvl"/>
          <dgm:resizeHandles val="exact"/>
        </dgm:presLayoutVars>
      </dgm:prSet>
      <dgm:spPr/>
      <dgm:t>
        <a:bodyPr/>
        <a:lstStyle/>
        <a:p>
          <a:endParaRPr lang="en-GB"/>
        </a:p>
      </dgm:t>
    </dgm:pt>
    <dgm:pt modelId="{A48A4D9F-353C-41C8-981D-4A201E9B2817}" type="pres">
      <dgm:prSet presAssocID="{B214D5E3-A2A7-4593-A241-14379D255A51}" presName="root1" presStyleCnt="0"/>
      <dgm:spPr/>
    </dgm:pt>
    <dgm:pt modelId="{46678C35-01F7-4F2C-AC56-D4FD9BB37B73}" type="pres">
      <dgm:prSet presAssocID="{B214D5E3-A2A7-4593-A241-14379D255A51}" presName="LevelOneTextNode" presStyleLbl="node0" presStyleIdx="0" presStyleCnt="1">
        <dgm:presLayoutVars>
          <dgm:chPref val="3"/>
        </dgm:presLayoutVars>
      </dgm:prSet>
      <dgm:spPr/>
      <dgm:t>
        <a:bodyPr/>
        <a:lstStyle/>
        <a:p>
          <a:endParaRPr lang="en-GB"/>
        </a:p>
      </dgm:t>
    </dgm:pt>
    <dgm:pt modelId="{C29E1FCB-E3AF-4D65-A23B-8466EB0E6FC6}" type="pres">
      <dgm:prSet presAssocID="{B214D5E3-A2A7-4593-A241-14379D255A51}" presName="level2hierChild" presStyleCnt="0"/>
      <dgm:spPr/>
    </dgm:pt>
    <dgm:pt modelId="{2A4435B4-FD86-4F8D-9EBB-56E15BC9BD31}" type="pres">
      <dgm:prSet presAssocID="{2AD6757B-AB84-49E3-9E52-35E2A9EC0A65}" presName="conn2-1" presStyleLbl="parChTrans1D2" presStyleIdx="0" presStyleCnt="2"/>
      <dgm:spPr/>
      <dgm:t>
        <a:bodyPr/>
        <a:lstStyle/>
        <a:p>
          <a:endParaRPr lang="en-GB"/>
        </a:p>
      </dgm:t>
    </dgm:pt>
    <dgm:pt modelId="{D574E72F-E972-40C6-B428-98A58D53B940}" type="pres">
      <dgm:prSet presAssocID="{2AD6757B-AB84-49E3-9E52-35E2A9EC0A65}" presName="connTx" presStyleLbl="parChTrans1D2" presStyleIdx="0" presStyleCnt="2"/>
      <dgm:spPr/>
      <dgm:t>
        <a:bodyPr/>
        <a:lstStyle/>
        <a:p>
          <a:endParaRPr lang="en-GB"/>
        </a:p>
      </dgm:t>
    </dgm:pt>
    <dgm:pt modelId="{2B4DBE06-ADF4-479B-A681-80818B992D4C}" type="pres">
      <dgm:prSet presAssocID="{F33435EE-8700-4FCD-8B23-81867367653B}" presName="root2" presStyleCnt="0"/>
      <dgm:spPr/>
    </dgm:pt>
    <dgm:pt modelId="{6B9A38FC-A610-4180-A07D-DB684965B1A5}" type="pres">
      <dgm:prSet presAssocID="{F33435EE-8700-4FCD-8B23-81867367653B}" presName="LevelTwoTextNode" presStyleLbl="node2" presStyleIdx="0" presStyleCnt="2">
        <dgm:presLayoutVars>
          <dgm:chPref val="3"/>
        </dgm:presLayoutVars>
      </dgm:prSet>
      <dgm:spPr/>
      <dgm:t>
        <a:bodyPr/>
        <a:lstStyle/>
        <a:p>
          <a:endParaRPr lang="en-GB"/>
        </a:p>
      </dgm:t>
    </dgm:pt>
    <dgm:pt modelId="{9380BA3A-ABAE-47BA-B957-CB30A0F0284E}" type="pres">
      <dgm:prSet presAssocID="{F33435EE-8700-4FCD-8B23-81867367653B}" presName="level3hierChild" presStyleCnt="0"/>
      <dgm:spPr/>
    </dgm:pt>
    <dgm:pt modelId="{80AD2E41-8CA2-40F7-9002-5982AE08F8F3}" type="pres">
      <dgm:prSet presAssocID="{9C0C316A-6646-483C-9935-354C86A89282}" presName="conn2-1" presStyleLbl="parChTrans1D3" presStyleIdx="0" presStyleCnt="2"/>
      <dgm:spPr/>
      <dgm:t>
        <a:bodyPr/>
        <a:lstStyle/>
        <a:p>
          <a:endParaRPr lang="en-GB"/>
        </a:p>
      </dgm:t>
    </dgm:pt>
    <dgm:pt modelId="{AC7B806E-7ADD-46F7-8BAF-07A7F8AD2260}" type="pres">
      <dgm:prSet presAssocID="{9C0C316A-6646-483C-9935-354C86A89282}" presName="connTx" presStyleLbl="parChTrans1D3" presStyleIdx="0" presStyleCnt="2"/>
      <dgm:spPr/>
      <dgm:t>
        <a:bodyPr/>
        <a:lstStyle/>
        <a:p>
          <a:endParaRPr lang="en-GB"/>
        </a:p>
      </dgm:t>
    </dgm:pt>
    <dgm:pt modelId="{4207A7FF-7769-45A8-AC5B-F9D8337CDA5A}" type="pres">
      <dgm:prSet presAssocID="{7F46A97F-FDC7-402B-8EA3-7F9517419E8E}" presName="root2" presStyleCnt="0"/>
      <dgm:spPr/>
    </dgm:pt>
    <dgm:pt modelId="{4303FB7E-6192-4D83-9DE2-6ECC234E6B91}" type="pres">
      <dgm:prSet presAssocID="{7F46A97F-FDC7-402B-8EA3-7F9517419E8E}" presName="LevelTwoTextNode" presStyleLbl="node3" presStyleIdx="0" presStyleCnt="2">
        <dgm:presLayoutVars>
          <dgm:chPref val="3"/>
        </dgm:presLayoutVars>
      </dgm:prSet>
      <dgm:spPr/>
      <dgm:t>
        <a:bodyPr/>
        <a:lstStyle/>
        <a:p>
          <a:endParaRPr lang="en-GB"/>
        </a:p>
      </dgm:t>
    </dgm:pt>
    <dgm:pt modelId="{58DE9048-AD33-487B-A5A4-C9F019516F91}" type="pres">
      <dgm:prSet presAssocID="{7F46A97F-FDC7-402B-8EA3-7F9517419E8E}" presName="level3hierChild" presStyleCnt="0"/>
      <dgm:spPr/>
    </dgm:pt>
    <dgm:pt modelId="{5B2D4668-0B3C-4FCA-93BE-B66AA851FEFF}" type="pres">
      <dgm:prSet presAssocID="{CC103E0E-D4EF-4F2B-9A77-4943E78B5BF0}" presName="conn2-1" presStyleLbl="parChTrans1D2" presStyleIdx="1" presStyleCnt="2"/>
      <dgm:spPr/>
      <dgm:t>
        <a:bodyPr/>
        <a:lstStyle/>
        <a:p>
          <a:endParaRPr lang="en-GB"/>
        </a:p>
      </dgm:t>
    </dgm:pt>
    <dgm:pt modelId="{8DADD3B7-CED1-4806-812E-DCFDA7B38AC9}" type="pres">
      <dgm:prSet presAssocID="{CC103E0E-D4EF-4F2B-9A77-4943E78B5BF0}" presName="connTx" presStyleLbl="parChTrans1D2" presStyleIdx="1" presStyleCnt="2"/>
      <dgm:spPr/>
      <dgm:t>
        <a:bodyPr/>
        <a:lstStyle/>
        <a:p>
          <a:endParaRPr lang="en-GB"/>
        </a:p>
      </dgm:t>
    </dgm:pt>
    <dgm:pt modelId="{2F697F28-B96E-4A6C-BF12-ED8FB63435AA}" type="pres">
      <dgm:prSet presAssocID="{08B9EE49-6AA5-45FB-863F-3D61093EEC36}" presName="root2" presStyleCnt="0"/>
      <dgm:spPr/>
    </dgm:pt>
    <dgm:pt modelId="{345DE7C8-8C5A-413C-8F02-190EAB35E2E4}" type="pres">
      <dgm:prSet presAssocID="{08B9EE49-6AA5-45FB-863F-3D61093EEC36}" presName="LevelTwoTextNode" presStyleLbl="node2" presStyleIdx="1" presStyleCnt="2">
        <dgm:presLayoutVars>
          <dgm:chPref val="3"/>
        </dgm:presLayoutVars>
      </dgm:prSet>
      <dgm:spPr/>
      <dgm:t>
        <a:bodyPr/>
        <a:lstStyle/>
        <a:p>
          <a:endParaRPr lang="en-GB"/>
        </a:p>
      </dgm:t>
    </dgm:pt>
    <dgm:pt modelId="{923B4089-8931-4485-91EC-3B785C3C21A7}" type="pres">
      <dgm:prSet presAssocID="{08B9EE49-6AA5-45FB-863F-3D61093EEC36}" presName="level3hierChild" presStyleCnt="0"/>
      <dgm:spPr/>
    </dgm:pt>
    <dgm:pt modelId="{2A180C9D-F9F6-4584-B924-5E2E3D4DCAC2}" type="pres">
      <dgm:prSet presAssocID="{0E727CC9-65F4-489A-8584-3EB5E1ACA06B}" presName="conn2-1" presStyleLbl="parChTrans1D3" presStyleIdx="1" presStyleCnt="2"/>
      <dgm:spPr/>
      <dgm:t>
        <a:bodyPr/>
        <a:lstStyle/>
        <a:p>
          <a:endParaRPr lang="en-GB"/>
        </a:p>
      </dgm:t>
    </dgm:pt>
    <dgm:pt modelId="{A32C7AA8-21F3-4231-8EF0-1362EA5CCED8}" type="pres">
      <dgm:prSet presAssocID="{0E727CC9-65F4-489A-8584-3EB5E1ACA06B}" presName="connTx" presStyleLbl="parChTrans1D3" presStyleIdx="1" presStyleCnt="2"/>
      <dgm:spPr/>
      <dgm:t>
        <a:bodyPr/>
        <a:lstStyle/>
        <a:p>
          <a:endParaRPr lang="en-GB"/>
        </a:p>
      </dgm:t>
    </dgm:pt>
    <dgm:pt modelId="{0758796D-67F2-4AA6-9210-C843B1A7F488}" type="pres">
      <dgm:prSet presAssocID="{28AF317D-9AA1-4FB7-A4CF-0B56192C2CF6}" presName="root2" presStyleCnt="0"/>
      <dgm:spPr/>
    </dgm:pt>
    <dgm:pt modelId="{D362D80C-52FE-43E4-9591-7F8CDF1D7FF6}" type="pres">
      <dgm:prSet presAssocID="{28AF317D-9AA1-4FB7-A4CF-0B56192C2CF6}" presName="LevelTwoTextNode" presStyleLbl="node3" presStyleIdx="1" presStyleCnt="2">
        <dgm:presLayoutVars>
          <dgm:chPref val="3"/>
        </dgm:presLayoutVars>
      </dgm:prSet>
      <dgm:spPr/>
      <dgm:t>
        <a:bodyPr/>
        <a:lstStyle/>
        <a:p>
          <a:endParaRPr lang="en-GB"/>
        </a:p>
      </dgm:t>
    </dgm:pt>
    <dgm:pt modelId="{33A2EF31-64C4-4234-B401-7DA57786A381}" type="pres">
      <dgm:prSet presAssocID="{28AF317D-9AA1-4FB7-A4CF-0B56192C2CF6}" presName="level3hierChild" presStyleCnt="0"/>
      <dgm:spPr/>
    </dgm:pt>
  </dgm:ptLst>
  <dgm:cxnLst>
    <dgm:cxn modelId="{0FC70D28-7312-4ACD-87C7-AAEA4C6DCB0A}" type="presOf" srcId="{9C0C316A-6646-483C-9935-354C86A89282}" destId="{AC7B806E-7ADD-46F7-8BAF-07A7F8AD2260}" srcOrd="1" destOrd="0" presId="urn:microsoft.com/office/officeart/2005/8/layout/hierarchy2"/>
    <dgm:cxn modelId="{476ADB4F-00C2-4282-BF55-B43602E89F0A}" type="presOf" srcId="{7F46A97F-FDC7-402B-8EA3-7F9517419E8E}" destId="{4303FB7E-6192-4D83-9DE2-6ECC234E6B91}" srcOrd="0" destOrd="0" presId="urn:microsoft.com/office/officeart/2005/8/layout/hierarchy2"/>
    <dgm:cxn modelId="{A13787BC-1FFB-4BD4-9BF8-D082A4BCDEB7}" srcId="{B214D5E3-A2A7-4593-A241-14379D255A51}" destId="{08B9EE49-6AA5-45FB-863F-3D61093EEC36}" srcOrd="1" destOrd="0" parTransId="{CC103E0E-D4EF-4F2B-9A77-4943E78B5BF0}" sibTransId="{203C6F93-A484-4122-B0B1-B51717F81F16}"/>
    <dgm:cxn modelId="{20101F36-0CF9-4B35-8F7D-1F5E50171403}" srcId="{B214D5E3-A2A7-4593-A241-14379D255A51}" destId="{F33435EE-8700-4FCD-8B23-81867367653B}" srcOrd="0" destOrd="0" parTransId="{2AD6757B-AB84-49E3-9E52-35E2A9EC0A65}" sibTransId="{F0C795E6-0F70-43E3-9636-655D295DD29A}"/>
    <dgm:cxn modelId="{C6CA327F-DDEA-406F-B838-5EC78E288D7C}" type="presOf" srcId="{CC103E0E-D4EF-4F2B-9A77-4943E78B5BF0}" destId="{5B2D4668-0B3C-4FCA-93BE-B66AA851FEFF}" srcOrd="0" destOrd="0" presId="urn:microsoft.com/office/officeart/2005/8/layout/hierarchy2"/>
    <dgm:cxn modelId="{9F3A0281-D9EC-4210-8B5C-5E0C4DD02FAC}" type="presOf" srcId="{9C0C316A-6646-483C-9935-354C86A89282}" destId="{80AD2E41-8CA2-40F7-9002-5982AE08F8F3}" srcOrd="0" destOrd="0" presId="urn:microsoft.com/office/officeart/2005/8/layout/hierarchy2"/>
    <dgm:cxn modelId="{C4C2B3C2-C386-4833-B80B-CEC13C6EFE18}" type="presOf" srcId="{0E727CC9-65F4-489A-8584-3EB5E1ACA06B}" destId="{A32C7AA8-21F3-4231-8EF0-1362EA5CCED8}" srcOrd="1" destOrd="0" presId="urn:microsoft.com/office/officeart/2005/8/layout/hierarchy2"/>
    <dgm:cxn modelId="{72578BB2-306D-4AFF-A60C-12BB5D5BAE39}" type="presOf" srcId="{08B9EE49-6AA5-45FB-863F-3D61093EEC36}" destId="{345DE7C8-8C5A-413C-8F02-190EAB35E2E4}" srcOrd="0" destOrd="0" presId="urn:microsoft.com/office/officeart/2005/8/layout/hierarchy2"/>
    <dgm:cxn modelId="{F87F86F1-C827-46F0-ABCA-CCE5D25345F8}" srcId="{F33435EE-8700-4FCD-8B23-81867367653B}" destId="{7F46A97F-FDC7-402B-8EA3-7F9517419E8E}" srcOrd="0" destOrd="0" parTransId="{9C0C316A-6646-483C-9935-354C86A89282}" sibTransId="{D62CE4C9-05CC-49DD-9D0E-8DD044D07922}"/>
    <dgm:cxn modelId="{43A919B6-73D2-4EB9-865F-E33DFCD44C2E}" type="presOf" srcId="{CC103E0E-D4EF-4F2B-9A77-4943E78B5BF0}" destId="{8DADD3B7-CED1-4806-812E-DCFDA7B38AC9}" srcOrd="1" destOrd="0" presId="urn:microsoft.com/office/officeart/2005/8/layout/hierarchy2"/>
    <dgm:cxn modelId="{F533A371-8A63-4DEA-97F6-C00113667122}" type="presOf" srcId="{F33435EE-8700-4FCD-8B23-81867367653B}" destId="{6B9A38FC-A610-4180-A07D-DB684965B1A5}" srcOrd="0" destOrd="0" presId="urn:microsoft.com/office/officeart/2005/8/layout/hierarchy2"/>
    <dgm:cxn modelId="{9A6E6BAA-E0ED-432F-861F-8EE2F5379643}" srcId="{08B9EE49-6AA5-45FB-863F-3D61093EEC36}" destId="{28AF317D-9AA1-4FB7-A4CF-0B56192C2CF6}" srcOrd="0" destOrd="0" parTransId="{0E727CC9-65F4-489A-8584-3EB5E1ACA06B}" sibTransId="{7013F1D3-CB68-401C-8F1C-472563C24F07}"/>
    <dgm:cxn modelId="{879399B2-C168-4D9B-93EC-A0173F0EE029}" type="presOf" srcId="{B214D5E3-A2A7-4593-A241-14379D255A51}" destId="{46678C35-01F7-4F2C-AC56-D4FD9BB37B73}" srcOrd="0" destOrd="0" presId="urn:microsoft.com/office/officeart/2005/8/layout/hierarchy2"/>
    <dgm:cxn modelId="{391BF7F0-7E05-4248-80CA-13327A14504E}" type="presOf" srcId="{1AAD514D-AB48-4DB5-81A3-B02C07CDDA6F}" destId="{D80435AF-AF87-46DA-AD88-2D0A5FDFE42D}" srcOrd="0" destOrd="0" presId="urn:microsoft.com/office/officeart/2005/8/layout/hierarchy2"/>
    <dgm:cxn modelId="{E57AADC4-E0F7-443C-88F9-82FDE5A47D1C}" type="presOf" srcId="{2AD6757B-AB84-49E3-9E52-35E2A9EC0A65}" destId="{D574E72F-E972-40C6-B428-98A58D53B940}" srcOrd="1" destOrd="0" presId="urn:microsoft.com/office/officeart/2005/8/layout/hierarchy2"/>
    <dgm:cxn modelId="{EF8781C4-9570-402D-9CCF-1BF4059907CD}" type="presOf" srcId="{0E727CC9-65F4-489A-8584-3EB5E1ACA06B}" destId="{2A180C9D-F9F6-4584-B924-5E2E3D4DCAC2}" srcOrd="0" destOrd="0" presId="urn:microsoft.com/office/officeart/2005/8/layout/hierarchy2"/>
    <dgm:cxn modelId="{27A30F02-4A74-49E5-AB60-4B8451E6CFDE}" srcId="{1AAD514D-AB48-4DB5-81A3-B02C07CDDA6F}" destId="{B214D5E3-A2A7-4593-A241-14379D255A51}" srcOrd="0" destOrd="0" parTransId="{B1CD14D8-98B5-42B7-BB68-7CEA439B910E}" sibTransId="{D41AEA4E-4DD5-4664-A1C5-307D98630078}"/>
    <dgm:cxn modelId="{8B12757E-FF24-4A96-85F2-1E79FE41BBAC}" type="presOf" srcId="{28AF317D-9AA1-4FB7-A4CF-0B56192C2CF6}" destId="{D362D80C-52FE-43E4-9591-7F8CDF1D7FF6}" srcOrd="0" destOrd="0" presId="urn:microsoft.com/office/officeart/2005/8/layout/hierarchy2"/>
    <dgm:cxn modelId="{31D5BFE9-588E-4F30-BE36-D5487E32CB55}" type="presOf" srcId="{2AD6757B-AB84-49E3-9E52-35E2A9EC0A65}" destId="{2A4435B4-FD86-4F8D-9EBB-56E15BC9BD31}" srcOrd="0" destOrd="0" presId="urn:microsoft.com/office/officeart/2005/8/layout/hierarchy2"/>
    <dgm:cxn modelId="{80F1316E-16B5-4F75-9B05-C60CCA26406E}" type="presParOf" srcId="{D80435AF-AF87-46DA-AD88-2D0A5FDFE42D}" destId="{A48A4D9F-353C-41C8-981D-4A201E9B2817}" srcOrd="0" destOrd="0" presId="urn:microsoft.com/office/officeart/2005/8/layout/hierarchy2"/>
    <dgm:cxn modelId="{DC1E663D-4CB5-4A86-B6B0-22BC6692D956}" type="presParOf" srcId="{A48A4D9F-353C-41C8-981D-4A201E9B2817}" destId="{46678C35-01F7-4F2C-AC56-D4FD9BB37B73}" srcOrd="0" destOrd="0" presId="urn:microsoft.com/office/officeart/2005/8/layout/hierarchy2"/>
    <dgm:cxn modelId="{538151B7-F5B1-4D0C-A86E-24D1887CB977}" type="presParOf" srcId="{A48A4D9F-353C-41C8-981D-4A201E9B2817}" destId="{C29E1FCB-E3AF-4D65-A23B-8466EB0E6FC6}" srcOrd="1" destOrd="0" presId="urn:microsoft.com/office/officeart/2005/8/layout/hierarchy2"/>
    <dgm:cxn modelId="{3E62B2CA-63D7-4908-BF6B-679D277BF4BC}" type="presParOf" srcId="{C29E1FCB-E3AF-4D65-A23B-8466EB0E6FC6}" destId="{2A4435B4-FD86-4F8D-9EBB-56E15BC9BD31}" srcOrd="0" destOrd="0" presId="urn:microsoft.com/office/officeart/2005/8/layout/hierarchy2"/>
    <dgm:cxn modelId="{7E96E6A3-D7ED-4166-8BF2-1645A49E081D}" type="presParOf" srcId="{2A4435B4-FD86-4F8D-9EBB-56E15BC9BD31}" destId="{D574E72F-E972-40C6-B428-98A58D53B940}" srcOrd="0" destOrd="0" presId="urn:microsoft.com/office/officeart/2005/8/layout/hierarchy2"/>
    <dgm:cxn modelId="{45030176-64C2-471F-B4C8-DC3BC9762CFE}" type="presParOf" srcId="{C29E1FCB-E3AF-4D65-A23B-8466EB0E6FC6}" destId="{2B4DBE06-ADF4-479B-A681-80818B992D4C}" srcOrd="1" destOrd="0" presId="urn:microsoft.com/office/officeart/2005/8/layout/hierarchy2"/>
    <dgm:cxn modelId="{B76274DF-D821-44F3-81B2-3631A501A1CF}" type="presParOf" srcId="{2B4DBE06-ADF4-479B-A681-80818B992D4C}" destId="{6B9A38FC-A610-4180-A07D-DB684965B1A5}" srcOrd="0" destOrd="0" presId="urn:microsoft.com/office/officeart/2005/8/layout/hierarchy2"/>
    <dgm:cxn modelId="{9406E5EC-D767-46AB-B30A-1D45C580682C}" type="presParOf" srcId="{2B4DBE06-ADF4-479B-A681-80818B992D4C}" destId="{9380BA3A-ABAE-47BA-B957-CB30A0F0284E}" srcOrd="1" destOrd="0" presId="urn:microsoft.com/office/officeart/2005/8/layout/hierarchy2"/>
    <dgm:cxn modelId="{9327E045-F4BA-4216-8297-817B287E29C9}" type="presParOf" srcId="{9380BA3A-ABAE-47BA-B957-CB30A0F0284E}" destId="{80AD2E41-8CA2-40F7-9002-5982AE08F8F3}" srcOrd="0" destOrd="0" presId="urn:microsoft.com/office/officeart/2005/8/layout/hierarchy2"/>
    <dgm:cxn modelId="{66E9135E-0900-4863-A2BD-1EE190AA8261}" type="presParOf" srcId="{80AD2E41-8CA2-40F7-9002-5982AE08F8F3}" destId="{AC7B806E-7ADD-46F7-8BAF-07A7F8AD2260}" srcOrd="0" destOrd="0" presId="urn:microsoft.com/office/officeart/2005/8/layout/hierarchy2"/>
    <dgm:cxn modelId="{B93C4889-FCE4-44D0-9225-3352DB0E32B0}" type="presParOf" srcId="{9380BA3A-ABAE-47BA-B957-CB30A0F0284E}" destId="{4207A7FF-7769-45A8-AC5B-F9D8337CDA5A}" srcOrd="1" destOrd="0" presId="urn:microsoft.com/office/officeart/2005/8/layout/hierarchy2"/>
    <dgm:cxn modelId="{24D47147-BA2F-449D-A820-7A2097C31A43}" type="presParOf" srcId="{4207A7FF-7769-45A8-AC5B-F9D8337CDA5A}" destId="{4303FB7E-6192-4D83-9DE2-6ECC234E6B91}" srcOrd="0" destOrd="0" presId="urn:microsoft.com/office/officeart/2005/8/layout/hierarchy2"/>
    <dgm:cxn modelId="{D00D57E2-9755-4441-A20F-12900DD2E65A}" type="presParOf" srcId="{4207A7FF-7769-45A8-AC5B-F9D8337CDA5A}" destId="{58DE9048-AD33-487B-A5A4-C9F019516F91}" srcOrd="1" destOrd="0" presId="urn:microsoft.com/office/officeart/2005/8/layout/hierarchy2"/>
    <dgm:cxn modelId="{3F4AD715-2638-4D20-A35E-2A6847E28F1B}" type="presParOf" srcId="{C29E1FCB-E3AF-4D65-A23B-8466EB0E6FC6}" destId="{5B2D4668-0B3C-4FCA-93BE-B66AA851FEFF}" srcOrd="2" destOrd="0" presId="urn:microsoft.com/office/officeart/2005/8/layout/hierarchy2"/>
    <dgm:cxn modelId="{5C0364A4-CC26-4A85-8737-26F1A4140638}" type="presParOf" srcId="{5B2D4668-0B3C-4FCA-93BE-B66AA851FEFF}" destId="{8DADD3B7-CED1-4806-812E-DCFDA7B38AC9}" srcOrd="0" destOrd="0" presId="urn:microsoft.com/office/officeart/2005/8/layout/hierarchy2"/>
    <dgm:cxn modelId="{59DC57FA-CA1C-4F5D-9FD1-59590D3C27A8}" type="presParOf" srcId="{C29E1FCB-E3AF-4D65-A23B-8466EB0E6FC6}" destId="{2F697F28-B96E-4A6C-BF12-ED8FB63435AA}" srcOrd="3" destOrd="0" presId="urn:microsoft.com/office/officeart/2005/8/layout/hierarchy2"/>
    <dgm:cxn modelId="{FD01F6C2-D70A-4ED2-AD51-BE7CF626899C}" type="presParOf" srcId="{2F697F28-B96E-4A6C-BF12-ED8FB63435AA}" destId="{345DE7C8-8C5A-413C-8F02-190EAB35E2E4}" srcOrd="0" destOrd="0" presId="urn:microsoft.com/office/officeart/2005/8/layout/hierarchy2"/>
    <dgm:cxn modelId="{9A56E7DD-FA3C-4D4B-A67F-635F0D264C90}" type="presParOf" srcId="{2F697F28-B96E-4A6C-BF12-ED8FB63435AA}" destId="{923B4089-8931-4485-91EC-3B785C3C21A7}" srcOrd="1" destOrd="0" presId="urn:microsoft.com/office/officeart/2005/8/layout/hierarchy2"/>
    <dgm:cxn modelId="{2A329351-0B48-4891-A183-28136900C4E3}" type="presParOf" srcId="{923B4089-8931-4485-91EC-3B785C3C21A7}" destId="{2A180C9D-F9F6-4584-B924-5E2E3D4DCAC2}" srcOrd="0" destOrd="0" presId="urn:microsoft.com/office/officeart/2005/8/layout/hierarchy2"/>
    <dgm:cxn modelId="{2C10EA21-E4C9-41FC-B90D-1B5DD854908C}" type="presParOf" srcId="{2A180C9D-F9F6-4584-B924-5E2E3D4DCAC2}" destId="{A32C7AA8-21F3-4231-8EF0-1362EA5CCED8}" srcOrd="0" destOrd="0" presId="urn:microsoft.com/office/officeart/2005/8/layout/hierarchy2"/>
    <dgm:cxn modelId="{48975A91-61D1-4018-B21B-7955E7E96371}" type="presParOf" srcId="{923B4089-8931-4485-91EC-3B785C3C21A7}" destId="{0758796D-67F2-4AA6-9210-C843B1A7F488}" srcOrd="1" destOrd="0" presId="urn:microsoft.com/office/officeart/2005/8/layout/hierarchy2"/>
    <dgm:cxn modelId="{B7272ADB-2C4D-47CD-B589-0EC1990176E9}" type="presParOf" srcId="{0758796D-67F2-4AA6-9210-C843B1A7F488}" destId="{D362D80C-52FE-43E4-9591-7F8CDF1D7FF6}" srcOrd="0" destOrd="0" presId="urn:microsoft.com/office/officeart/2005/8/layout/hierarchy2"/>
    <dgm:cxn modelId="{807D502D-6CBF-4A43-86E3-E79F22751173}" type="presParOf" srcId="{0758796D-67F2-4AA6-9210-C843B1A7F488}" destId="{33A2EF31-64C4-4234-B401-7DA57786A38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501560"/>
          </a:xfrm>
          <a:prstGeom prst="rect">
            <a:avLst/>
          </a:prstGeom>
        </p:spPr>
        <p:txBody>
          <a:bodyPr vert="horz" lIns="96350" tIns="48175" rIns="96350" bIns="48175" rtlCol="0"/>
          <a:lstStyle>
            <a:lvl1pPr algn="l">
              <a:defRPr sz="1300"/>
            </a:lvl1pPr>
          </a:lstStyle>
          <a:p>
            <a:endParaRPr lang="en-GB"/>
          </a:p>
        </p:txBody>
      </p:sp>
      <p:sp>
        <p:nvSpPr>
          <p:cNvPr id="3" name="Date Placeholder 2"/>
          <p:cNvSpPr>
            <a:spLocks noGrp="1"/>
          </p:cNvSpPr>
          <p:nvPr>
            <p:ph type="dt" sz="quarter" idx="1"/>
          </p:nvPr>
        </p:nvSpPr>
        <p:spPr>
          <a:xfrm>
            <a:off x="3889109" y="0"/>
            <a:ext cx="2975240" cy="501560"/>
          </a:xfrm>
          <a:prstGeom prst="rect">
            <a:avLst/>
          </a:prstGeom>
        </p:spPr>
        <p:txBody>
          <a:bodyPr vert="horz" lIns="96350" tIns="48175" rIns="96350" bIns="48175" rtlCol="0"/>
          <a:lstStyle>
            <a:lvl1pPr algn="r">
              <a:defRPr sz="1300"/>
            </a:lvl1pPr>
          </a:lstStyle>
          <a:p>
            <a:fld id="{C3BE1E1E-369A-42D4-8CFC-DE1DBF34D509}" type="datetimeFigureOut">
              <a:rPr lang="en-GB" smtClean="0"/>
              <a:t>18/07/2016</a:t>
            </a:fld>
            <a:endParaRPr lang="en-GB"/>
          </a:p>
        </p:txBody>
      </p:sp>
      <p:sp>
        <p:nvSpPr>
          <p:cNvPr id="4" name="Footer Placeholder 3"/>
          <p:cNvSpPr>
            <a:spLocks noGrp="1"/>
          </p:cNvSpPr>
          <p:nvPr>
            <p:ph type="ftr" sz="quarter" idx="2"/>
          </p:nvPr>
        </p:nvSpPr>
        <p:spPr>
          <a:xfrm>
            <a:off x="0" y="9494929"/>
            <a:ext cx="2975240" cy="501559"/>
          </a:xfrm>
          <a:prstGeom prst="rect">
            <a:avLst/>
          </a:prstGeom>
        </p:spPr>
        <p:txBody>
          <a:bodyPr vert="horz" lIns="96350" tIns="48175" rIns="96350" bIns="48175" rtlCol="0" anchor="b"/>
          <a:lstStyle>
            <a:lvl1pPr algn="l">
              <a:defRPr sz="1300"/>
            </a:lvl1pPr>
          </a:lstStyle>
          <a:p>
            <a:endParaRPr lang="en-GB"/>
          </a:p>
        </p:txBody>
      </p:sp>
      <p:sp>
        <p:nvSpPr>
          <p:cNvPr id="5" name="Slide Number Placeholder 4"/>
          <p:cNvSpPr>
            <a:spLocks noGrp="1"/>
          </p:cNvSpPr>
          <p:nvPr>
            <p:ph type="sldNum" sz="quarter" idx="3"/>
          </p:nvPr>
        </p:nvSpPr>
        <p:spPr>
          <a:xfrm>
            <a:off x="3889109" y="9494929"/>
            <a:ext cx="2975240" cy="501559"/>
          </a:xfrm>
          <a:prstGeom prst="rect">
            <a:avLst/>
          </a:prstGeom>
        </p:spPr>
        <p:txBody>
          <a:bodyPr vert="horz" lIns="96350" tIns="48175" rIns="96350" bIns="48175" rtlCol="0" anchor="b"/>
          <a:lstStyle>
            <a:lvl1pPr algn="r">
              <a:defRPr sz="1300"/>
            </a:lvl1pPr>
          </a:lstStyle>
          <a:p>
            <a:fld id="{B98FFDFC-8ABF-4F57-8578-478E61E00BE7}" type="slidenum">
              <a:rPr lang="en-GB" smtClean="0"/>
              <a:t>‹#›</a:t>
            </a:fld>
            <a:endParaRPr lang="en-GB"/>
          </a:p>
        </p:txBody>
      </p:sp>
    </p:spTree>
    <p:extLst>
      <p:ext uri="{BB962C8B-B14F-4D97-AF65-F5344CB8AC3E}">
        <p14:creationId xmlns:p14="http://schemas.microsoft.com/office/powerpoint/2010/main" val="42097545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ED4A0F-8D11-4C5C-A42F-2EF41510E169}" type="datetimeFigureOut">
              <a:rPr lang="en-GB" smtClean="0"/>
              <a:t>18/07/2016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9EB1A-56A9-4AE1-86AD-F13A3C2DD800}" type="slidenum">
              <a:rPr lang="en-GB" smtClean="0"/>
              <a:t>‹#›</a:t>
            </a:fld>
            <a:endParaRPr lang="en-GB"/>
          </a:p>
        </p:txBody>
      </p:sp>
    </p:spTree>
    <p:extLst>
      <p:ext uri="{BB962C8B-B14F-4D97-AF65-F5344CB8AC3E}">
        <p14:creationId xmlns:p14="http://schemas.microsoft.com/office/powerpoint/2010/main" val="2938870161"/>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ED4A0F-8D11-4C5C-A42F-2EF41510E169}" type="datetimeFigureOut">
              <a:rPr lang="en-GB" smtClean="0"/>
              <a:t>18/07/2016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99EB1A-56A9-4AE1-86AD-F13A3C2DD800}" type="slidenum">
              <a:rPr lang="en-GB" smtClean="0"/>
              <a:t>‹#›</a:t>
            </a:fld>
            <a:endParaRPr lang="en-GB"/>
          </a:p>
        </p:txBody>
      </p:sp>
    </p:spTree>
    <p:extLst>
      <p:ext uri="{BB962C8B-B14F-4D97-AF65-F5344CB8AC3E}">
        <p14:creationId xmlns:p14="http://schemas.microsoft.com/office/powerpoint/2010/main" val="2308923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ED4A0F-8D11-4C5C-A42F-2EF41510E169}" type="datetimeFigureOut">
              <a:rPr lang="en-GB" smtClean="0"/>
              <a:t>18/07/2016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99EB1A-56A9-4AE1-86AD-F13A3C2DD800}" type="slidenum">
              <a:rPr lang="en-GB" smtClean="0"/>
              <a:t>‹#›</a:t>
            </a:fld>
            <a:endParaRPr lang="en-GB"/>
          </a:p>
        </p:txBody>
      </p:sp>
    </p:spTree>
    <p:extLst>
      <p:ext uri="{BB962C8B-B14F-4D97-AF65-F5344CB8AC3E}">
        <p14:creationId xmlns:p14="http://schemas.microsoft.com/office/powerpoint/2010/main" val="1051839958"/>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ED4A0F-8D11-4C5C-A42F-2EF41510E169}" type="datetimeFigureOut">
              <a:rPr lang="en-GB" smtClean="0"/>
              <a:t>18/07/2016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9EB1A-56A9-4AE1-86AD-F13A3C2DD800}" type="slidenum">
              <a:rPr lang="en-GB" smtClean="0"/>
              <a:t>‹#›</a:t>
            </a:fld>
            <a:endParaRPr lang="en-GB"/>
          </a:p>
        </p:txBody>
      </p:sp>
    </p:spTree>
    <p:extLst>
      <p:ext uri="{BB962C8B-B14F-4D97-AF65-F5344CB8AC3E}">
        <p14:creationId xmlns:p14="http://schemas.microsoft.com/office/powerpoint/2010/main" val="4016441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ED4A0F-8D11-4C5C-A42F-2EF41510E169}" type="datetimeFigureOut">
              <a:rPr lang="en-GB" smtClean="0"/>
              <a:t>18/07/2016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9EB1A-56A9-4AE1-86AD-F13A3C2DD800}" type="slidenum">
              <a:rPr lang="en-GB" smtClean="0"/>
              <a:t>‹#›</a:t>
            </a:fld>
            <a:endParaRPr lang="en-GB"/>
          </a:p>
        </p:txBody>
      </p:sp>
    </p:spTree>
    <p:extLst>
      <p:ext uri="{BB962C8B-B14F-4D97-AF65-F5344CB8AC3E}">
        <p14:creationId xmlns:p14="http://schemas.microsoft.com/office/powerpoint/2010/main" val="2376929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90ED4A0F-8D11-4C5C-A42F-2EF41510E169}" type="datetimeFigureOut">
              <a:rPr lang="en-GB" smtClean="0"/>
              <a:t>18/07/2016</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3199EB1A-56A9-4AE1-86AD-F13A3C2DD800}" type="slidenum">
              <a:rPr lang="en-GB" smtClean="0"/>
              <a:t>‹#›</a:t>
            </a:fld>
            <a:endParaRPr lang="en-GB"/>
          </a:p>
        </p:txBody>
      </p:sp>
    </p:spTree>
    <p:extLst>
      <p:ext uri="{BB962C8B-B14F-4D97-AF65-F5344CB8AC3E}">
        <p14:creationId xmlns:p14="http://schemas.microsoft.com/office/powerpoint/2010/main" val="1437199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90ED4A0F-8D11-4C5C-A42F-2EF41510E169}" type="datetimeFigureOut">
              <a:rPr lang="en-GB" smtClean="0"/>
              <a:t>18/07/2016</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3199EB1A-56A9-4AE1-86AD-F13A3C2DD800}" type="slidenum">
              <a:rPr lang="en-GB" smtClean="0"/>
              <a:t>‹#›</a:t>
            </a:fld>
            <a:endParaRPr lang="en-GB"/>
          </a:p>
        </p:txBody>
      </p:sp>
    </p:spTree>
    <p:extLst>
      <p:ext uri="{BB962C8B-B14F-4D97-AF65-F5344CB8AC3E}">
        <p14:creationId xmlns:p14="http://schemas.microsoft.com/office/powerpoint/2010/main" val="383269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90ED4A0F-8D11-4C5C-A42F-2EF41510E169}" type="datetimeFigureOut">
              <a:rPr lang="en-GB" smtClean="0"/>
              <a:t>18/07/2016</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3199EB1A-56A9-4AE1-86AD-F13A3C2DD800}" type="slidenum">
              <a:rPr lang="en-GB" smtClean="0"/>
              <a:t>‹#›</a:t>
            </a:fld>
            <a:endParaRPr lang="en-GB"/>
          </a:p>
        </p:txBody>
      </p:sp>
    </p:spTree>
    <p:extLst>
      <p:ext uri="{BB962C8B-B14F-4D97-AF65-F5344CB8AC3E}">
        <p14:creationId xmlns:p14="http://schemas.microsoft.com/office/powerpoint/2010/main" val="3264380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0ED4A0F-8D11-4C5C-A42F-2EF41510E169}" type="datetimeFigureOut">
              <a:rPr lang="en-GB" smtClean="0"/>
              <a:t>18/07/2016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99EB1A-56A9-4AE1-86AD-F13A3C2DD800}" type="slidenum">
              <a:rPr lang="en-GB" smtClean="0"/>
              <a:t>‹#›</a:t>
            </a:fld>
            <a:endParaRPr lang="en-GB"/>
          </a:p>
        </p:txBody>
      </p:sp>
    </p:spTree>
    <p:extLst>
      <p:ext uri="{BB962C8B-B14F-4D97-AF65-F5344CB8AC3E}">
        <p14:creationId xmlns:p14="http://schemas.microsoft.com/office/powerpoint/2010/main" val="732263181"/>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0ED4A0F-8D11-4C5C-A42F-2EF41510E169}" type="datetimeFigureOut">
              <a:rPr lang="en-GB" smtClean="0"/>
              <a:t>18/07/2016</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3199EB1A-56A9-4AE1-86AD-F13A3C2DD800}" type="slidenum">
              <a:rPr lang="en-GB" smtClean="0"/>
              <a:t>‹#›</a:t>
            </a:fld>
            <a:endParaRPr lang="en-GB"/>
          </a:p>
        </p:txBody>
      </p:sp>
    </p:spTree>
    <p:extLst>
      <p:ext uri="{BB962C8B-B14F-4D97-AF65-F5344CB8AC3E}">
        <p14:creationId xmlns:p14="http://schemas.microsoft.com/office/powerpoint/2010/main" val="3709444568"/>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0ED4A0F-8D11-4C5C-A42F-2EF41510E169}" type="datetimeFigureOut">
              <a:rPr lang="en-GB" smtClean="0"/>
              <a:t>18/07/2016</a:t>
            </a:fld>
            <a:endParaRPr lang="en-GB"/>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3199EB1A-56A9-4AE1-86AD-F13A3C2DD800}" type="slidenum">
              <a:rPr lang="en-GB" smtClean="0"/>
              <a:t>‹#›</a:t>
            </a:fld>
            <a:endParaRPr lang="en-GB"/>
          </a:p>
        </p:txBody>
      </p:sp>
    </p:spTree>
    <p:extLst>
      <p:ext uri="{BB962C8B-B14F-4D97-AF65-F5344CB8AC3E}">
        <p14:creationId xmlns:p14="http://schemas.microsoft.com/office/powerpoint/2010/main" val="289719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90ED4A0F-8D11-4C5C-A42F-2EF41510E169}" type="datetimeFigureOut">
              <a:rPr lang="en-GB" smtClean="0"/>
              <a:t>18/07/2016</a:t>
            </a:fld>
            <a:endParaRPr lang="en-GB"/>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3199EB1A-56A9-4AE1-86AD-F13A3C2DD800}" type="slidenum">
              <a:rPr lang="en-GB" smtClean="0"/>
              <a:t>‹#›</a:t>
            </a:fld>
            <a:endParaRPr lang="en-GB"/>
          </a:p>
        </p:txBody>
      </p:sp>
    </p:spTree>
    <p:extLst>
      <p:ext uri="{BB962C8B-B14F-4D97-AF65-F5344CB8AC3E}">
        <p14:creationId xmlns:p14="http://schemas.microsoft.com/office/powerpoint/2010/main" val="3811335593"/>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gif"/><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athcentre.ac.uk/"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mathcentre.ac.uk/"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visionandchange.org/finalrepor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GB" sz="4000" dirty="0" smtClean="0"/>
              <a:t>Mathematical Skills in the Transition from School into Higher Education</a:t>
            </a:r>
            <a:endParaRPr lang="en-GB" sz="4000" dirty="0"/>
          </a:p>
        </p:txBody>
      </p:sp>
      <p:sp>
        <p:nvSpPr>
          <p:cNvPr id="6" name="Subtitle 5"/>
          <p:cNvSpPr>
            <a:spLocks noGrp="1"/>
          </p:cNvSpPr>
          <p:nvPr>
            <p:ph type="subTitle" idx="1"/>
          </p:nvPr>
        </p:nvSpPr>
        <p:spPr>
          <a:xfrm>
            <a:off x="802386" y="4553712"/>
            <a:ext cx="5486400" cy="914400"/>
          </a:xfrm>
        </p:spPr>
        <p:txBody>
          <a:bodyPr>
            <a:noAutofit/>
          </a:bodyPr>
          <a:lstStyle/>
          <a:p>
            <a:r>
              <a:rPr lang="en-GB" sz="2800" dirty="0" smtClean="0"/>
              <a:t>Dr Jenny Koenig</a:t>
            </a:r>
          </a:p>
          <a:p>
            <a:r>
              <a:rPr lang="en-GB" sz="2800" dirty="0" smtClean="0"/>
              <a:t>Lucy Cavendish College, University of Cambridge and St Ivo School</a:t>
            </a:r>
            <a:endParaRPr lang="en-GB" sz="2800" dirty="0"/>
          </a:p>
        </p:txBody>
      </p:sp>
    </p:spTree>
    <p:extLst>
      <p:ext uri="{BB962C8B-B14F-4D97-AF65-F5344CB8AC3E}">
        <p14:creationId xmlns:p14="http://schemas.microsoft.com/office/powerpoint/2010/main" val="2285048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264" y="336884"/>
            <a:ext cx="7815713" cy="461665"/>
          </a:xfrm>
          <a:prstGeom prst="rect">
            <a:avLst/>
          </a:prstGeom>
          <a:noFill/>
        </p:spPr>
        <p:txBody>
          <a:bodyPr wrap="square" rtlCol="0">
            <a:spAutoFit/>
          </a:bodyPr>
          <a:lstStyle/>
          <a:p>
            <a:r>
              <a:rPr lang="en-GB" sz="2400" dirty="0" smtClean="0">
                <a:solidFill>
                  <a:schemeClr val="accent5">
                    <a:lumMod val="75000"/>
                  </a:schemeClr>
                </a:solidFill>
              </a:rPr>
              <a:t>Observations of secondary school maths in science:</a:t>
            </a:r>
          </a:p>
        </p:txBody>
      </p:sp>
      <p:graphicFrame>
        <p:nvGraphicFramePr>
          <p:cNvPr id="3" name="Diagram 2"/>
          <p:cNvGraphicFramePr/>
          <p:nvPr>
            <p:extLst>
              <p:ext uri="{D42A27DB-BD31-4B8C-83A1-F6EECF244321}">
                <p14:modId xmlns:p14="http://schemas.microsoft.com/office/powerpoint/2010/main" val="1867852815"/>
              </p:ext>
            </p:extLst>
          </p:nvPr>
        </p:nvGraphicFramePr>
        <p:xfrm>
          <a:off x="442762" y="933303"/>
          <a:ext cx="8373978" cy="3263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442762" y="933303"/>
            <a:ext cx="7815713" cy="461665"/>
          </a:xfrm>
          <a:prstGeom prst="rect">
            <a:avLst/>
          </a:prstGeom>
          <a:noFill/>
        </p:spPr>
        <p:txBody>
          <a:bodyPr wrap="square" rtlCol="0">
            <a:spAutoFit/>
          </a:bodyPr>
          <a:lstStyle/>
          <a:p>
            <a:r>
              <a:rPr lang="en-GB" sz="2400" dirty="0" smtClean="0"/>
              <a:t>2. Lack of connections between maths and science </a:t>
            </a:r>
            <a:r>
              <a:rPr lang="en-GB" sz="2400" dirty="0" smtClean="0">
                <a:sym typeface="Wingdings" panose="05000000000000000000" pitchFamily="2" charset="2"/>
              </a:rPr>
              <a:t> gaps</a:t>
            </a:r>
          </a:p>
        </p:txBody>
      </p:sp>
      <p:sp>
        <p:nvSpPr>
          <p:cNvPr id="5" name="TextBox 4"/>
          <p:cNvSpPr txBox="1"/>
          <p:nvPr/>
        </p:nvSpPr>
        <p:spPr>
          <a:xfrm>
            <a:off x="558263" y="3915869"/>
            <a:ext cx="7815713" cy="830997"/>
          </a:xfrm>
          <a:prstGeom prst="rect">
            <a:avLst/>
          </a:prstGeom>
          <a:noFill/>
        </p:spPr>
        <p:txBody>
          <a:bodyPr wrap="square" rtlCol="0">
            <a:spAutoFit/>
          </a:bodyPr>
          <a:lstStyle/>
          <a:p>
            <a:r>
              <a:rPr lang="en-GB" sz="2400" dirty="0" smtClean="0">
                <a:sym typeface="Wingdings" panose="05000000000000000000" pitchFamily="2" charset="2"/>
              </a:rPr>
              <a:t>3.  Lack of fluency in use of negative powers and inability to visualise size.</a:t>
            </a:r>
            <a:endParaRPr lang="en-GB" sz="2400" dirty="0" smtClean="0"/>
          </a:p>
        </p:txBody>
      </p:sp>
      <p:sp>
        <p:nvSpPr>
          <p:cNvPr id="6" name="TextBox 5"/>
          <p:cNvSpPr txBox="1"/>
          <p:nvPr/>
        </p:nvSpPr>
        <p:spPr>
          <a:xfrm>
            <a:off x="2550536" y="4746866"/>
            <a:ext cx="2348720" cy="1569660"/>
          </a:xfrm>
          <a:prstGeom prst="rect">
            <a:avLst/>
          </a:prstGeom>
          <a:noFill/>
        </p:spPr>
        <p:txBody>
          <a:bodyPr wrap="none" rtlCol="0">
            <a:spAutoFit/>
          </a:bodyPr>
          <a:lstStyle/>
          <a:p>
            <a:pPr algn="ctr"/>
            <a:r>
              <a:rPr lang="en-GB" sz="2400" dirty="0" smtClean="0"/>
              <a:t>Length in metres</a:t>
            </a:r>
          </a:p>
          <a:p>
            <a:pPr algn="ctr"/>
            <a:r>
              <a:rPr lang="en-GB" sz="2400" dirty="0" smtClean="0"/>
              <a:t>1 x 10</a:t>
            </a:r>
            <a:r>
              <a:rPr lang="en-GB" sz="2400" baseline="30000" dirty="0" smtClean="0"/>
              <a:t>-3</a:t>
            </a:r>
          </a:p>
          <a:p>
            <a:pPr algn="ctr"/>
            <a:r>
              <a:rPr lang="en-GB" sz="2400" dirty="0" smtClean="0"/>
              <a:t>5 x 10</a:t>
            </a:r>
            <a:r>
              <a:rPr lang="en-GB" sz="2400" baseline="30000" dirty="0" smtClean="0"/>
              <a:t>-5</a:t>
            </a:r>
          </a:p>
          <a:p>
            <a:pPr algn="ctr"/>
            <a:r>
              <a:rPr lang="en-GB" sz="2400" dirty="0" smtClean="0"/>
              <a:t>1 x 10</a:t>
            </a:r>
            <a:r>
              <a:rPr lang="en-GB" sz="2400" baseline="30000" dirty="0" smtClean="0"/>
              <a:t>-6</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8274" y="4297871"/>
            <a:ext cx="3300662" cy="2475497"/>
          </a:xfrm>
          <a:prstGeom prst="rect">
            <a:avLst/>
          </a:prstGeom>
        </p:spPr>
      </p:pic>
      <p:sp>
        <p:nvSpPr>
          <p:cNvPr id="7" name="Rectangle 6"/>
          <p:cNvSpPr/>
          <p:nvPr/>
        </p:nvSpPr>
        <p:spPr>
          <a:xfrm>
            <a:off x="5264216" y="4297871"/>
            <a:ext cx="3474720" cy="25601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8"/>
          <p:cNvSpPr/>
          <p:nvPr/>
        </p:nvSpPr>
        <p:spPr>
          <a:xfrm>
            <a:off x="558263" y="3915869"/>
            <a:ext cx="8258477" cy="27063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07032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81778" y="0"/>
            <a:ext cx="2462222" cy="2462222"/>
            <a:chOff x="3976401" y="324126"/>
            <a:chExt cx="2462222" cy="2462222"/>
          </a:xfrm>
        </p:grpSpPr>
        <p:sp>
          <p:nvSpPr>
            <p:cNvPr id="3" name="Pie 2"/>
            <p:cNvSpPr/>
            <p:nvPr/>
          </p:nvSpPr>
          <p:spPr>
            <a:xfrm rot="5400000">
              <a:off x="3976401" y="324126"/>
              <a:ext cx="2462222" cy="2462222"/>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Pie 4"/>
            <p:cNvSpPr/>
            <p:nvPr/>
          </p:nvSpPr>
          <p:spPr>
            <a:xfrm>
              <a:off x="3976401" y="1045294"/>
              <a:ext cx="1741054" cy="1741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kern="1200" dirty="0" smtClean="0">
                  <a:effectLst>
                    <a:outerShdw blurRad="38100" dist="38100" dir="2700000" algn="tl">
                      <a:srgbClr val="000000">
                        <a:alpha val="43137"/>
                      </a:srgbClr>
                    </a:outerShdw>
                  </a:effectLst>
                </a:rPr>
                <a:t>Affective domain</a:t>
              </a:r>
              <a:endParaRPr lang="en-GB" sz="2600" kern="1200" dirty="0">
                <a:effectLst>
                  <a:outerShdw blurRad="38100" dist="38100" dir="2700000" algn="tl">
                    <a:srgbClr val="000000">
                      <a:alpha val="43137"/>
                    </a:srgbClr>
                  </a:outerShdw>
                </a:effectLst>
              </a:endParaRPr>
            </a:p>
          </p:txBody>
        </p:sp>
      </p:grpSp>
      <p:sp>
        <p:nvSpPr>
          <p:cNvPr id="5" name="Rectangle 4"/>
          <p:cNvSpPr>
            <a:spLocks noChangeArrowheads="1"/>
          </p:cNvSpPr>
          <p:nvPr/>
        </p:nvSpPr>
        <p:spPr bwMode="auto">
          <a:xfrm>
            <a:off x="487363" y="2209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1383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955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0527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5099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en-GB" altLang="en-US" sz="2400" i="1" dirty="0"/>
              <a:t>“fear of maths”,  “maths-phobia”</a:t>
            </a:r>
          </a:p>
          <a:p>
            <a:pPr>
              <a:lnSpc>
                <a:spcPct val="90000"/>
              </a:lnSpc>
            </a:pPr>
            <a:r>
              <a:rPr lang="en-GB" altLang="en-US" sz="2400" i="1" dirty="0"/>
              <a:t>“treat maths as some kind of mystical dark art, sent to terrorise biologists”</a:t>
            </a:r>
          </a:p>
          <a:p>
            <a:pPr>
              <a:lnSpc>
                <a:spcPct val="90000"/>
              </a:lnSpc>
            </a:pPr>
            <a:r>
              <a:rPr lang="en-GB" altLang="en-US" sz="2400" i="1" dirty="0"/>
              <a:t>“the key difficulty is not so much lack of knowledge as lack of confidence”</a:t>
            </a:r>
          </a:p>
          <a:p>
            <a:pPr>
              <a:lnSpc>
                <a:spcPct val="90000"/>
              </a:lnSpc>
            </a:pPr>
            <a:r>
              <a:rPr lang="en-GB" altLang="en-US" sz="2400" i="1" dirty="0"/>
              <a:t>“the maths content of a Biology degree comes as quite a shock…”</a:t>
            </a:r>
          </a:p>
          <a:p>
            <a:pPr>
              <a:lnSpc>
                <a:spcPct val="90000"/>
              </a:lnSpc>
            </a:pPr>
            <a:r>
              <a:rPr lang="en-GB" altLang="en-US" sz="2400" i="1" dirty="0"/>
              <a:t>“when they see the application for themselves, many do shift their opinion and attitude towards mathematics”</a:t>
            </a:r>
          </a:p>
          <a:p>
            <a:pPr>
              <a:lnSpc>
                <a:spcPct val="90000"/>
              </a:lnSpc>
            </a:pPr>
            <a:endParaRPr lang="en-GB" altLang="en-US" sz="2400" i="1" dirty="0"/>
          </a:p>
        </p:txBody>
      </p:sp>
    </p:spTree>
    <p:extLst>
      <p:ext uri="{BB962C8B-B14F-4D97-AF65-F5344CB8AC3E}">
        <p14:creationId xmlns:p14="http://schemas.microsoft.com/office/powerpoint/2010/main" val="335332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681778" y="4395778"/>
            <a:ext cx="2462222" cy="2462222"/>
            <a:chOff x="3976401" y="2900076"/>
            <a:chExt cx="2462222" cy="2462222"/>
          </a:xfrm>
        </p:grpSpPr>
        <p:sp>
          <p:nvSpPr>
            <p:cNvPr id="4" name="Pie 3"/>
            <p:cNvSpPr/>
            <p:nvPr/>
          </p:nvSpPr>
          <p:spPr>
            <a:xfrm rot="10800000">
              <a:off x="3976401" y="2900076"/>
              <a:ext cx="2462222" cy="2462222"/>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Pie 4"/>
            <p:cNvSpPr/>
            <p:nvPr/>
          </p:nvSpPr>
          <p:spPr>
            <a:xfrm rot="21600000">
              <a:off x="3976401" y="2900076"/>
              <a:ext cx="1741054" cy="1741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kern="1200" dirty="0" smtClean="0">
                  <a:effectLst>
                    <a:outerShdw blurRad="38100" dist="38100" dir="2700000" algn="tl">
                      <a:srgbClr val="000000">
                        <a:alpha val="43137"/>
                      </a:srgbClr>
                    </a:outerShdw>
                  </a:effectLst>
                </a:rPr>
                <a:t>Solutions</a:t>
              </a:r>
              <a:endParaRPr lang="en-GB" sz="2600" kern="1200" dirty="0">
                <a:effectLst>
                  <a:outerShdw blurRad="38100" dist="38100" dir="2700000" algn="tl">
                    <a:srgbClr val="000000">
                      <a:alpha val="43137"/>
                    </a:srgbClr>
                  </a:outerShdw>
                </a:effectLst>
              </a:endParaRPr>
            </a:p>
          </p:txBody>
        </p:sp>
      </p:gr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734425" cy="5722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350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098" y="844062"/>
            <a:ext cx="8229600" cy="2246769"/>
          </a:xfrm>
          <a:prstGeom prst="rect">
            <a:avLst/>
          </a:prstGeom>
          <a:noFill/>
        </p:spPr>
        <p:txBody>
          <a:bodyPr wrap="square" rtlCol="0">
            <a:spAutoFit/>
          </a:bodyPr>
          <a:lstStyle/>
          <a:p>
            <a:r>
              <a:rPr lang="en-GB" sz="2800" b="1" dirty="0" smtClean="0"/>
              <a:t>Drop-in Support </a:t>
            </a:r>
            <a:r>
              <a:rPr lang="en-GB" sz="2800" dirty="0" smtClean="0"/>
              <a:t>– The SIGMA network is  for people who run maths support centres</a:t>
            </a:r>
          </a:p>
          <a:p>
            <a:endParaRPr lang="en-GB" sz="2800" dirty="0" smtClean="0"/>
          </a:p>
          <a:p>
            <a:r>
              <a:rPr lang="en-GB" sz="2800" b="1" dirty="0" smtClean="0">
                <a:hlinkClick r:id="rId2"/>
              </a:rPr>
              <a:t>www.mathcentre.ac.uk</a:t>
            </a:r>
            <a:r>
              <a:rPr lang="en-GB" sz="2800" dirty="0" smtClean="0"/>
              <a:t> – website with resources contributed by the community. </a:t>
            </a:r>
            <a:endParaRPr lang="en-GB" sz="2800" dirty="0"/>
          </a:p>
        </p:txBody>
      </p:sp>
      <p:grpSp>
        <p:nvGrpSpPr>
          <p:cNvPr id="3" name="Group 2"/>
          <p:cNvGrpSpPr/>
          <p:nvPr/>
        </p:nvGrpSpPr>
        <p:grpSpPr>
          <a:xfrm>
            <a:off x="6681778" y="4395778"/>
            <a:ext cx="2462222" cy="2462222"/>
            <a:chOff x="3976401" y="2900076"/>
            <a:chExt cx="2462222" cy="2462222"/>
          </a:xfrm>
        </p:grpSpPr>
        <p:sp>
          <p:nvSpPr>
            <p:cNvPr id="4" name="Pie 3"/>
            <p:cNvSpPr/>
            <p:nvPr/>
          </p:nvSpPr>
          <p:spPr>
            <a:xfrm rot="10800000">
              <a:off x="3976401" y="2900076"/>
              <a:ext cx="2462222" cy="2462222"/>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Pie 4"/>
            <p:cNvSpPr/>
            <p:nvPr/>
          </p:nvSpPr>
          <p:spPr>
            <a:xfrm rot="21600000">
              <a:off x="3976401" y="2900076"/>
              <a:ext cx="1741054" cy="1741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kern="1200" dirty="0" smtClean="0">
                  <a:effectLst>
                    <a:outerShdw blurRad="38100" dist="38100" dir="2700000" algn="tl">
                      <a:srgbClr val="000000">
                        <a:alpha val="43137"/>
                      </a:srgbClr>
                    </a:outerShdw>
                  </a:effectLst>
                </a:rPr>
                <a:t>Solutions</a:t>
              </a:r>
              <a:endParaRPr lang="en-GB" sz="2600" kern="1200" dirty="0">
                <a:effectLst>
                  <a:outerShdw blurRad="38100" dist="38100" dir="2700000" algn="tl">
                    <a:srgbClr val="000000">
                      <a:alpha val="43137"/>
                    </a:srgbClr>
                  </a:outerShdw>
                </a:effectLst>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5" y="3066757"/>
            <a:ext cx="6671196" cy="3791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7479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385" y="970671"/>
            <a:ext cx="7666892" cy="3970318"/>
          </a:xfrm>
          <a:prstGeom prst="rect">
            <a:avLst/>
          </a:prstGeom>
          <a:noFill/>
        </p:spPr>
        <p:txBody>
          <a:bodyPr wrap="square" rtlCol="0">
            <a:spAutoFit/>
          </a:bodyPr>
          <a:lstStyle/>
          <a:p>
            <a:r>
              <a:rPr lang="en-GB" sz="2800" dirty="0" smtClean="0">
                <a:hlinkClick r:id="rId2"/>
              </a:rPr>
              <a:t>www.mathcentre.ac.uk</a:t>
            </a:r>
            <a:endParaRPr lang="en-GB" sz="2800" dirty="0" smtClean="0"/>
          </a:p>
          <a:p>
            <a:endParaRPr lang="en-GB" sz="2800" dirty="0"/>
          </a:p>
          <a:p>
            <a:r>
              <a:rPr lang="en-GB" sz="2800" dirty="0" smtClean="0"/>
              <a:t>Search for Essential Mathematics for Biologists, Medics and Vets</a:t>
            </a:r>
          </a:p>
          <a:p>
            <a:endParaRPr lang="en-GB" sz="2800" dirty="0"/>
          </a:p>
          <a:p>
            <a:pPr marL="285750" indent="-285750">
              <a:buFont typeface="Arial" panose="020B0604020202020204" pitchFamily="34" charset="0"/>
              <a:buChar char="•"/>
            </a:pPr>
            <a:r>
              <a:rPr lang="en-GB" sz="2800" dirty="0" err="1" smtClean="0"/>
              <a:t>Audiovisual</a:t>
            </a:r>
            <a:r>
              <a:rPr lang="en-GB" sz="2800" dirty="0" smtClean="0"/>
              <a:t> tutorials</a:t>
            </a:r>
          </a:p>
          <a:p>
            <a:pPr marL="285750" indent="-285750">
              <a:buFont typeface="Arial" panose="020B0604020202020204" pitchFamily="34" charset="0"/>
              <a:buChar char="•"/>
            </a:pPr>
            <a:r>
              <a:rPr lang="en-GB" sz="2800" dirty="0" smtClean="0"/>
              <a:t>Textbook pages</a:t>
            </a:r>
          </a:p>
          <a:p>
            <a:pPr marL="285750" indent="-285750">
              <a:buFont typeface="Arial" panose="020B0604020202020204" pitchFamily="34" charset="0"/>
              <a:buChar char="•"/>
            </a:pPr>
            <a:r>
              <a:rPr lang="en-GB" sz="2800" dirty="0" smtClean="0"/>
              <a:t>Practice and test questions written in the </a:t>
            </a:r>
            <a:r>
              <a:rPr lang="en-GB" sz="2800" dirty="0" err="1" smtClean="0"/>
              <a:t>Numbas</a:t>
            </a:r>
            <a:r>
              <a:rPr lang="en-GB" sz="2800" dirty="0" smtClean="0"/>
              <a:t> open source authoring system</a:t>
            </a:r>
            <a:endParaRPr lang="en-GB" sz="2800" dirty="0"/>
          </a:p>
        </p:txBody>
      </p:sp>
    </p:spTree>
    <p:extLst>
      <p:ext uri="{BB962C8B-B14F-4D97-AF65-F5344CB8AC3E}">
        <p14:creationId xmlns:p14="http://schemas.microsoft.com/office/powerpoint/2010/main" val="781721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350" y="962025"/>
            <a:ext cx="5438775" cy="5192873"/>
          </a:xfrm>
          <a:prstGeom prst="rect">
            <a:avLst/>
          </a:prstGeom>
        </p:spPr>
      </p:pic>
      <p:pic>
        <p:nvPicPr>
          <p:cNvPr id="3" name="Picture 2"/>
          <p:cNvPicPr>
            <a:picLocks noChangeAspect="1"/>
          </p:cNvPicPr>
          <p:nvPr/>
        </p:nvPicPr>
        <p:blipFill>
          <a:blip r:embed="rId3"/>
          <a:stretch>
            <a:fillRect/>
          </a:stretch>
        </p:blipFill>
        <p:spPr>
          <a:xfrm>
            <a:off x="133350" y="233362"/>
            <a:ext cx="762000" cy="466725"/>
          </a:xfrm>
          <a:prstGeom prst="rect">
            <a:avLst/>
          </a:prstGeom>
        </p:spPr>
      </p:pic>
      <p:sp>
        <p:nvSpPr>
          <p:cNvPr id="4" name="Rectangle 3"/>
          <p:cNvSpPr/>
          <p:nvPr/>
        </p:nvSpPr>
        <p:spPr>
          <a:xfrm>
            <a:off x="5762624" y="962025"/>
            <a:ext cx="3238501" cy="2031325"/>
          </a:xfrm>
          <a:prstGeom prst="rect">
            <a:avLst/>
          </a:prstGeom>
        </p:spPr>
        <p:txBody>
          <a:bodyPr wrap="square">
            <a:spAutoFit/>
          </a:bodyPr>
          <a:lstStyle/>
          <a:p>
            <a:r>
              <a:rPr lang="en-GB" dirty="0" smtClean="0"/>
              <a:t>“We need to free our young people from the crippling idea that they must not fail, that they cannot mess up, that only some students can be good at maths and that success should be easy and not involve effort,”</a:t>
            </a:r>
            <a:endParaRPr lang="en-GB" dirty="0"/>
          </a:p>
        </p:txBody>
      </p:sp>
      <p:grpSp>
        <p:nvGrpSpPr>
          <p:cNvPr id="5" name="Group 4"/>
          <p:cNvGrpSpPr/>
          <p:nvPr/>
        </p:nvGrpSpPr>
        <p:grpSpPr>
          <a:xfrm>
            <a:off x="6681778" y="4395778"/>
            <a:ext cx="2462222" cy="2462222"/>
            <a:chOff x="3976401" y="2900076"/>
            <a:chExt cx="2462222" cy="2462222"/>
          </a:xfrm>
        </p:grpSpPr>
        <p:sp>
          <p:nvSpPr>
            <p:cNvPr id="6" name="Pie 5"/>
            <p:cNvSpPr/>
            <p:nvPr/>
          </p:nvSpPr>
          <p:spPr>
            <a:xfrm rot="10800000">
              <a:off x="3976401" y="2900076"/>
              <a:ext cx="2462222" cy="2462222"/>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Pie 4"/>
            <p:cNvSpPr/>
            <p:nvPr/>
          </p:nvSpPr>
          <p:spPr>
            <a:xfrm rot="21600000">
              <a:off x="3976401" y="2900076"/>
              <a:ext cx="1741054" cy="1741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kern="1200" dirty="0" smtClean="0">
                  <a:effectLst>
                    <a:outerShdw blurRad="38100" dist="38100" dir="2700000" algn="tl">
                      <a:srgbClr val="000000">
                        <a:alpha val="43137"/>
                      </a:srgbClr>
                    </a:outerShdw>
                  </a:effectLst>
                </a:rPr>
                <a:t>Solutions</a:t>
              </a:r>
              <a:endParaRPr lang="en-GB" sz="2600" kern="12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485098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572687" y="1550303"/>
            <a:ext cx="792003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dirty="0">
                <a:solidFill>
                  <a:schemeClr val="accent5">
                    <a:lumMod val="75000"/>
                  </a:schemeClr>
                </a:solidFill>
              </a:rPr>
              <a:t>Biotechnology and Biological Science Research </a:t>
            </a:r>
            <a:r>
              <a:rPr lang="en-GB" altLang="en-US" sz="2400" dirty="0" smtClean="0">
                <a:solidFill>
                  <a:schemeClr val="accent5">
                    <a:lumMod val="75000"/>
                  </a:schemeClr>
                </a:solidFill>
              </a:rPr>
              <a:t>Council 2016</a:t>
            </a:r>
            <a:endParaRPr lang="en-GB" altLang="en-US" sz="2400" dirty="0">
              <a:solidFill>
                <a:schemeClr val="accent5">
                  <a:lumMod val="75000"/>
                </a:schemeClr>
              </a:solidFill>
            </a:endParaRPr>
          </a:p>
          <a:p>
            <a:pPr lvl="1">
              <a:spcBef>
                <a:spcPct val="50000"/>
              </a:spcBef>
            </a:pPr>
            <a:r>
              <a:rPr lang="en-GB" altLang="en-US" sz="2400" dirty="0"/>
              <a:t>“As bioscience becomes more quantitative there is also an urgent need to raise the mathematical and computational skills of biologists at all levels”</a:t>
            </a:r>
          </a:p>
        </p:txBody>
      </p:sp>
      <p:sp>
        <p:nvSpPr>
          <p:cNvPr id="5" name="Rectangle 4"/>
          <p:cNvSpPr/>
          <p:nvPr/>
        </p:nvSpPr>
        <p:spPr>
          <a:xfrm>
            <a:off x="572687" y="3304629"/>
            <a:ext cx="8224804" cy="369332"/>
          </a:xfrm>
          <a:prstGeom prst="rect">
            <a:avLst/>
          </a:prstGeom>
        </p:spPr>
        <p:txBody>
          <a:bodyPr wrap="square">
            <a:spAutoFit/>
          </a:bodyPr>
          <a:lstStyle/>
          <a:p>
            <a:r>
              <a:rPr lang="en-GB" i="1" dirty="0" smtClean="0"/>
              <a:t>http</a:t>
            </a:r>
            <a:r>
              <a:rPr lang="en-GB" i="1" dirty="0"/>
              <a:t>://www.bbsrc.ac.uk/news/planning/strategy/theme-one/</a:t>
            </a:r>
          </a:p>
        </p:txBody>
      </p:sp>
    </p:spTree>
    <p:extLst>
      <p:ext uri="{BB962C8B-B14F-4D97-AF65-F5344CB8AC3E}">
        <p14:creationId xmlns:p14="http://schemas.microsoft.com/office/powerpoint/2010/main" val="3048354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34060" y="320039"/>
            <a:ext cx="812654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400" dirty="0">
                <a:solidFill>
                  <a:schemeClr val="accent5">
                    <a:lumMod val="75000"/>
                  </a:schemeClr>
                </a:solidFill>
              </a:rPr>
              <a:t>Association of the British Pharmaceutical Industry (ABPI)</a:t>
            </a:r>
          </a:p>
          <a:p>
            <a:pPr lvl="1">
              <a:spcBef>
                <a:spcPct val="50000"/>
              </a:spcBef>
            </a:pPr>
            <a:r>
              <a:rPr lang="en-GB" altLang="en-US" sz="2400" dirty="0" smtClean="0"/>
              <a:t>Recommendation 3:</a:t>
            </a:r>
          </a:p>
          <a:p>
            <a:pPr lvl="1">
              <a:spcBef>
                <a:spcPct val="50000"/>
              </a:spcBef>
            </a:pPr>
            <a:r>
              <a:rPr lang="en-GB" altLang="en-US" sz="2400" dirty="0" smtClean="0"/>
              <a:t>The </a:t>
            </a:r>
            <a:r>
              <a:rPr lang="en-GB" altLang="en-US" sz="2400" dirty="0"/>
              <a:t>pipeline for the development of appropriate mathematical skills must be considered. This extends from opportunities for students to study maths alongside science subjects post-16, through universities putting increased emphasis on maths in bioscience courses, to raising awareness and uptake by UK and EU graduates of Masters and PhD level training in statistics, data mining, mathematical modelling and related disciplines.</a:t>
            </a:r>
          </a:p>
        </p:txBody>
      </p:sp>
      <p:sp>
        <p:nvSpPr>
          <p:cNvPr id="4" name="Rectangle 3"/>
          <p:cNvSpPr/>
          <p:nvPr/>
        </p:nvSpPr>
        <p:spPr>
          <a:xfrm>
            <a:off x="334060" y="4923126"/>
            <a:ext cx="8331417" cy="923330"/>
          </a:xfrm>
          <a:prstGeom prst="rect">
            <a:avLst/>
          </a:prstGeom>
        </p:spPr>
        <p:txBody>
          <a:bodyPr wrap="square">
            <a:spAutoFit/>
          </a:bodyPr>
          <a:lstStyle/>
          <a:p>
            <a:r>
              <a:rPr lang="en-GB" i="1" dirty="0" smtClean="0"/>
              <a:t>Bridging </a:t>
            </a:r>
            <a:r>
              <a:rPr lang="en-GB" i="1" dirty="0"/>
              <a:t>the skills gap in the biopharmaceutical </a:t>
            </a:r>
            <a:r>
              <a:rPr lang="en-GB" i="1" dirty="0" smtClean="0"/>
              <a:t>industry: </a:t>
            </a:r>
            <a:r>
              <a:rPr lang="en-GB" i="1" dirty="0"/>
              <a:t>Maintaining the UK’s leading position in life </a:t>
            </a:r>
            <a:r>
              <a:rPr lang="en-GB" i="1" dirty="0" smtClean="0"/>
              <a:t>sciences, </a:t>
            </a:r>
            <a:r>
              <a:rPr lang="en-GB" i="1" dirty="0"/>
              <a:t>November </a:t>
            </a:r>
            <a:r>
              <a:rPr lang="en-GB" i="1" dirty="0" smtClean="0"/>
              <a:t>2015.</a:t>
            </a:r>
          </a:p>
          <a:p>
            <a:r>
              <a:rPr lang="en-GB" i="1" dirty="0" smtClean="0"/>
              <a:t>http</a:t>
            </a:r>
            <a:r>
              <a:rPr lang="en-GB" i="1" dirty="0"/>
              <a:t>://</a:t>
            </a:r>
            <a:r>
              <a:rPr lang="en-GB" i="1" dirty="0" smtClean="0"/>
              <a:t>www.abpi.org.uk/our-work/library/industry/Documents/Skills_Gap_Industry.pdf</a:t>
            </a:r>
            <a:endParaRPr lang="en-GB" i="1" dirty="0"/>
          </a:p>
        </p:txBody>
      </p:sp>
    </p:spTree>
    <p:extLst>
      <p:ext uri="{BB962C8B-B14F-4D97-AF65-F5344CB8AC3E}">
        <p14:creationId xmlns:p14="http://schemas.microsoft.com/office/powerpoint/2010/main" val="117141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7813"/>
            <a:ext cx="8229600" cy="1139825"/>
          </a:xfrm>
          <a:prstGeom prst="rect">
            <a:avLst/>
          </a:prstGeom>
        </p:spPr>
        <p:txBody>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GB" altLang="en-US" dirty="0">
                <a:solidFill>
                  <a:schemeClr val="accent5">
                    <a:lumMod val="75000"/>
                  </a:schemeClr>
                </a:solidFill>
              </a:rPr>
              <a:t>Vision and Change in Undergraduate Education: A call to action. AAAS. (2011</a:t>
            </a:r>
            <a:r>
              <a:rPr lang="en-GB" altLang="en-US" dirty="0" smtClean="0">
                <a:solidFill>
                  <a:schemeClr val="accent5">
                    <a:lumMod val="75000"/>
                  </a:schemeClr>
                </a:solidFill>
              </a:rPr>
              <a:t>).</a:t>
            </a:r>
            <a:endParaRPr lang="en-GB" altLang="en-US" dirty="0">
              <a:solidFill>
                <a:schemeClr val="accent5">
                  <a:lumMod val="75000"/>
                </a:schemeClr>
              </a:solidFill>
            </a:endParaRPr>
          </a:p>
        </p:txBody>
      </p:sp>
      <p:sp>
        <p:nvSpPr>
          <p:cNvPr id="6" name="Rectangle 5"/>
          <p:cNvSpPr>
            <a:spLocks noChangeArrowheads="1"/>
          </p:cNvSpPr>
          <p:nvPr/>
        </p:nvSpPr>
        <p:spPr bwMode="auto">
          <a:xfrm>
            <a:off x="457200" y="1417638"/>
            <a:ext cx="8351837" cy="370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990600" indent="-53340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371600" indent="-4572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752600" indent="-3810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209800" indent="-3810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667000" indent="-38100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3124200" indent="-38100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581400" indent="-38100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4038600" indent="-38100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nSpc>
                <a:spcPct val="80000"/>
              </a:lnSpc>
              <a:spcBef>
                <a:spcPct val="0"/>
              </a:spcBef>
              <a:buFont typeface="Wingdings" panose="05000000000000000000" pitchFamily="2" charset="2"/>
              <a:buNone/>
            </a:pPr>
            <a:r>
              <a:rPr lang="en-GB" altLang="en-US" sz="2100" i="1" dirty="0"/>
              <a:t>“The application of quantitative approaches (statistics, quantitative analysis of dynamic systems, and mathematical </a:t>
            </a:r>
            <a:r>
              <a:rPr lang="en-GB" altLang="en-US" sz="2100" i="1" dirty="0" err="1"/>
              <a:t>modeling</a:t>
            </a:r>
            <a:r>
              <a:rPr lang="en-GB" altLang="en-US" sz="2100" i="1" dirty="0"/>
              <a:t>) is an increasingly important basic skill utilized in describing biological systems</a:t>
            </a:r>
          </a:p>
          <a:p>
            <a:pPr>
              <a:lnSpc>
                <a:spcPct val="80000"/>
              </a:lnSpc>
              <a:buFont typeface="Wingdings" panose="05000000000000000000" pitchFamily="2" charset="2"/>
              <a:buNone/>
            </a:pPr>
            <a:r>
              <a:rPr lang="en-GB" altLang="en-US" sz="2100" i="1" dirty="0"/>
              <a:t>Ability to use modelling and simulation - Biologists must understand both the advantages and the limitations of reductionist and systems approaches to studying living systems.</a:t>
            </a:r>
            <a:r>
              <a:rPr lang="en-GB" altLang="en-US" sz="2100" dirty="0"/>
              <a:t>”</a:t>
            </a:r>
            <a:endParaRPr lang="en-GB" altLang="en-US" sz="2100" i="1" dirty="0"/>
          </a:p>
          <a:p>
            <a:pPr>
              <a:lnSpc>
                <a:spcPct val="80000"/>
              </a:lnSpc>
              <a:spcBef>
                <a:spcPct val="0"/>
              </a:spcBef>
              <a:buFont typeface="Wingdings" panose="05000000000000000000" pitchFamily="2" charset="2"/>
              <a:buNone/>
            </a:pPr>
            <a:endParaRPr lang="en-GB" altLang="en-US" sz="2100" i="1" dirty="0"/>
          </a:p>
          <a:p>
            <a:pPr>
              <a:lnSpc>
                <a:spcPct val="80000"/>
              </a:lnSpc>
              <a:spcBef>
                <a:spcPct val="0"/>
              </a:spcBef>
              <a:buFont typeface="Wingdings" panose="05000000000000000000" pitchFamily="2" charset="2"/>
              <a:buNone/>
            </a:pPr>
            <a:endParaRPr lang="en-GB" altLang="en-US" sz="2100" i="1" dirty="0"/>
          </a:p>
          <a:p>
            <a:pPr>
              <a:lnSpc>
                <a:spcPct val="80000"/>
              </a:lnSpc>
              <a:spcBef>
                <a:spcPct val="0"/>
              </a:spcBef>
              <a:buFont typeface="Wingdings" panose="05000000000000000000" pitchFamily="2" charset="2"/>
              <a:buNone/>
            </a:pPr>
            <a:r>
              <a:rPr lang="en-GB" altLang="en-US" sz="2100" i="1" dirty="0">
                <a:hlinkClick r:id="rId2"/>
              </a:rPr>
              <a:t>http://visionandchange.org/finalreport/</a:t>
            </a:r>
            <a:endParaRPr lang="en-GB" altLang="en-US" sz="2100" i="1" dirty="0"/>
          </a:p>
          <a:p>
            <a:pPr>
              <a:lnSpc>
                <a:spcPct val="80000"/>
              </a:lnSpc>
              <a:spcBef>
                <a:spcPct val="0"/>
              </a:spcBef>
              <a:buFont typeface="Wingdings" panose="05000000000000000000" pitchFamily="2" charset="2"/>
              <a:buNone/>
            </a:pPr>
            <a:endParaRPr lang="en-GB" altLang="en-US" sz="2100" i="1" dirty="0"/>
          </a:p>
        </p:txBody>
      </p:sp>
    </p:spTree>
    <p:extLst>
      <p:ext uri="{BB962C8B-B14F-4D97-AF65-F5344CB8AC3E}">
        <p14:creationId xmlns:p14="http://schemas.microsoft.com/office/powerpoint/2010/main" val="364261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80766380"/>
              </p:ext>
            </p:extLst>
          </p:nvPr>
        </p:nvGraphicFramePr>
        <p:xfrm>
          <a:off x="561975" y="504825"/>
          <a:ext cx="7839075" cy="5686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819175" y="3330341"/>
            <a:ext cx="5650029" cy="272395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035551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Off-page Connector 4"/>
          <p:cNvSpPr/>
          <p:nvPr/>
        </p:nvSpPr>
        <p:spPr>
          <a:xfrm>
            <a:off x="3371847" y="-5464"/>
            <a:ext cx="2160000" cy="1822006"/>
          </a:xfrm>
          <a:prstGeom prst="flowChartOffpageConnector">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Numeracy</a:t>
            </a:r>
          </a:p>
          <a:p>
            <a:pPr algn="ctr"/>
            <a:r>
              <a:rPr lang="en-GB" sz="2400" dirty="0" smtClean="0"/>
              <a:t>GCSE: C and below</a:t>
            </a:r>
          </a:p>
          <a:p>
            <a:pPr algn="ctr"/>
            <a:r>
              <a:rPr lang="en-GB" sz="2400" dirty="0" smtClean="0"/>
              <a:t>(16 </a:t>
            </a:r>
            <a:r>
              <a:rPr lang="en-GB" sz="2400" dirty="0" err="1" smtClean="0"/>
              <a:t>yrs</a:t>
            </a:r>
            <a:r>
              <a:rPr lang="en-GB" sz="2400" dirty="0" smtClean="0"/>
              <a:t>)</a:t>
            </a:r>
            <a:endParaRPr lang="en-GB" sz="2400" dirty="0"/>
          </a:p>
        </p:txBody>
      </p:sp>
      <p:sp>
        <p:nvSpPr>
          <p:cNvPr id="13" name="TextBox 12"/>
          <p:cNvSpPr txBox="1"/>
          <p:nvPr/>
        </p:nvSpPr>
        <p:spPr>
          <a:xfrm>
            <a:off x="2644726" y="5796410"/>
            <a:ext cx="1771604" cy="461665"/>
          </a:xfrm>
          <a:prstGeom prst="rect">
            <a:avLst/>
          </a:prstGeom>
          <a:solidFill>
            <a:schemeClr val="bg1"/>
          </a:solidFill>
        </p:spPr>
        <p:txBody>
          <a:bodyPr wrap="square" rtlCol="0">
            <a:spAutoFit/>
          </a:bodyPr>
          <a:lstStyle/>
          <a:p>
            <a:pPr algn="ctr"/>
            <a:r>
              <a:rPr lang="en-GB" sz="2400" b="1" dirty="0" smtClean="0">
                <a:solidFill>
                  <a:srgbClr val="0070C0"/>
                </a:solidFill>
              </a:rPr>
              <a:t>~60-70%</a:t>
            </a:r>
            <a:endParaRPr lang="en-GB" sz="2400" b="1" dirty="0">
              <a:solidFill>
                <a:srgbClr val="0070C0"/>
              </a:solidFill>
            </a:endParaRPr>
          </a:p>
        </p:txBody>
      </p:sp>
      <p:sp>
        <p:nvSpPr>
          <p:cNvPr id="12" name="TextBox 11"/>
          <p:cNvSpPr txBox="1"/>
          <p:nvPr/>
        </p:nvSpPr>
        <p:spPr>
          <a:xfrm>
            <a:off x="6848474" y="5747583"/>
            <a:ext cx="1859427" cy="461665"/>
          </a:xfrm>
          <a:prstGeom prst="rect">
            <a:avLst/>
          </a:prstGeom>
          <a:solidFill>
            <a:schemeClr val="bg1"/>
          </a:solidFill>
        </p:spPr>
        <p:txBody>
          <a:bodyPr wrap="square" rtlCol="0">
            <a:spAutoFit/>
          </a:bodyPr>
          <a:lstStyle/>
          <a:p>
            <a:pPr algn="ctr"/>
            <a:r>
              <a:rPr lang="en-GB" sz="2400" b="1" dirty="0" smtClean="0">
                <a:solidFill>
                  <a:srgbClr val="0070C0"/>
                </a:solidFill>
              </a:rPr>
              <a:t>~30-40%</a:t>
            </a:r>
            <a:endParaRPr lang="en-GB" sz="2400" b="1" dirty="0">
              <a:solidFill>
                <a:srgbClr val="0070C0"/>
              </a:solidFill>
            </a:endParaRPr>
          </a:p>
        </p:txBody>
      </p:sp>
      <p:sp>
        <p:nvSpPr>
          <p:cNvPr id="6" name="Flowchart: Off-page Connector 5"/>
          <p:cNvSpPr/>
          <p:nvPr/>
        </p:nvSpPr>
        <p:spPr>
          <a:xfrm>
            <a:off x="3371847" y="1654618"/>
            <a:ext cx="2160000" cy="2726882"/>
          </a:xfrm>
          <a:prstGeom prst="flowChartOffpageConnector">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Algebra, trigonometry, scientific notation</a:t>
            </a:r>
          </a:p>
          <a:p>
            <a:pPr algn="ctr"/>
            <a:r>
              <a:rPr lang="en-GB" sz="2400" dirty="0" smtClean="0"/>
              <a:t>GCSE: A*,A</a:t>
            </a:r>
          </a:p>
          <a:p>
            <a:pPr algn="ctr"/>
            <a:r>
              <a:rPr lang="en-GB" sz="2400" dirty="0" smtClean="0"/>
              <a:t>(16 </a:t>
            </a:r>
            <a:r>
              <a:rPr lang="en-GB" sz="2400" dirty="0" err="1" smtClean="0"/>
              <a:t>yrs</a:t>
            </a:r>
            <a:r>
              <a:rPr lang="en-GB" sz="2400" dirty="0" smtClean="0"/>
              <a:t>)</a:t>
            </a:r>
            <a:endParaRPr lang="en-GB" sz="2400" dirty="0"/>
          </a:p>
        </p:txBody>
      </p:sp>
      <p:grpSp>
        <p:nvGrpSpPr>
          <p:cNvPr id="2" name="Group 1"/>
          <p:cNvGrpSpPr/>
          <p:nvPr/>
        </p:nvGrpSpPr>
        <p:grpSpPr>
          <a:xfrm>
            <a:off x="0" y="0"/>
            <a:ext cx="2462222" cy="2462222"/>
            <a:chOff x="1400451" y="324126"/>
            <a:chExt cx="2462222" cy="2462222"/>
          </a:xfrm>
        </p:grpSpPr>
        <p:sp>
          <p:nvSpPr>
            <p:cNvPr id="3" name="Pie 2"/>
            <p:cNvSpPr/>
            <p:nvPr/>
          </p:nvSpPr>
          <p:spPr>
            <a:xfrm>
              <a:off x="1400451" y="324126"/>
              <a:ext cx="2462222" cy="2462222"/>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Pie 4"/>
            <p:cNvSpPr/>
            <p:nvPr/>
          </p:nvSpPr>
          <p:spPr>
            <a:xfrm>
              <a:off x="2121619" y="1045294"/>
              <a:ext cx="1741054" cy="1741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1200" tIns="199136" rIns="61200" bIns="199136" numCol="1" spcCol="1270" anchor="ctr" anchorCtr="0">
              <a:noAutofit/>
            </a:bodyPr>
            <a:lstStyle/>
            <a:p>
              <a:pPr lvl="0" algn="ctr" defTabSz="1244600">
                <a:lnSpc>
                  <a:spcPct val="90000"/>
                </a:lnSpc>
                <a:spcBef>
                  <a:spcPct val="0"/>
                </a:spcBef>
                <a:spcAft>
                  <a:spcPts val="0"/>
                </a:spcAft>
              </a:pPr>
              <a:r>
                <a:rPr lang="en-GB" sz="2800" b="0" kern="1200" dirty="0" smtClean="0">
                  <a:effectLst>
                    <a:outerShdw blurRad="38100" dist="38100" dir="2700000" algn="tl">
                      <a:srgbClr val="000000">
                        <a:alpha val="43137"/>
                      </a:srgbClr>
                    </a:outerShdw>
                  </a:effectLst>
                </a:rPr>
                <a:t>Curriculum mismatch</a:t>
              </a:r>
              <a:endParaRPr lang="en-GB" sz="2800" b="0" kern="1200" dirty="0">
                <a:effectLst>
                  <a:outerShdw blurRad="38100" dist="38100" dir="2700000" algn="tl">
                    <a:srgbClr val="000000">
                      <a:alpha val="43137"/>
                    </a:srgbClr>
                  </a:outerShdw>
                </a:effectLst>
              </a:endParaRPr>
            </a:p>
          </p:txBody>
        </p:sp>
      </p:grpSp>
      <p:sp>
        <p:nvSpPr>
          <p:cNvPr id="7" name="Flowchart: Off-page Connector 6"/>
          <p:cNvSpPr/>
          <p:nvPr/>
        </p:nvSpPr>
        <p:spPr>
          <a:xfrm>
            <a:off x="5531847" y="3604872"/>
            <a:ext cx="2160000" cy="2601713"/>
          </a:xfrm>
          <a:prstGeom prst="flowChartOffpage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A level</a:t>
            </a:r>
          </a:p>
          <a:p>
            <a:pPr algn="ctr"/>
            <a:r>
              <a:rPr lang="en-GB" sz="2400" dirty="0" smtClean="0"/>
              <a:t>Exponential </a:t>
            </a:r>
            <a:r>
              <a:rPr lang="en-GB" sz="2400" dirty="0" err="1" smtClean="0"/>
              <a:t>eq’n</a:t>
            </a:r>
            <a:endParaRPr lang="en-GB" sz="2400" dirty="0" smtClean="0"/>
          </a:p>
          <a:p>
            <a:pPr algn="ctr"/>
            <a:r>
              <a:rPr lang="en-GB" sz="2400" dirty="0" smtClean="0"/>
              <a:t>Logarithms</a:t>
            </a:r>
          </a:p>
          <a:p>
            <a:pPr algn="ctr"/>
            <a:r>
              <a:rPr lang="en-GB" sz="2400" dirty="0" smtClean="0"/>
              <a:t>Calculus</a:t>
            </a:r>
          </a:p>
          <a:p>
            <a:pPr algn="ctr"/>
            <a:r>
              <a:rPr lang="en-GB" sz="2400" dirty="0" smtClean="0"/>
              <a:t>(18 </a:t>
            </a:r>
            <a:r>
              <a:rPr lang="en-GB" sz="2400" dirty="0" err="1" smtClean="0"/>
              <a:t>yrs</a:t>
            </a:r>
            <a:r>
              <a:rPr lang="en-GB" sz="2400" dirty="0" smtClean="0"/>
              <a:t>)</a:t>
            </a:r>
            <a:endParaRPr lang="en-GB" sz="2400" dirty="0"/>
          </a:p>
        </p:txBody>
      </p:sp>
      <p:sp>
        <p:nvSpPr>
          <p:cNvPr id="8" name="Flowchart: Off-page Connector 7"/>
          <p:cNvSpPr/>
          <p:nvPr/>
        </p:nvSpPr>
        <p:spPr>
          <a:xfrm>
            <a:off x="3371847" y="6169831"/>
            <a:ext cx="4320000" cy="688169"/>
          </a:xfrm>
          <a:prstGeom prst="flowChartOffpageConnector">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Bioscience BSc</a:t>
            </a:r>
            <a:endParaRPr lang="en-GB" sz="2400" dirty="0"/>
          </a:p>
        </p:txBody>
      </p:sp>
      <p:cxnSp>
        <p:nvCxnSpPr>
          <p:cNvPr id="10" name="Straight Arrow Connector 9"/>
          <p:cNvCxnSpPr>
            <a:stCxn id="6" idx="2"/>
          </p:cNvCxnSpPr>
          <p:nvPr/>
        </p:nvCxnSpPr>
        <p:spPr>
          <a:xfrm>
            <a:off x="4451847" y="4381500"/>
            <a:ext cx="43953" cy="1788331"/>
          </a:xfrm>
          <a:prstGeom prst="straightConnector1">
            <a:avLst/>
          </a:prstGeom>
          <a:ln w="28575">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531847" y="2401880"/>
            <a:ext cx="2059578" cy="1200329"/>
          </a:xfrm>
          <a:prstGeom prst="rect">
            <a:avLst/>
          </a:prstGeom>
          <a:solidFill>
            <a:schemeClr val="bg1"/>
          </a:solidFill>
        </p:spPr>
        <p:txBody>
          <a:bodyPr wrap="square" rtlCol="0">
            <a:spAutoFit/>
          </a:bodyPr>
          <a:lstStyle/>
          <a:p>
            <a:pPr algn="ctr"/>
            <a:r>
              <a:rPr lang="en-GB" sz="2400" dirty="0" smtClean="0">
                <a:solidFill>
                  <a:schemeClr val="accent3">
                    <a:lumMod val="75000"/>
                  </a:schemeClr>
                </a:solidFill>
              </a:rPr>
              <a:t>Sometimes includes statistics</a:t>
            </a:r>
            <a:endParaRPr lang="en-GB" sz="2400" dirty="0">
              <a:solidFill>
                <a:schemeClr val="accent3">
                  <a:lumMod val="75000"/>
                </a:schemeClr>
              </a:solidFill>
            </a:endParaRPr>
          </a:p>
        </p:txBody>
      </p:sp>
      <p:sp>
        <p:nvSpPr>
          <p:cNvPr id="9" name="TextBox 8"/>
          <p:cNvSpPr txBox="1"/>
          <p:nvPr/>
        </p:nvSpPr>
        <p:spPr>
          <a:xfrm>
            <a:off x="721168" y="3446585"/>
            <a:ext cx="2190844" cy="830997"/>
          </a:xfrm>
          <a:prstGeom prst="rect">
            <a:avLst/>
          </a:prstGeom>
          <a:noFill/>
        </p:spPr>
        <p:txBody>
          <a:bodyPr wrap="square" rtlCol="0">
            <a:spAutoFit/>
          </a:bodyPr>
          <a:lstStyle/>
          <a:p>
            <a:r>
              <a:rPr lang="en-GB" sz="2400" i="1" dirty="0" smtClean="0"/>
              <a:t>Mostly B or C at GCSE</a:t>
            </a:r>
            <a:endParaRPr lang="en-GB" sz="2400" i="1" dirty="0"/>
          </a:p>
        </p:txBody>
      </p:sp>
    </p:spTree>
    <p:extLst>
      <p:ext uri="{BB962C8B-B14F-4D97-AF65-F5344CB8AC3E}">
        <p14:creationId xmlns:p14="http://schemas.microsoft.com/office/powerpoint/2010/main" val="63888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2" grpId="1" animBg="1"/>
      <p:bldP spid="6" grpId="0" animBg="1"/>
      <p:bldP spid="7" grpId="0" animBg="1"/>
      <p:bldP spid="8" grpId="0" animBg="1"/>
      <p:bldP spid="20"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Off-page Connector 5"/>
          <p:cNvSpPr/>
          <p:nvPr/>
        </p:nvSpPr>
        <p:spPr>
          <a:xfrm>
            <a:off x="3314838" y="0"/>
            <a:ext cx="2160000" cy="1822006"/>
          </a:xfrm>
          <a:prstGeom prst="flowChartOffpageConnector">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Numeracy</a:t>
            </a:r>
          </a:p>
          <a:p>
            <a:pPr algn="ctr"/>
            <a:r>
              <a:rPr lang="en-GB" sz="2400" dirty="0" smtClean="0"/>
              <a:t>GCSE: C and below</a:t>
            </a:r>
          </a:p>
          <a:p>
            <a:pPr algn="ctr"/>
            <a:r>
              <a:rPr lang="en-GB" sz="2400" dirty="0" smtClean="0"/>
              <a:t>(16 </a:t>
            </a:r>
            <a:r>
              <a:rPr lang="en-GB" sz="2400" dirty="0" err="1" smtClean="0"/>
              <a:t>yrs</a:t>
            </a:r>
            <a:r>
              <a:rPr lang="en-GB" sz="2400" dirty="0" smtClean="0"/>
              <a:t>)</a:t>
            </a:r>
            <a:endParaRPr lang="en-GB" sz="2400" dirty="0"/>
          </a:p>
        </p:txBody>
      </p:sp>
      <p:sp>
        <p:nvSpPr>
          <p:cNvPr id="9" name="Flowchart: Off-page Connector 8"/>
          <p:cNvSpPr/>
          <p:nvPr/>
        </p:nvSpPr>
        <p:spPr>
          <a:xfrm>
            <a:off x="3314838" y="1660082"/>
            <a:ext cx="2160000" cy="2726882"/>
          </a:xfrm>
          <a:prstGeom prst="flowChartOffpageConnector">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Algebra, trigonometry, scientific notation</a:t>
            </a:r>
          </a:p>
          <a:p>
            <a:pPr algn="ctr"/>
            <a:r>
              <a:rPr lang="en-GB" sz="2400" dirty="0" smtClean="0"/>
              <a:t>GCSE: A*,A</a:t>
            </a:r>
          </a:p>
          <a:p>
            <a:pPr algn="ctr"/>
            <a:r>
              <a:rPr lang="en-GB" sz="2400" dirty="0" smtClean="0"/>
              <a:t>(16 </a:t>
            </a:r>
            <a:r>
              <a:rPr lang="en-GB" sz="2400" dirty="0" err="1" smtClean="0"/>
              <a:t>yrs</a:t>
            </a:r>
            <a:r>
              <a:rPr lang="en-GB" sz="2400" dirty="0" smtClean="0"/>
              <a:t>)</a:t>
            </a:r>
            <a:endParaRPr lang="en-GB" sz="2400" dirty="0"/>
          </a:p>
        </p:txBody>
      </p:sp>
      <p:sp>
        <p:nvSpPr>
          <p:cNvPr id="10" name="Flowchart: Off-page Connector 9"/>
          <p:cNvSpPr/>
          <p:nvPr/>
        </p:nvSpPr>
        <p:spPr>
          <a:xfrm>
            <a:off x="5474838" y="3610336"/>
            <a:ext cx="2160000" cy="2601713"/>
          </a:xfrm>
          <a:prstGeom prst="flowChartOffpage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A level</a:t>
            </a:r>
          </a:p>
          <a:p>
            <a:pPr algn="ctr"/>
            <a:r>
              <a:rPr lang="en-GB" sz="2400" dirty="0" smtClean="0"/>
              <a:t>Exponential </a:t>
            </a:r>
            <a:r>
              <a:rPr lang="en-GB" sz="2400" dirty="0" err="1" smtClean="0"/>
              <a:t>eq’n</a:t>
            </a:r>
            <a:endParaRPr lang="en-GB" sz="2400" dirty="0" smtClean="0"/>
          </a:p>
          <a:p>
            <a:pPr algn="ctr"/>
            <a:r>
              <a:rPr lang="en-GB" sz="2400" dirty="0" smtClean="0"/>
              <a:t>Logarithms</a:t>
            </a:r>
          </a:p>
          <a:p>
            <a:pPr algn="ctr"/>
            <a:r>
              <a:rPr lang="en-GB" sz="2400" dirty="0" smtClean="0"/>
              <a:t>Calculus</a:t>
            </a:r>
          </a:p>
          <a:p>
            <a:pPr algn="ctr"/>
            <a:r>
              <a:rPr lang="en-GB" sz="2400" dirty="0" smtClean="0"/>
              <a:t>(18 </a:t>
            </a:r>
            <a:r>
              <a:rPr lang="en-GB" sz="2400" dirty="0" err="1" smtClean="0"/>
              <a:t>yrs</a:t>
            </a:r>
            <a:r>
              <a:rPr lang="en-GB" sz="2400" dirty="0" smtClean="0"/>
              <a:t>)</a:t>
            </a:r>
            <a:endParaRPr lang="en-GB" sz="2400" dirty="0"/>
          </a:p>
        </p:txBody>
      </p:sp>
      <p:sp>
        <p:nvSpPr>
          <p:cNvPr id="11" name="Flowchart: Off-page Connector 10"/>
          <p:cNvSpPr/>
          <p:nvPr/>
        </p:nvSpPr>
        <p:spPr>
          <a:xfrm>
            <a:off x="3314838" y="6175295"/>
            <a:ext cx="4320000" cy="688169"/>
          </a:xfrm>
          <a:prstGeom prst="flowChartOffpageConnector">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Bioscience BSc</a:t>
            </a:r>
            <a:endParaRPr lang="en-GB" sz="2400" dirty="0"/>
          </a:p>
        </p:txBody>
      </p:sp>
      <p:sp>
        <p:nvSpPr>
          <p:cNvPr id="13" name="TextBox 12"/>
          <p:cNvSpPr txBox="1"/>
          <p:nvPr/>
        </p:nvSpPr>
        <p:spPr>
          <a:xfrm>
            <a:off x="5474838" y="2407344"/>
            <a:ext cx="2059578" cy="1200329"/>
          </a:xfrm>
          <a:prstGeom prst="rect">
            <a:avLst/>
          </a:prstGeom>
          <a:solidFill>
            <a:schemeClr val="bg1"/>
          </a:solidFill>
        </p:spPr>
        <p:txBody>
          <a:bodyPr wrap="square" rtlCol="0">
            <a:spAutoFit/>
          </a:bodyPr>
          <a:lstStyle/>
          <a:p>
            <a:pPr algn="ctr"/>
            <a:r>
              <a:rPr lang="en-GB" sz="2400" dirty="0" smtClean="0">
                <a:solidFill>
                  <a:schemeClr val="accent3">
                    <a:lumMod val="75000"/>
                  </a:schemeClr>
                </a:solidFill>
              </a:rPr>
              <a:t>Sometimes includes statistics</a:t>
            </a:r>
            <a:endParaRPr lang="en-GB" sz="2400" dirty="0">
              <a:solidFill>
                <a:schemeClr val="accent3">
                  <a:lumMod val="75000"/>
                </a:schemeClr>
              </a:solidFill>
            </a:endParaRPr>
          </a:p>
        </p:txBody>
      </p:sp>
      <p:sp>
        <p:nvSpPr>
          <p:cNvPr id="14" name="Flowchart: Off-page Connector 13"/>
          <p:cNvSpPr/>
          <p:nvPr/>
        </p:nvSpPr>
        <p:spPr>
          <a:xfrm>
            <a:off x="3314838" y="4339287"/>
            <a:ext cx="2160000" cy="1854036"/>
          </a:xfrm>
          <a:prstGeom prst="flowChartOffpage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Core Maths Problem-Solving</a:t>
            </a:r>
          </a:p>
          <a:p>
            <a:pPr algn="ctr"/>
            <a:r>
              <a:rPr lang="en-GB" sz="2400" dirty="0" smtClean="0"/>
              <a:t>(18 </a:t>
            </a:r>
            <a:r>
              <a:rPr lang="en-GB" sz="2400" dirty="0" err="1" smtClean="0"/>
              <a:t>yrs</a:t>
            </a:r>
            <a:r>
              <a:rPr lang="en-GB" sz="2400" dirty="0" smtClean="0"/>
              <a:t>)</a:t>
            </a:r>
            <a:endParaRPr lang="en-GB" sz="2400" dirty="0"/>
          </a:p>
        </p:txBody>
      </p:sp>
      <p:sp>
        <p:nvSpPr>
          <p:cNvPr id="15" name="Flowchart: Off-page Connector 14"/>
          <p:cNvSpPr/>
          <p:nvPr/>
        </p:nvSpPr>
        <p:spPr>
          <a:xfrm>
            <a:off x="1386038" y="1660081"/>
            <a:ext cx="1928800" cy="2679205"/>
          </a:xfrm>
          <a:prstGeom prst="flowChartOffpageConnector">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More maths in science GCSE</a:t>
            </a:r>
            <a:endParaRPr lang="en-GB" sz="2400" dirty="0"/>
          </a:p>
        </p:txBody>
      </p:sp>
      <p:sp>
        <p:nvSpPr>
          <p:cNvPr id="16" name="Flowchart: Off-page Connector 15"/>
          <p:cNvSpPr/>
          <p:nvPr/>
        </p:nvSpPr>
        <p:spPr>
          <a:xfrm>
            <a:off x="1386038" y="3820609"/>
            <a:ext cx="1928800" cy="2601713"/>
          </a:xfrm>
          <a:prstGeom prst="flowChartOffpage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More maths in science A levels</a:t>
            </a:r>
            <a:endParaRPr lang="en-GB" sz="2400" dirty="0"/>
          </a:p>
        </p:txBody>
      </p:sp>
      <p:sp>
        <p:nvSpPr>
          <p:cNvPr id="19" name="Right Arrow 18"/>
          <p:cNvSpPr/>
          <p:nvPr/>
        </p:nvSpPr>
        <p:spPr>
          <a:xfrm>
            <a:off x="2350438" y="6337890"/>
            <a:ext cx="979676" cy="290994"/>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93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Off-page Connector 10"/>
          <p:cNvSpPr/>
          <p:nvPr/>
        </p:nvSpPr>
        <p:spPr>
          <a:xfrm>
            <a:off x="3218586" y="6169831"/>
            <a:ext cx="4320000" cy="688169"/>
          </a:xfrm>
          <a:prstGeom prst="flowChartOffpageConnector">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Bioscience BSc</a:t>
            </a:r>
            <a:endParaRPr lang="en-GB" sz="2400" dirty="0"/>
          </a:p>
        </p:txBody>
      </p:sp>
      <p:sp>
        <p:nvSpPr>
          <p:cNvPr id="15" name="Flowchart: Off-page Connector 14"/>
          <p:cNvSpPr/>
          <p:nvPr/>
        </p:nvSpPr>
        <p:spPr>
          <a:xfrm>
            <a:off x="1289786" y="1654617"/>
            <a:ext cx="1928800" cy="2679205"/>
          </a:xfrm>
          <a:prstGeom prst="flowChartOffpageConnector">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More maths in science GCSE</a:t>
            </a:r>
            <a:endParaRPr lang="en-GB" sz="2400" dirty="0"/>
          </a:p>
        </p:txBody>
      </p:sp>
      <p:sp>
        <p:nvSpPr>
          <p:cNvPr id="16" name="Flowchart: Off-page Connector 15"/>
          <p:cNvSpPr/>
          <p:nvPr/>
        </p:nvSpPr>
        <p:spPr>
          <a:xfrm>
            <a:off x="1289786" y="3815145"/>
            <a:ext cx="1928800" cy="2601713"/>
          </a:xfrm>
          <a:prstGeom prst="flowChartOffpage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More maths in science A levels</a:t>
            </a:r>
            <a:endParaRPr lang="en-GB" sz="2400" dirty="0"/>
          </a:p>
        </p:txBody>
      </p:sp>
      <p:sp>
        <p:nvSpPr>
          <p:cNvPr id="19" name="Right Arrow 18"/>
          <p:cNvSpPr/>
          <p:nvPr/>
        </p:nvSpPr>
        <p:spPr>
          <a:xfrm>
            <a:off x="2254186" y="6332426"/>
            <a:ext cx="979676" cy="290994"/>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18586" y="536889"/>
            <a:ext cx="5925414" cy="3416320"/>
          </a:xfrm>
          <a:prstGeom prst="rect">
            <a:avLst/>
          </a:prstGeom>
          <a:noFill/>
        </p:spPr>
        <p:txBody>
          <a:bodyPr wrap="square" rtlCol="0">
            <a:spAutoFit/>
          </a:bodyPr>
          <a:lstStyle/>
          <a:p>
            <a:r>
              <a:rPr lang="en-GB" sz="2400" b="1" dirty="0" smtClean="0">
                <a:solidFill>
                  <a:schemeClr val="accent3">
                    <a:lumMod val="50000"/>
                  </a:schemeClr>
                </a:solidFill>
              </a:rPr>
              <a:t>New maths content </a:t>
            </a:r>
            <a:r>
              <a:rPr lang="en-GB" sz="2400" b="1" dirty="0">
                <a:solidFill>
                  <a:schemeClr val="accent3">
                    <a:lumMod val="50000"/>
                  </a:schemeClr>
                </a:solidFill>
              </a:rPr>
              <a:t>in Science </a:t>
            </a:r>
            <a:r>
              <a:rPr lang="en-GB" sz="2400" b="1" dirty="0" smtClean="0">
                <a:solidFill>
                  <a:schemeClr val="accent3">
                    <a:lumMod val="50000"/>
                  </a:schemeClr>
                </a:solidFill>
              </a:rPr>
              <a:t>GCSE:</a:t>
            </a:r>
          </a:p>
          <a:p>
            <a:pPr marL="342900" indent="-342900">
              <a:buFont typeface="Arial" panose="020B0604020202020204" pitchFamily="34" charset="0"/>
              <a:buChar char="•"/>
            </a:pPr>
            <a:r>
              <a:rPr lang="en-GB" sz="2400" dirty="0" smtClean="0">
                <a:solidFill>
                  <a:schemeClr val="accent3">
                    <a:lumMod val="50000"/>
                  </a:schemeClr>
                </a:solidFill>
              </a:rPr>
              <a:t>Sampling</a:t>
            </a:r>
          </a:p>
          <a:p>
            <a:pPr marL="342900" indent="-342900">
              <a:buFont typeface="Arial" panose="020B0604020202020204" pitchFamily="34" charset="0"/>
              <a:buChar char="•"/>
            </a:pPr>
            <a:r>
              <a:rPr lang="en-GB" sz="2400" dirty="0" smtClean="0">
                <a:solidFill>
                  <a:schemeClr val="accent3">
                    <a:lumMod val="50000"/>
                  </a:schemeClr>
                </a:solidFill>
              </a:rPr>
              <a:t>Mean</a:t>
            </a:r>
            <a:r>
              <a:rPr lang="en-GB" sz="2400" dirty="0">
                <a:solidFill>
                  <a:schemeClr val="accent3">
                    <a:lumMod val="50000"/>
                  </a:schemeClr>
                </a:solidFill>
              </a:rPr>
              <a:t>, mode and </a:t>
            </a:r>
            <a:r>
              <a:rPr lang="en-GB" sz="2400" dirty="0" smtClean="0">
                <a:solidFill>
                  <a:schemeClr val="accent3">
                    <a:lumMod val="50000"/>
                  </a:schemeClr>
                </a:solidFill>
              </a:rPr>
              <a:t>median</a:t>
            </a:r>
          </a:p>
          <a:p>
            <a:pPr marL="342900" indent="-342900">
              <a:buFont typeface="Arial" panose="020B0604020202020204" pitchFamily="34" charset="0"/>
              <a:buChar char="•"/>
            </a:pPr>
            <a:r>
              <a:rPr lang="en-GB" sz="2400" dirty="0" smtClean="0">
                <a:solidFill>
                  <a:schemeClr val="accent3">
                    <a:lumMod val="50000"/>
                  </a:schemeClr>
                </a:solidFill>
              </a:rPr>
              <a:t>Order </a:t>
            </a:r>
            <a:r>
              <a:rPr lang="en-GB" sz="2400" dirty="0">
                <a:solidFill>
                  <a:schemeClr val="accent3">
                    <a:lumMod val="50000"/>
                  </a:schemeClr>
                </a:solidFill>
              </a:rPr>
              <a:t>of magnitude </a:t>
            </a:r>
            <a:r>
              <a:rPr lang="en-GB" sz="2400" dirty="0" smtClean="0">
                <a:solidFill>
                  <a:schemeClr val="accent3">
                    <a:lumMod val="50000"/>
                  </a:schemeClr>
                </a:solidFill>
              </a:rPr>
              <a:t>calculations</a:t>
            </a:r>
          </a:p>
          <a:p>
            <a:pPr marL="342900" indent="-342900">
              <a:buFont typeface="Arial" panose="020B0604020202020204" pitchFamily="34" charset="0"/>
              <a:buChar char="•"/>
            </a:pPr>
            <a:r>
              <a:rPr lang="en-GB" sz="2400" dirty="0">
                <a:solidFill>
                  <a:schemeClr val="accent3">
                    <a:lumMod val="50000"/>
                  </a:schemeClr>
                </a:solidFill>
              </a:rPr>
              <a:t>Solve simple algebraic equations </a:t>
            </a:r>
            <a:endParaRPr lang="en-GB" sz="2400" dirty="0" smtClean="0">
              <a:solidFill>
                <a:schemeClr val="accent3">
                  <a:lumMod val="50000"/>
                </a:schemeClr>
              </a:solidFill>
            </a:endParaRPr>
          </a:p>
          <a:p>
            <a:pPr marL="342900" indent="-342900">
              <a:buFont typeface="Arial" panose="020B0604020202020204" pitchFamily="34" charset="0"/>
              <a:buChar char="•"/>
            </a:pPr>
            <a:r>
              <a:rPr lang="en-GB" sz="2400" dirty="0">
                <a:solidFill>
                  <a:schemeClr val="accent3">
                    <a:lumMod val="50000"/>
                  </a:schemeClr>
                </a:solidFill>
              </a:rPr>
              <a:t>Understand that y = mx + c represents a linear </a:t>
            </a:r>
            <a:r>
              <a:rPr lang="en-GB" sz="2400" dirty="0" smtClean="0">
                <a:solidFill>
                  <a:schemeClr val="accent3">
                    <a:lumMod val="50000"/>
                  </a:schemeClr>
                </a:solidFill>
              </a:rPr>
              <a:t>relationship</a:t>
            </a:r>
          </a:p>
          <a:p>
            <a:pPr marL="342900" indent="-342900">
              <a:buFont typeface="Arial" panose="020B0604020202020204" pitchFamily="34" charset="0"/>
              <a:buChar char="•"/>
            </a:pPr>
            <a:r>
              <a:rPr lang="en-GB" sz="2400" dirty="0" smtClean="0">
                <a:solidFill>
                  <a:schemeClr val="accent3">
                    <a:lumMod val="50000"/>
                  </a:schemeClr>
                </a:solidFill>
              </a:rPr>
              <a:t>Draw </a:t>
            </a:r>
            <a:r>
              <a:rPr lang="en-GB" sz="2400" dirty="0">
                <a:solidFill>
                  <a:schemeClr val="accent3">
                    <a:lumMod val="50000"/>
                  </a:schemeClr>
                </a:solidFill>
              </a:rPr>
              <a:t>and use the slope of a tangent to a curve as a measure of rate of </a:t>
            </a:r>
            <a:r>
              <a:rPr lang="en-GB" sz="2400" dirty="0" smtClean="0">
                <a:solidFill>
                  <a:schemeClr val="accent3">
                    <a:lumMod val="50000"/>
                  </a:schemeClr>
                </a:solidFill>
              </a:rPr>
              <a:t>change</a:t>
            </a:r>
          </a:p>
        </p:txBody>
      </p:sp>
      <p:sp>
        <p:nvSpPr>
          <p:cNvPr id="17" name="TextBox 16"/>
          <p:cNvSpPr txBox="1"/>
          <p:nvPr/>
        </p:nvSpPr>
        <p:spPr>
          <a:xfrm>
            <a:off x="3233862" y="4081058"/>
            <a:ext cx="5910138" cy="1569660"/>
          </a:xfrm>
          <a:prstGeom prst="rect">
            <a:avLst/>
          </a:prstGeom>
          <a:noFill/>
        </p:spPr>
        <p:txBody>
          <a:bodyPr wrap="square" rtlCol="0">
            <a:spAutoFit/>
          </a:bodyPr>
          <a:lstStyle/>
          <a:p>
            <a:r>
              <a:rPr lang="en-GB" sz="2400" b="1" dirty="0" smtClean="0">
                <a:solidFill>
                  <a:schemeClr val="accent3">
                    <a:lumMod val="50000"/>
                  </a:schemeClr>
                </a:solidFill>
              </a:rPr>
              <a:t>New maths content </a:t>
            </a:r>
            <a:r>
              <a:rPr lang="en-GB" sz="2400" b="1" dirty="0">
                <a:solidFill>
                  <a:schemeClr val="accent3">
                    <a:lumMod val="50000"/>
                  </a:schemeClr>
                </a:solidFill>
              </a:rPr>
              <a:t>in Science </a:t>
            </a:r>
            <a:r>
              <a:rPr lang="en-GB" sz="2400" b="1" dirty="0" smtClean="0">
                <a:solidFill>
                  <a:schemeClr val="accent3">
                    <a:lumMod val="50000"/>
                  </a:schemeClr>
                </a:solidFill>
              </a:rPr>
              <a:t>A levels:</a:t>
            </a:r>
          </a:p>
          <a:p>
            <a:pPr marL="342900" indent="-342900">
              <a:buFont typeface="Arial" panose="020B0604020202020204" pitchFamily="34" charset="0"/>
              <a:buChar char="•"/>
            </a:pPr>
            <a:r>
              <a:rPr lang="en-GB" sz="2400" dirty="0" smtClean="0">
                <a:solidFill>
                  <a:schemeClr val="accent3">
                    <a:lumMod val="50000"/>
                  </a:schemeClr>
                </a:solidFill>
              </a:rPr>
              <a:t>Use appropriate units in calculations</a:t>
            </a:r>
          </a:p>
          <a:p>
            <a:pPr marL="342900" indent="-342900">
              <a:buFont typeface="Arial" panose="020B0604020202020204" pitchFamily="34" charset="0"/>
              <a:buChar char="•"/>
            </a:pPr>
            <a:r>
              <a:rPr lang="en-GB" sz="2400" dirty="0" smtClean="0">
                <a:solidFill>
                  <a:schemeClr val="accent3">
                    <a:lumMod val="50000"/>
                  </a:schemeClr>
                </a:solidFill>
              </a:rPr>
              <a:t>Use exponential and logarithmic functions</a:t>
            </a:r>
          </a:p>
          <a:p>
            <a:pPr marL="342900" indent="-342900">
              <a:buFont typeface="Arial" panose="020B0604020202020204" pitchFamily="34" charset="0"/>
              <a:buChar char="•"/>
            </a:pPr>
            <a:r>
              <a:rPr lang="en-GB" sz="2400" dirty="0" smtClean="0">
                <a:solidFill>
                  <a:schemeClr val="accent3">
                    <a:lumMod val="50000"/>
                  </a:schemeClr>
                </a:solidFill>
              </a:rPr>
              <a:t>Identify uncertainties in measurements</a:t>
            </a:r>
          </a:p>
        </p:txBody>
      </p:sp>
    </p:spTree>
    <p:extLst>
      <p:ext uri="{BB962C8B-B14F-4D97-AF65-F5344CB8AC3E}">
        <p14:creationId xmlns:p14="http://schemas.microsoft.com/office/powerpoint/2010/main" val="15608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762" y="933303"/>
            <a:ext cx="8210350" cy="1200329"/>
          </a:xfrm>
          <a:prstGeom prst="rect">
            <a:avLst/>
          </a:prstGeom>
          <a:noFill/>
        </p:spPr>
        <p:txBody>
          <a:bodyPr wrap="square" rtlCol="0">
            <a:spAutoFit/>
          </a:bodyPr>
          <a:lstStyle/>
          <a:p>
            <a:pPr marL="342900" indent="-342900">
              <a:buFont typeface="+mj-lt"/>
              <a:buAutoNum type="arabicPeriod"/>
            </a:pPr>
            <a:r>
              <a:rPr lang="en-GB" sz="2400" dirty="0" smtClean="0"/>
              <a:t>Reliance on procedural approaches as response to assessment questions which are highly </a:t>
            </a:r>
            <a:r>
              <a:rPr lang="en-GB" sz="2400" dirty="0" err="1" smtClean="0"/>
              <a:t>scaffolded</a:t>
            </a:r>
            <a:r>
              <a:rPr lang="en-GB" sz="2400" dirty="0" smtClean="0"/>
              <a:t> and predictable (focus on small number of mathematical topics).</a:t>
            </a:r>
          </a:p>
        </p:txBody>
      </p:sp>
      <p:sp>
        <p:nvSpPr>
          <p:cNvPr id="4" name="TextBox 3"/>
          <p:cNvSpPr txBox="1"/>
          <p:nvPr/>
        </p:nvSpPr>
        <p:spPr>
          <a:xfrm>
            <a:off x="558264" y="336884"/>
            <a:ext cx="7815713" cy="461665"/>
          </a:xfrm>
          <a:prstGeom prst="rect">
            <a:avLst/>
          </a:prstGeom>
          <a:noFill/>
        </p:spPr>
        <p:txBody>
          <a:bodyPr wrap="square" rtlCol="0">
            <a:spAutoFit/>
          </a:bodyPr>
          <a:lstStyle/>
          <a:p>
            <a:r>
              <a:rPr lang="en-GB" sz="2400" dirty="0" smtClean="0">
                <a:solidFill>
                  <a:schemeClr val="accent5">
                    <a:lumMod val="75000"/>
                  </a:schemeClr>
                </a:solidFill>
              </a:rPr>
              <a:t>Observations of secondary school maths in science:</a:t>
            </a:r>
          </a:p>
        </p:txBody>
      </p:sp>
      <p:pic>
        <p:nvPicPr>
          <p:cNvPr id="5" name="Picture 4"/>
          <p:cNvPicPr>
            <a:picLocks noChangeAspect="1"/>
          </p:cNvPicPr>
          <p:nvPr/>
        </p:nvPicPr>
        <p:blipFill>
          <a:blip r:embed="rId2"/>
          <a:stretch>
            <a:fillRect/>
          </a:stretch>
        </p:blipFill>
        <p:spPr>
          <a:xfrm>
            <a:off x="1254479" y="2133632"/>
            <a:ext cx="6423282" cy="4356189"/>
          </a:xfrm>
          <a:prstGeom prst="rect">
            <a:avLst/>
          </a:prstGeom>
        </p:spPr>
      </p:pic>
    </p:spTree>
    <p:extLst>
      <p:ext uri="{BB962C8B-B14F-4D97-AF65-F5344CB8AC3E}">
        <p14:creationId xmlns:p14="http://schemas.microsoft.com/office/powerpoint/2010/main" val="2704639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1857</TotalTime>
  <Words>711</Words>
  <Application>Microsoft Office PowerPoint</Application>
  <PresentationFormat>On-screen Show (4:3)</PresentationFormat>
  <Paragraphs>101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Frame</vt:lpstr>
      <vt:lpstr>Mathematical Skills in the Transition from School into Higher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Perspectives from the UK and US on integrating mathematics into the teaching and learning of biological sciences</dc:title>
  <dc:creator>jenny</dc:creator>
  <cp:lastModifiedBy>Sarah Cox</cp:lastModifiedBy>
  <cp:revision>42</cp:revision>
  <cp:lastPrinted>2016-07-07T21:54:34Z</cp:lastPrinted>
  <dcterms:created xsi:type="dcterms:W3CDTF">2015-12-04T15:06:26Z</dcterms:created>
  <dcterms:modified xsi:type="dcterms:W3CDTF">2016-07-18T08:51:30Z</dcterms:modified>
</cp:coreProperties>
</file>