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8" r:id="rId6"/>
    <p:sldId id="263" r:id="rId7"/>
    <p:sldId id="257" r:id="rId8"/>
    <p:sldId id="264" r:id="rId9"/>
    <p:sldId id="262" r:id="rId10"/>
    <p:sldId id="259" r:id="rId11"/>
    <p:sldId id="260" r:id="rId12"/>
    <p:sldId id="261" r:id="rId13"/>
    <p:sldId id="265" r:id="rId14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65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F1D"/>
    <a:srgbClr val="693B68"/>
    <a:srgbClr val="36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1649"/>
  </p:normalViewPr>
  <p:slideViewPr>
    <p:cSldViewPr showGuides="1">
      <p:cViewPr varScale="1">
        <p:scale>
          <a:sx n="35" d="100"/>
          <a:sy n="35" d="100"/>
        </p:scale>
        <p:origin x="-1386" y="-90"/>
      </p:cViewPr>
      <p:guideLst>
        <p:guide orient="horz"/>
        <p:guide pos="65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-250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0132C79-EBFE-3041-82CE-5A26309E4B09}" type="datetimeFigureOut">
              <a:rPr lang="en-GB"/>
              <a:pPr>
                <a:defRPr/>
              </a:pPr>
              <a:t>19/02/2020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0634D25-2CC2-5B4F-B464-657E4D942E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342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FFE04F2-2510-6C4C-BACB-DD266442F3B7}" type="datetimeFigureOut">
              <a:rPr lang="en-GB"/>
              <a:pPr>
                <a:defRPr/>
              </a:pPr>
              <a:t>19/02/2020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5198CB0-607D-CB4C-87DC-39B883479D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851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198CB0-607D-CB4C-87DC-39B883479D56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464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198CB0-607D-CB4C-87DC-39B883479D5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07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198CB0-607D-CB4C-87DC-39B883479D5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69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research has shown some promise with collaborative or cooperative learning methods, such as the jigsaw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198CB0-607D-CB4C-87DC-39B883479D5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81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198CB0-607D-CB4C-87DC-39B883479D5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72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198CB0-607D-CB4C-87DC-39B883479D5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097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198CB0-607D-CB4C-87DC-39B883479D5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40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916839"/>
            <a:ext cx="8420100" cy="1470025"/>
          </a:xfrm>
        </p:spPr>
        <p:txBody>
          <a:bodyPr/>
          <a:lstStyle>
            <a:lvl1pPr algn="ctr">
              <a:defRPr>
                <a:solidFill>
                  <a:srgbClr val="693B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672607"/>
            <a:ext cx="6934200" cy="1752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523BD-BAA5-43A7-AA55-4818D2A011CF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E2B36-77E9-8247-AD34-C0E9951B7B9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20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 userDrawn="1"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693B68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34120"/>
            <a:ext cx="8485605" cy="755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724" y="1771650"/>
            <a:ext cx="5054084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2060848"/>
            <a:ext cx="2011362" cy="2012950"/>
          </a:xfrm>
          <a:ln w="12700">
            <a:solidFill>
              <a:srgbClr val="693B68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rgbClr val="693B68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5731F-910E-43A8-A47C-470BF96D6C2A}" type="datetime4">
              <a:rPr lang="en-GB" smtClean="0"/>
              <a:t>19 February 2020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99E0C-70A3-BF40-8EC4-63F5EC5E23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82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 userDrawn="1"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693B68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34120"/>
            <a:ext cx="8485605" cy="755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724" y="1771650"/>
            <a:ext cx="5054084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2060848"/>
            <a:ext cx="2011362" cy="2012950"/>
          </a:xfrm>
          <a:ln w="12700">
            <a:solidFill>
              <a:srgbClr val="693B68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rgbClr val="693B68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D48C-3C42-4BB0-92B1-0DC18D0B45A4}" type="datetime4">
              <a:rPr lang="en-GB" smtClean="0"/>
              <a:t>19 February 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116BB-7BBA-D843-8DC1-F820052469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471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 userDrawn="1"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693B68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40088"/>
            <a:ext cx="8485605" cy="7601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5079603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2060848"/>
            <a:ext cx="2011362" cy="2012950"/>
          </a:xfrm>
          <a:solidFill>
            <a:srgbClr val="693B68"/>
          </a:solidFill>
          <a:ln w="12700">
            <a:solidFill>
              <a:srgbClr val="693B68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28B9D-97F2-4FB2-BC9D-8BDC6F630599}" type="datetime4">
              <a:rPr lang="en-GB" smtClean="0"/>
              <a:t>19 February 2020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92E8-49EA-4441-855D-C5F66198F6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820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 userDrawn="1"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693B68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40088"/>
            <a:ext cx="8485605" cy="7601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5079603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2060848"/>
            <a:ext cx="2011362" cy="2012950"/>
          </a:xfrm>
          <a:solidFill>
            <a:srgbClr val="693B68"/>
          </a:solidFill>
          <a:ln w="12700">
            <a:solidFill>
              <a:srgbClr val="693B68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3F182-3B5D-456D-BF84-F57D25AF4C58}" type="datetime4">
              <a:rPr lang="en-GB" smtClean="0"/>
              <a:t>19 February 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9EC35-4758-FF45-BA9B-46577092E7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911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6753225" y="2060575"/>
            <a:ext cx="2016125" cy="2016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693B68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40088"/>
            <a:ext cx="8485605" cy="7601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5079603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5525C-D6D2-4A41-867C-E12B35CCA755}" type="datetime4">
              <a:rPr lang="en-GB" smtClean="0"/>
              <a:t>19 February 2020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92E8-49EA-4441-855D-C5F66198F6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557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6753225" y="2060575"/>
            <a:ext cx="2016125" cy="2016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693B68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40088"/>
            <a:ext cx="8485605" cy="7601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5079603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FAA1B-B1E5-46B5-8E55-613C3D0FC81D}" type="datetime4">
              <a:rPr lang="en-GB" smtClean="0"/>
              <a:t>19 February 2020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92E8-49EA-4441-855D-C5F66198F6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273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163" y="933343"/>
            <a:ext cx="8473787" cy="7674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4088" y="1771650"/>
            <a:ext cx="4062928" cy="435451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7056" y="1771650"/>
            <a:ext cx="4048894" cy="435451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26FF2-C602-412E-A22F-3D5EEC2E8613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1C772-B76D-B044-8332-DC13271905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39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163" y="933343"/>
            <a:ext cx="8473787" cy="7674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4088" y="1771650"/>
            <a:ext cx="4062928" cy="435451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7056" y="1771650"/>
            <a:ext cx="4048894" cy="435451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26E07-4885-4F2C-B8C1-3189783355D1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282-C515-0745-9F45-00170429A76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968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4088" y="1772816"/>
            <a:ext cx="4068137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4088" y="2492896"/>
            <a:ext cx="4068137" cy="3744416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8300" y="1772816"/>
            <a:ext cx="407162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48300" y="2492896"/>
            <a:ext cx="4071620" cy="3744416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64D9A-F5FE-4D07-A504-68264038813D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B84A1-2743-5646-9880-9E81C4A7B4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35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4088" y="1772816"/>
            <a:ext cx="4068137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4088" y="2492896"/>
            <a:ext cx="4068137" cy="3744416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8300" y="1772816"/>
            <a:ext cx="407162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48300" y="2492896"/>
            <a:ext cx="4071620" cy="3744416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5911E-602F-42ED-87C8-6546DEAA7C33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41C9C-5F70-0144-BDA5-A1419D83E6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71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29928"/>
            <a:ext cx="8485605" cy="78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8485605" cy="446566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52C84-849B-4828-8C21-9E911F71A59E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453F8-3C09-4E42-976D-1457B319121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368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619D4-8A4A-454D-B1B1-68DE5A5C9EB3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8D767-69EE-B74B-9187-835AA112C4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350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801A6-4096-46E9-BF0E-6312C556CCF4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1E770-FAE1-8A45-BAB9-0312A57A0B1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812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9756A-AD4D-4AF7-9D54-215FBC7E690F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E29BA-4D01-B946-A0C0-2CCCEF838B0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740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A5186-5015-48F8-9A82-7CC741E2B63F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41634-049F-3F4D-830F-7528007914C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205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4" y="949359"/>
            <a:ext cx="2824473" cy="68973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664" y="949360"/>
            <a:ext cx="5537729" cy="5287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524" y="1669440"/>
            <a:ext cx="2824473" cy="45678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CDB7D-FDFA-4ACF-9F00-22BE0BEF91DF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5B01-CF7D-9B41-9F5C-C739BD6595A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4938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4" y="949359"/>
            <a:ext cx="2824473" cy="68973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664" y="949360"/>
            <a:ext cx="5537729" cy="5287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524" y="1669440"/>
            <a:ext cx="2824473" cy="45678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82BF6-A33D-4921-8EAD-3B4FF737364C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9A758-54B5-1842-B4DC-1AA86E550D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9287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936625"/>
            <a:ext cx="5943600" cy="37909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D4C23-A0EA-4B6A-ABA0-3892AAA6782E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86EA9-559C-654B-A997-701AD466E1F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8621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936625"/>
            <a:ext cx="5943600" cy="37909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BC9D4-7CF1-4639-8627-2C3BAE0813CA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788B7-DF42-354A-BBC4-BB4A92F17B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4118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A4909-62C9-4E2E-A34D-5FC094D5C5D2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55180-3BE2-AF44-A09C-FDFFF74761E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6063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2B4ED-505B-4EB5-936C-0043EB07330D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594C7-E528-CF44-9CAC-6A63EFC9CB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41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29928"/>
            <a:ext cx="8485605" cy="78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8485605" cy="446566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C9015-4C61-456F-848A-59FFB19B3A3B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D4D2F-62B7-BE4A-A39A-23D8931A8C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4110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196752"/>
            <a:ext cx="2228850" cy="49294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5524" y="1196752"/>
            <a:ext cx="5991225" cy="49294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C12B2-FDF4-423C-AA39-1E2CFE98CEF6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3521A-FB28-7945-9259-092802BF21E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6245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196752"/>
            <a:ext cx="2228850" cy="49294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5524" y="1196752"/>
            <a:ext cx="5991225" cy="49294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F7A67-E73C-4E56-B2D6-D1BF0AE30C9C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1EA4-FAAF-B546-9413-CAC18A7283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5551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58A68-B691-4E8C-88E1-6BD0490B4D40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41634-049F-3F4D-830F-7528007914C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7" y="2492896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025951" y="5013176"/>
            <a:ext cx="7709488" cy="576263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305300" y="3429000"/>
            <a:ext cx="1943100" cy="504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05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4953000" y="4464050"/>
            <a:ext cx="0" cy="569913"/>
          </a:xfrm>
          <a:prstGeom prst="line">
            <a:avLst/>
          </a:prstGeom>
          <a:ln w="12700">
            <a:solidFill>
              <a:srgbClr val="693B68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7722" y="1412776"/>
            <a:ext cx="3050556" cy="3050556"/>
          </a:xfrm>
          <a:ln w="12700" cap="rnd">
            <a:solidFill>
              <a:srgbClr val="693B68"/>
            </a:solidFill>
          </a:ln>
        </p:spPr>
        <p:txBody>
          <a:bodyPr lIns="108000" tIns="108000" rIns="108000" bIns="108000"/>
          <a:lstStyle>
            <a:lvl1pPr algn="ctr">
              <a:defRPr>
                <a:solidFill>
                  <a:srgbClr val="693B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033193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2EBE2-AC8B-45BA-8B4B-C97CA320BC7D}" type="datetime4">
              <a:rPr lang="en-GB" smtClean="0"/>
              <a:t>19 February 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A8A6-354E-1D46-9CF4-93C650A822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57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4953000" y="4464050"/>
            <a:ext cx="0" cy="569913"/>
          </a:xfrm>
          <a:prstGeom prst="line">
            <a:avLst/>
          </a:prstGeom>
          <a:ln w="12700">
            <a:solidFill>
              <a:srgbClr val="693B68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7722" y="1412776"/>
            <a:ext cx="3050556" cy="3050556"/>
          </a:xfrm>
          <a:solidFill>
            <a:srgbClr val="693B68"/>
          </a:solidFill>
          <a:ln>
            <a:solidFill>
              <a:srgbClr val="693B68"/>
            </a:solidFill>
          </a:ln>
        </p:spPr>
        <p:txBody>
          <a:bodyPr lIns="108000" tIns="108000" rIns="108000" bIns="108000">
            <a:norm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033193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CD423-25E1-4FF8-8895-B87848D1FA00}" type="datetime4">
              <a:rPr lang="en-GB" smtClean="0"/>
              <a:t>19 February 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D1FB3-F49F-8E43-BC33-29E557A501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62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4521999"/>
            <a:ext cx="8420100" cy="864096"/>
          </a:xfrm>
        </p:spPr>
        <p:txBody>
          <a:bodyPr/>
          <a:lstStyle>
            <a:lvl1pPr algn="ctr">
              <a:defRPr sz="3600">
                <a:solidFill>
                  <a:srgbClr val="693B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393233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460636" y="1196400"/>
            <a:ext cx="4984728" cy="3240712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FF309-2101-4214-99CE-8F3964D2D174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1DC31-90B8-B84D-9C8E-EBE64763FC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52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8" idx="3"/>
          </p:cNvCxnSpPr>
          <p:nvPr userDrawn="1"/>
        </p:nvCxnSpPr>
        <p:spPr>
          <a:xfrm>
            <a:off x="4627563" y="3176588"/>
            <a:ext cx="649287" cy="0"/>
          </a:xfrm>
          <a:prstGeom prst="line">
            <a:avLst/>
          </a:prstGeom>
          <a:ln w="12700">
            <a:solidFill>
              <a:srgbClr val="693B68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6312" y="1917112"/>
            <a:ext cx="2520000" cy="2520000"/>
          </a:xfrm>
          <a:ln w="12700">
            <a:solidFill>
              <a:schemeClr val="tx1"/>
            </a:solidFill>
            <a:prstDash val="solid"/>
          </a:ln>
        </p:spPr>
        <p:txBody>
          <a:bodyPr lIns="108000" tIns="108000" rIns="108000" bIns="108000"/>
          <a:lstStyle>
            <a:lvl1pPr algn="ctr">
              <a:defRPr sz="3600">
                <a:solidFill>
                  <a:srgbClr val="693B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107960" y="1917112"/>
            <a:ext cx="2520000" cy="2520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869160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F053-9D2F-46FB-B7CE-CA7C3DC0E7BE}" type="datetime4">
              <a:rPr lang="en-GB" smtClean="0"/>
              <a:t>19 February 2020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D407B-CC1A-4F45-9AEB-18B7E27E2B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0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H="1">
            <a:off x="4632325" y="3425825"/>
            <a:ext cx="476250" cy="0"/>
          </a:xfrm>
          <a:prstGeom prst="line">
            <a:avLst/>
          </a:prstGeom>
          <a:ln w="12700" cmpd="sng">
            <a:solidFill>
              <a:srgbClr val="693B68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1789" y="2166556"/>
            <a:ext cx="2520000" cy="2520000"/>
          </a:xfrm>
          <a:solidFill>
            <a:srgbClr val="693B68"/>
          </a:solidFill>
          <a:ln>
            <a:solidFill>
              <a:srgbClr val="693B68"/>
            </a:solidFill>
          </a:ln>
        </p:spPr>
        <p:txBody>
          <a:bodyPr lIns="108000" tIns="108000" rIns="108000" bIns="108000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9056" y="2166556"/>
            <a:ext cx="2520000" cy="2520000"/>
          </a:xfrm>
          <a:ln w="12700">
            <a:solidFill>
              <a:srgbClr val="693B68"/>
            </a:solidFill>
          </a:ln>
        </p:spPr>
        <p:txBody>
          <a:bodyPr lIns="108000" tIns="108000" rIns="108000" bIns="108000"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1D883-8A65-4F1F-AFA3-A45CEDBA219F}" type="datetime4">
              <a:rPr lang="en-GB" smtClean="0"/>
              <a:t>19 February 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F8EE5-4793-4646-9752-110EB92454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1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2852936"/>
            <a:ext cx="8420100" cy="1362075"/>
          </a:xfrm>
        </p:spPr>
        <p:txBody>
          <a:bodyPr/>
          <a:lstStyle>
            <a:lvl1pPr algn="l">
              <a:defRPr sz="4000" b="1" cap="none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950" y="4509120"/>
            <a:ext cx="8420100" cy="10801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020FF-58B5-4B0E-A5FE-7C182064B779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5988-0B8D-7746-A93F-A0DCEEF2B05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21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31875" y="933450"/>
            <a:ext cx="8485188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31875" y="1773238"/>
            <a:ext cx="8485188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7350" y="6340475"/>
            <a:ext cx="496888" cy="358775"/>
          </a:xfrm>
          <a:prstGeom prst="rect">
            <a:avLst/>
          </a:prstGeom>
          <a:solidFill>
            <a:srgbClr val="36001B"/>
          </a:solidFill>
          <a:ln>
            <a:solidFill>
              <a:srgbClr val="3600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 b="1" dirty="0">
              <a:solidFill>
                <a:schemeClr val="bg1"/>
              </a:solidFill>
              <a:latin typeface="Lucida Sans" panose="020B0602030504020204" pitchFamily="34" charset="0"/>
              <a:cs typeface="Lucida San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14575" y="6340475"/>
            <a:ext cx="7202488" cy="358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>
              <a:latin typeface="Lucida Sans" panose="020B0602030504020204" pitchFamily="34" charset="0"/>
              <a:cs typeface="Lucida San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04875" y="6340475"/>
            <a:ext cx="1384300" cy="358775"/>
          </a:xfrm>
          <a:prstGeom prst="rect">
            <a:avLst/>
          </a:prstGeom>
          <a:solidFill>
            <a:srgbClr val="9E0F1D"/>
          </a:solidFill>
          <a:ln>
            <a:solidFill>
              <a:srgbClr val="9E0F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 b="1">
              <a:latin typeface="Lucida Sans" panose="020B0602030504020204" pitchFamily="34" charset="0"/>
              <a:cs typeface="Lucida San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1875" y="6337300"/>
            <a:ext cx="1257300" cy="365125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21C58385-AD70-477D-B96E-36BEF35D510F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0288" y="6337300"/>
            <a:ext cx="7210425" cy="365125"/>
          </a:xfrm>
          <a:prstGeom prst="rect">
            <a:avLst/>
          </a:prstGeom>
        </p:spPr>
        <p:txBody>
          <a:bodyPr vert="horz" lIns="108000" tIns="0" rIns="10800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7825" y="6337300"/>
            <a:ext cx="51435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18A32B71-2996-7D4A-BF52-471C9E81EC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  <p:sldLayoutId id="2147483837" r:id="rId13"/>
    <p:sldLayoutId id="2147483855" r:id="rId14"/>
    <p:sldLayoutId id="2147483856" r:id="rId15"/>
    <p:sldLayoutId id="2147483838" r:id="rId16"/>
    <p:sldLayoutId id="2147483839" r:id="rId17"/>
    <p:sldLayoutId id="2147483840" r:id="rId18"/>
    <p:sldLayoutId id="2147483841" r:id="rId19"/>
    <p:sldLayoutId id="2147483842" r:id="rId20"/>
    <p:sldLayoutId id="2147483843" r:id="rId21"/>
    <p:sldLayoutId id="2147483844" r:id="rId22"/>
    <p:sldLayoutId id="2147483845" r:id="rId23"/>
    <p:sldLayoutId id="2147483846" r:id="rId24"/>
    <p:sldLayoutId id="2147483847" r:id="rId25"/>
    <p:sldLayoutId id="2147483848" r:id="rId26"/>
    <p:sldLayoutId id="2147483849" r:id="rId27"/>
    <p:sldLayoutId id="2147483850" r:id="rId28"/>
    <p:sldLayoutId id="2147483851" r:id="rId29"/>
    <p:sldLayoutId id="2147483852" r:id="rId30"/>
    <p:sldLayoutId id="2147483853" r:id="rId31"/>
    <p:sldLayoutId id="2147483854" r:id="rId3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693B68"/>
          </a:solidFill>
          <a:latin typeface="Georgia" panose="02040502050405020303" pitchFamily="18" charset="0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212976"/>
            <a:ext cx="6934200" cy="1752600"/>
          </a:xfrm>
        </p:spPr>
        <p:txBody>
          <a:bodyPr/>
          <a:lstStyle/>
          <a:p>
            <a:r>
              <a:rPr lang="en-GB" dirty="0"/>
              <a:t>HUBS/HUCBMS L&amp;T Workshop Series</a:t>
            </a:r>
          </a:p>
          <a:p>
            <a:r>
              <a:rPr lang="en-GB" sz="2000" dirty="0"/>
              <a:t>Sponsored by the Royal Society of Biology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A6E66C-4AFC-4DE6-B0D4-7C2E96E56C62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E2B36-77E9-8247-AD34-C0E9951B7B9E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94F4AE2-0715-594F-9D4C-43710A86488D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592" y="5229200"/>
            <a:ext cx="1712595" cy="7677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89A0165-6EB0-E74B-A730-551EDDC1A830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809" y="4870107"/>
            <a:ext cx="1266825" cy="1244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922A8F2-0477-AC44-A9EA-5FD9819C1CB5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56" y="5111407"/>
            <a:ext cx="20066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519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6AB41D-9B68-B846-AECF-311F90A58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2149" y="55950"/>
            <a:ext cx="2991371" cy="780762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2AB577-B845-0D4A-87D2-B49906C4E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04" y="1196169"/>
            <a:ext cx="8485605" cy="4465662"/>
          </a:xfrm>
        </p:spPr>
        <p:txBody>
          <a:bodyPr/>
          <a:lstStyle/>
          <a:p>
            <a:r>
              <a:rPr lang="en-US" dirty="0"/>
              <a:t>All return to auditorium (here) for 3.45 pm</a:t>
            </a:r>
          </a:p>
          <a:p>
            <a:pPr lvl="1"/>
            <a:r>
              <a:rPr lang="en-US" dirty="0"/>
              <a:t>quick summary and Q&amp;A</a:t>
            </a:r>
          </a:p>
          <a:p>
            <a:pPr lvl="1"/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Leave at 4 pm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D25720F-0F01-9847-97C9-B62212B3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052C84-849B-4828-8C21-9E911F71A59E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448A06-855D-2344-B0D1-C6C34B08B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Overcoming Barriers in Chemistry Teaching within the Biosciences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D1ABA3-82BC-394A-B38B-431EACD5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453F8-3C09-4E42-976D-1457B319121F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895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4FC6B1-BAC8-F244-9F2C-A5BA2D3AF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9104" y="55950"/>
            <a:ext cx="3744416" cy="780762"/>
          </a:xfrm>
        </p:spPr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8781F2-A3C7-A24B-95D9-976FFEE1F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512" y="980728"/>
            <a:ext cx="8712968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200" b="1" dirty="0"/>
              <a:t>Fire</a:t>
            </a:r>
          </a:p>
          <a:p>
            <a:pPr lvl="1"/>
            <a:r>
              <a:rPr lang="en-US" sz="2000" dirty="0"/>
              <a:t>carpark opposite main entrance</a:t>
            </a:r>
          </a:p>
          <a:p>
            <a:pPr lvl="1"/>
            <a:endParaRPr lang="en-US" sz="2000" dirty="0"/>
          </a:p>
          <a:p>
            <a:r>
              <a:rPr lang="en-US" sz="2200" b="1" dirty="0"/>
              <a:t>Security </a:t>
            </a:r>
          </a:p>
          <a:p>
            <a:pPr lvl="1"/>
            <a:r>
              <a:rPr lang="en-US" sz="2000" dirty="0"/>
              <a:t>Non-emergency ext. 8888 (01274 238888)</a:t>
            </a:r>
          </a:p>
          <a:p>
            <a:pPr lvl="1"/>
            <a:r>
              <a:rPr lang="en-US" sz="2000" dirty="0"/>
              <a:t>Emergency ext. 6999 (01274 236999)</a:t>
            </a:r>
          </a:p>
          <a:p>
            <a:endParaRPr lang="en-US" sz="2000" dirty="0"/>
          </a:p>
          <a:p>
            <a:r>
              <a:rPr lang="en-US" sz="2200" b="1" dirty="0"/>
              <a:t>Toilets</a:t>
            </a:r>
          </a:p>
          <a:p>
            <a:pPr lvl="1"/>
            <a:r>
              <a:rPr lang="en-US" sz="2000" dirty="0"/>
              <a:t>outside this room, to the left</a:t>
            </a:r>
          </a:p>
          <a:p>
            <a:pPr lvl="1"/>
            <a:r>
              <a:rPr lang="en-US" sz="2000" dirty="0"/>
              <a:t>Accessible toilet is available</a:t>
            </a:r>
          </a:p>
          <a:p>
            <a:endParaRPr lang="en-US" sz="2000" dirty="0"/>
          </a:p>
          <a:p>
            <a:pPr marL="0" indent="0" algn="ctr">
              <a:buNone/>
            </a:pPr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Drinks will be outside all morning, so help yourself!</a:t>
            </a:r>
          </a:p>
          <a:p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F5D986-53AF-324F-B07A-6053193CD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052C84-849B-4828-8C21-9E911F71A59E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7EF3B9-31F0-2847-B290-BB225EDB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C5016B-EE4B-9D49-8DC0-66999D980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453F8-3C09-4E42-976D-1457B319121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959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1C3E4D-D559-3545-847F-D611F6CEF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5" y="1052736"/>
            <a:ext cx="9133305" cy="5184576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Purpose of this Learning &amp; Teaching workshop series</a:t>
            </a:r>
          </a:p>
          <a:p>
            <a:pPr lvl="1"/>
            <a:r>
              <a:rPr lang="en-US" dirty="0"/>
              <a:t>support bioscience sector in enhancing student learning experience</a:t>
            </a:r>
          </a:p>
          <a:p>
            <a:pPr lvl="1"/>
            <a:r>
              <a:rPr lang="en-US" dirty="0"/>
              <a:t>share research or evaluations related to teaching</a:t>
            </a:r>
          </a:p>
          <a:p>
            <a:pPr lvl="1"/>
            <a:r>
              <a:rPr lang="en-US" dirty="0"/>
              <a:t>share teaching practice</a:t>
            </a:r>
          </a:p>
          <a:p>
            <a:pPr lvl="1"/>
            <a:r>
              <a:rPr lang="en-US" dirty="0"/>
              <a:t>promote critical discussion in relation to enhancing the student learning experience in the biosciences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This specific workshop</a:t>
            </a:r>
          </a:p>
          <a:p>
            <a:pPr lvl="1"/>
            <a:r>
              <a:rPr lang="en-US" dirty="0"/>
              <a:t>HUBS/HUCBMS identified need to look at chemistry </a:t>
            </a:r>
          </a:p>
          <a:p>
            <a:pPr lvl="1"/>
            <a:r>
              <a:rPr lang="en-US" dirty="0"/>
              <a:t>support improvements in the teaching of chemistry within bioscience and biomedical science courses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59F5C1-9D22-1544-A0D6-4C826B888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052C84-849B-4828-8C21-9E911F71A59E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48C255-DE4E-234F-8422-1EF7CA08D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B4E04C-3B48-914F-84B1-5D9810C30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453F8-3C09-4E42-976D-1457B319121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8134DE0D-A0F9-014C-8F4A-6BE9505B5202}"/>
              </a:ext>
            </a:extLst>
          </p:cNvPr>
          <p:cNvSpPr txBox="1">
            <a:spLocks/>
          </p:cNvSpPr>
          <p:nvPr/>
        </p:nvSpPr>
        <p:spPr bwMode="auto">
          <a:xfrm>
            <a:off x="4448944" y="55950"/>
            <a:ext cx="5223247" cy="78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693B68"/>
                </a:solidFill>
                <a:latin typeface="Georgia" panose="02040502050405020303" pitchFamily="18" charset="0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93B68"/>
                </a:solidFill>
                <a:latin typeface="Georgia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93B68"/>
                </a:solidFill>
                <a:latin typeface="Georgia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93B68"/>
                </a:solidFill>
                <a:latin typeface="Georgia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93B68"/>
                </a:solidFill>
                <a:latin typeface="Georgia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693B68"/>
                </a:solidFill>
                <a:latin typeface="Georgia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693B68"/>
                </a:solidFill>
                <a:latin typeface="Georgia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693B68"/>
                </a:solidFill>
                <a:latin typeface="Georgia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693B68"/>
                </a:solidFill>
                <a:latin typeface="Georgi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/>
              <a:t>Overcoming Barriers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55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8944" y="55950"/>
            <a:ext cx="5223247" cy="780762"/>
          </a:xfrm>
        </p:spPr>
        <p:txBody>
          <a:bodyPr/>
          <a:lstStyle/>
          <a:p>
            <a:r>
              <a:rPr lang="en-GB" dirty="0"/>
              <a:t>Overcoming Barriers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35" y="1052736"/>
            <a:ext cx="9133305" cy="5040560"/>
          </a:xfrm>
        </p:spPr>
        <p:txBody>
          <a:bodyPr>
            <a:noAutofit/>
          </a:bodyPr>
          <a:lstStyle/>
          <a:p>
            <a:r>
              <a:rPr lang="en-GB" sz="2200" b="1" dirty="0"/>
              <a:t>Bioscience and biomedical students need a broad background in general chemistry </a:t>
            </a:r>
            <a:r>
              <a:rPr lang="en-GB" sz="2200" dirty="0"/>
              <a:t>(McClean et al., 2006)</a:t>
            </a:r>
          </a:p>
          <a:p>
            <a:pPr lvl="1"/>
            <a:r>
              <a:rPr lang="en-GB" sz="2000" dirty="0"/>
              <a:t>diverse performance on A-level chemistry</a:t>
            </a:r>
          </a:p>
          <a:p>
            <a:pPr lvl="1"/>
            <a:r>
              <a:rPr lang="en-GB" sz="2000" dirty="0"/>
              <a:t>not all hold A-level in chemistry</a:t>
            </a:r>
          </a:p>
          <a:p>
            <a:pPr marL="857250" lvl="2" indent="0">
              <a:buNone/>
            </a:pPr>
            <a:r>
              <a:rPr lang="en-GB" dirty="0">
                <a:sym typeface="Wingdings" pitchFamily="2" charset="2"/>
              </a:rPr>
              <a:t>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  <a:sym typeface="Wingdings" pitchFamily="2" charset="2"/>
              </a:rPr>
              <a:t>very diverse range of chemical education backgrounds</a:t>
            </a:r>
          </a:p>
          <a:p>
            <a:pPr marL="857250" lvl="2" indent="0">
              <a:buNone/>
            </a:pPr>
            <a:r>
              <a:rPr lang="en-GB" dirty="0">
                <a:sym typeface="Wingdings" pitchFamily="2" charset="2"/>
              </a:rPr>
              <a:t>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  <a:sym typeface="Wingdings" pitchFamily="2" charset="2"/>
              </a:rPr>
              <a:t>very challenging to teach to such a cohort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GB" sz="2200" dirty="0"/>
          </a:p>
          <a:p>
            <a:r>
              <a:rPr lang="en-GB" sz="2200" b="1" dirty="0"/>
              <a:t>How do we improve student understanding of chemistry? </a:t>
            </a:r>
          </a:p>
          <a:p>
            <a:pPr lvl="1"/>
            <a:r>
              <a:rPr lang="en-GB" sz="2200" dirty="0"/>
              <a:t>Universal struggle that applies to chemistry programmes</a:t>
            </a:r>
          </a:p>
          <a:p>
            <a:pPr lvl="1"/>
            <a:r>
              <a:rPr lang="en-GB" sz="2200" dirty="0"/>
              <a:t>Scholars have been examining better ways to help students understand chemistry for decades</a:t>
            </a:r>
          </a:p>
          <a:p>
            <a:pPr lvl="1"/>
            <a:endParaRPr lang="en-GB" sz="18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C321E2-37BA-4A5E-B110-A557ABB5C10E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453F8-3C09-4E42-976D-1457B319121F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87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204998-F2AF-4042-9B84-B20B5EED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052C84-849B-4828-8C21-9E911F71A59E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C7C015-5E56-664C-AE28-4A5BD462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3A05E4-DA1E-754C-B9EE-708CC925C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453F8-3C09-4E42-976D-1457B319121F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71D65B-83D0-1943-81EE-995A2C3D96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0279" y="981075"/>
            <a:ext cx="9039225" cy="5184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200" dirty="0"/>
              <a:t>Johnstone 1993 and Gabel 1999</a:t>
            </a:r>
          </a:p>
          <a:p>
            <a:r>
              <a:rPr lang="en-GB" sz="2200" dirty="0"/>
              <a:t>macroscopic 	</a:t>
            </a:r>
            <a:r>
              <a:rPr lang="en-GB" sz="1800" i="1" dirty="0"/>
              <a:t>observed chemical processes </a:t>
            </a:r>
          </a:p>
          <a:p>
            <a:r>
              <a:rPr lang="en-GB" sz="2200" dirty="0"/>
              <a:t>macroscopic 	</a:t>
            </a:r>
            <a:r>
              <a:rPr lang="en-GB" sz="1800" i="1" dirty="0"/>
              <a:t>explained by the arrangement and 					motion of atoms and molecules</a:t>
            </a:r>
          </a:p>
          <a:p>
            <a:r>
              <a:rPr lang="en-GB" sz="2200" dirty="0"/>
              <a:t>symbolic 	</a:t>
            </a:r>
            <a:r>
              <a:rPr lang="en-GB" sz="1800" i="1" dirty="0"/>
              <a:t>symbols, numbers, formulae and equations</a:t>
            </a:r>
          </a:p>
          <a:p>
            <a:pPr marL="457200" lvl="1" indent="0">
              <a:buNone/>
            </a:pPr>
            <a:endParaRPr lang="en-GB" sz="2200" dirty="0"/>
          </a:p>
          <a:p>
            <a:pPr marL="457200" lvl="1" indent="0">
              <a:buNone/>
            </a:pPr>
            <a:endParaRPr lang="en-GB" sz="2200" dirty="0"/>
          </a:p>
          <a:p>
            <a:pPr marL="457200" lvl="1" indent="0">
              <a:buNone/>
            </a:pPr>
            <a:endParaRPr lang="en-GB" sz="2200" dirty="0"/>
          </a:p>
          <a:p>
            <a:pPr marL="457200" lvl="1" indent="0">
              <a:buNone/>
            </a:pPr>
            <a:endParaRPr lang="en-GB" sz="2200" dirty="0"/>
          </a:p>
          <a:p>
            <a:r>
              <a:rPr lang="en-GB" sz="2200" dirty="0"/>
              <a:t>Empirical studies demonstrate that the 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microscopic</a:t>
            </a:r>
            <a:r>
              <a:rPr lang="en-GB" sz="2200" dirty="0"/>
              <a:t> and 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symbolic</a:t>
            </a:r>
            <a:r>
              <a:rPr lang="en-GB" sz="2200" dirty="0"/>
              <a:t> representations of chemistry are especially difficult</a:t>
            </a:r>
          </a:p>
          <a:p>
            <a:pPr lvl="1"/>
            <a:r>
              <a:rPr lang="en-GB" sz="2000" dirty="0"/>
              <a:t>conceptually demanding</a:t>
            </a:r>
          </a:p>
          <a:p>
            <a:pPr lvl="1"/>
            <a:r>
              <a:rPr lang="en-GB" sz="2000" dirty="0"/>
              <a:t>require abstract thought </a:t>
            </a:r>
            <a:r>
              <a:rPr lang="en-GB" sz="2000" dirty="0">
                <a:sym typeface="Wingdings" pitchFamily="2" charset="2"/>
              </a:rPr>
              <a:t> collaborative learning key?</a:t>
            </a:r>
          </a:p>
          <a:p>
            <a:pPr lvl="1"/>
            <a:r>
              <a:rPr lang="en-GB" dirty="0">
                <a:sym typeface="Wingdings" pitchFamily="2" charset="2"/>
              </a:rPr>
              <a:t>e.g. Jigsaw method (</a:t>
            </a:r>
            <a:r>
              <a:rPr lang="en-GB" dirty="0" err="1">
                <a:sym typeface="Wingdings" pitchFamily="2" charset="2"/>
              </a:rPr>
              <a:t>Doymus</a:t>
            </a:r>
            <a:r>
              <a:rPr lang="en-GB" dirty="0">
                <a:sym typeface="Wingdings" pitchFamily="2" charset="2"/>
              </a:rPr>
              <a:t>, Res. Sci. Tech. Edu., 2008)</a:t>
            </a:r>
            <a:endParaRPr lang="en-GB" sz="20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xmlns="" id="{D90A6328-9496-0C46-9E01-5C8ABDB9EC57}"/>
              </a:ext>
            </a:extLst>
          </p:cNvPr>
          <p:cNvSpPr/>
          <p:nvPr/>
        </p:nvSpPr>
        <p:spPr>
          <a:xfrm>
            <a:off x="7185248" y="2514382"/>
            <a:ext cx="1944216" cy="1512168"/>
          </a:xfrm>
          <a:prstGeom prst="triangle">
            <a:avLst/>
          </a:prstGeom>
          <a:solidFill>
            <a:schemeClr val="accent5">
              <a:lumMod val="10000"/>
              <a:lumOff val="90000"/>
            </a:schemeClr>
          </a:solidFill>
          <a:ln>
            <a:solidFill>
              <a:srgbClr val="693B6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Sans"/>
              <a:cs typeface="Lucida San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FEB426B-1FF6-9F48-BFCE-31996E0FB578}"/>
              </a:ext>
            </a:extLst>
          </p:cNvPr>
          <p:cNvSpPr txBox="1"/>
          <p:nvPr/>
        </p:nvSpPr>
        <p:spPr>
          <a:xfrm>
            <a:off x="377825" y="154423"/>
            <a:ext cx="8255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Three levels of chemistry learning</a:t>
            </a:r>
            <a:endParaRPr lang="en-US" sz="3600" dirty="0">
              <a:latin typeface="Georgia" panose="02040502050405020303" pitchFamily="18" charset="0"/>
              <a:cs typeface="Lucida Sans Unicode" panose="020B0602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59CFCEB-C35A-3B45-B923-2113D2F704DB}"/>
              </a:ext>
            </a:extLst>
          </p:cNvPr>
          <p:cNvSpPr txBox="1"/>
          <p:nvPr/>
        </p:nvSpPr>
        <p:spPr>
          <a:xfrm>
            <a:off x="7438249" y="2254945"/>
            <a:ext cx="1438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macroscopic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08AE466-60BB-C24E-AFCA-0A1220B89991}"/>
              </a:ext>
            </a:extLst>
          </p:cNvPr>
          <p:cNvSpPr txBox="1"/>
          <p:nvPr/>
        </p:nvSpPr>
        <p:spPr>
          <a:xfrm>
            <a:off x="6322125" y="4026550"/>
            <a:ext cx="1383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microscopic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F4A7872-8353-CA40-B3D1-2751B30DC5C0}"/>
              </a:ext>
            </a:extLst>
          </p:cNvPr>
          <p:cNvSpPr txBox="1"/>
          <p:nvPr/>
        </p:nvSpPr>
        <p:spPr>
          <a:xfrm>
            <a:off x="8491988" y="4026550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symbolic</a:t>
            </a:r>
          </a:p>
        </p:txBody>
      </p:sp>
    </p:spTree>
    <p:extLst>
      <p:ext uri="{BB962C8B-B14F-4D97-AF65-F5344CB8AC3E}">
        <p14:creationId xmlns:p14="http://schemas.microsoft.com/office/powerpoint/2010/main" val="50098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61535B-E119-484E-9559-A6C649153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04" y="1052736"/>
            <a:ext cx="8784976" cy="5040560"/>
          </a:xfrm>
        </p:spPr>
        <p:txBody>
          <a:bodyPr/>
          <a:lstStyle/>
          <a:p>
            <a:r>
              <a:rPr lang="en-GB" sz="2200" b="1" dirty="0"/>
              <a:t>Motivation is also a factor to consider </a:t>
            </a:r>
          </a:p>
          <a:p>
            <a:pPr lvl="1"/>
            <a:r>
              <a:rPr lang="en-GB" sz="2200" dirty="0"/>
              <a:t>Liu </a:t>
            </a:r>
            <a:r>
              <a:rPr lang="en-GB" sz="2200" i="1" dirty="0"/>
              <a:t>et. al.</a:t>
            </a:r>
            <a:r>
              <a:rPr lang="en-GB" sz="2200" dirty="0"/>
              <a:t>, Chem. Edu. Res. Practice, 2017</a:t>
            </a:r>
          </a:p>
          <a:p>
            <a:pPr lvl="1"/>
            <a:r>
              <a:rPr lang="en-GB" sz="2200" dirty="0"/>
              <a:t>Academic Motivation Scale, AMS-Chemistry</a:t>
            </a:r>
          </a:p>
          <a:p>
            <a:pPr lvl="2"/>
            <a:r>
              <a:rPr lang="en-GB" sz="1800" dirty="0"/>
              <a:t>tool to access student motivation over time</a:t>
            </a:r>
          </a:p>
          <a:p>
            <a:pPr lvl="1"/>
            <a:endParaRPr lang="en-GB" sz="1000" dirty="0"/>
          </a:p>
          <a:p>
            <a:pPr lvl="1"/>
            <a:r>
              <a:rPr lang="en-GB" sz="2000" dirty="0"/>
              <a:t>extrinsic motivation observed towards chemistry (careers)</a:t>
            </a:r>
          </a:p>
          <a:p>
            <a:pPr lvl="1"/>
            <a:r>
              <a:rPr lang="en-GB" sz="2000" dirty="0"/>
              <a:t>beginning of term motivation was not linked to achievement</a:t>
            </a:r>
          </a:p>
          <a:p>
            <a:pPr lvl="1"/>
            <a:r>
              <a:rPr lang="en-GB" sz="2000" dirty="0"/>
              <a:t>towards end of term intrinsic motivation linked to achievement</a:t>
            </a:r>
          </a:p>
          <a:p>
            <a:pPr lvl="1"/>
            <a:r>
              <a:rPr lang="en-GB" sz="2000" dirty="0"/>
              <a:t>students who intrinsically enjoy chemistry are more motivated</a:t>
            </a:r>
          </a:p>
          <a:p>
            <a:pPr lvl="1"/>
            <a:endParaRPr lang="en-GB" sz="2000" dirty="0"/>
          </a:p>
          <a:p>
            <a:pPr lvl="1"/>
            <a:r>
              <a:rPr lang="en-GB" sz="2000" dirty="0">
                <a:solidFill>
                  <a:schemeClr val="accent6">
                    <a:lumMod val="50000"/>
                  </a:schemeClr>
                </a:solidFill>
              </a:rPr>
              <a:t>students need to derive some pleasure from learning chemistry</a:t>
            </a:r>
          </a:p>
          <a:p>
            <a:pPr lvl="1"/>
            <a:r>
              <a:rPr lang="en-GB" sz="2000" dirty="0">
                <a:solidFill>
                  <a:schemeClr val="accent6">
                    <a:lumMod val="50000"/>
                  </a:schemeClr>
                </a:solidFill>
              </a:rPr>
              <a:t>suggests trying to improve intrinsic motivators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6A3F2E-5731-1948-82D9-8C51E4082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052C84-849B-4828-8C21-9E911F71A59E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9CC958-B9DB-9044-96D1-D07444958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3767CD-F89A-8948-A779-47F7FB7D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453F8-3C09-4E42-976D-1457B319121F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DCA27DF4-8841-BC46-BD68-BF811CDFC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8944" y="55950"/>
            <a:ext cx="5223247" cy="780762"/>
          </a:xfrm>
        </p:spPr>
        <p:txBody>
          <a:bodyPr/>
          <a:lstStyle/>
          <a:p>
            <a:r>
              <a:rPr lang="en-GB" dirty="0"/>
              <a:t>Overcoming Barriers</a:t>
            </a:r>
          </a:p>
        </p:txBody>
      </p:sp>
    </p:spTree>
    <p:extLst>
      <p:ext uri="{BB962C8B-B14F-4D97-AF65-F5344CB8AC3E}">
        <p14:creationId xmlns:p14="http://schemas.microsoft.com/office/powerpoint/2010/main" val="496940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176E7F-55C9-7C4B-BBDB-AD47C8036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4929" y="55950"/>
            <a:ext cx="4824536" cy="780762"/>
          </a:xfrm>
        </p:spPr>
        <p:txBody>
          <a:bodyPr/>
          <a:lstStyle/>
          <a:p>
            <a:r>
              <a:rPr lang="en-US" dirty="0"/>
              <a:t>Morning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CD9DE2-A0CD-044B-ACC3-CEDD0C59B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05" y="1545466"/>
            <a:ext cx="9022626" cy="4691846"/>
          </a:xfrm>
        </p:spPr>
        <p:txBody>
          <a:bodyPr>
            <a:noAutofit/>
          </a:bodyPr>
          <a:lstStyle/>
          <a:p>
            <a:r>
              <a:rPr lang="en-GB" sz="2200" b="1" dirty="0"/>
              <a:t>Challenges Teaching Chemistry for Natural Sciences and Biology Programmes</a:t>
            </a:r>
            <a:r>
              <a:rPr lang="en-GB" sz="2200" dirty="0"/>
              <a:t> </a:t>
            </a:r>
          </a:p>
          <a:p>
            <a:pPr lvl="1"/>
            <a:r>
              <a:rPr lang="en-GB" sz="2200" dirty="0"/>
              <a:t>Nicholas Chatterton, Open University</a:t>
            </a:r>
          </a:p>
          <a:p>
            <a:pPr lvl="1"/>
            <a:endParaRPr lang="en-GB" sz="2200" dirty="0"/>
          </a:p>
          <a:p>
            <a:r>
              <a:rPr lang="en-GB" sz="2200" b="1" dirty="0"/>
              <a:t>Chemistry Teaching Barriers for Biomedical Science Programmes</a:t>
            </a:r>
            <a:r>
              <a:rPr lang="en-GB" sz="2200" dirty="0"/>
              <a:t> </a:t>
            </a:r>
          </a:p>
          <a:p>
            <a:pPr lvl="1"/>
            <a:r>
              <a:rPr lang="en-GB" sz="2200" dirty="0"/>
              <a:t>Anne Graham, University of Bradford</a:t>
            </a:r>
          </a:p>
          <a:p>
            <a:pPr marL="0" indent="0">
              <a:buNone/>
            </a:pPr>
            <a:r>
              <a:rPr lang="en-GB" sz="2200" dirty="0"/>
              <a:t> </a:t>
            </a:r>
          </a:p>
          <a:p>
            <a:r>
              <a:rPr lang="en-GB" sz="2200" b="1" dirty="0"/>
              <a:t>Group Discussion: Identifying and Overcoming Barriers</a:t>
            </a:r>
            <a:r>
              <a:rPr lang="en-GB" sz="2200" dirty="0"/>
              <a:t> </a:t>
            </a:r>
          </a:p>
          <a:p>
            <a:pPr lvl="1"/>
            <a:r>
              <a:rPr lang="en-GB" sz="2200" dirty="0"/>
              <a:t>Chair: Gisela Helfer</a:t>
            </a:r>
          </a:p>
          <a:p>
            <a:pPr lvl="1"/>
            <a:endParaRPr lang="en-GB" sz="2200" dirty="0"/>
          </a:p>
          <a:p>
            <a:pPr marL="0" indent="0" algn="ctr">
              <a:buNone/>
            </a:pPr>
            <a:r>
              <a:rPr lang="en-GB" sz="2200" b="1" dirty="0">
                <a:solidFill>
                  <a:schemeClr val="accent6">
                    <a:lumMod val="75000"/>
                  </a:schemeClr>
                </a:solidFill>
              </a:rPr>
              <a:t> Coffee Break 11.30</a:t>
            </a:r>
          </a:p>
          <a:p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E8EF7B-A99C-1949-A6DF-81F595EE0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052C84-849B-4828-8C21-9E911F71A59E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D17E4E-5174-7A40-BAB6-7DD81FB7E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BC36CE-6B2F-5D4D-9152-63757F84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453F8-3C09-4E42-976D-1457B319121F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252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CB0624-7F55-464F-A98F-8009692FA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05" y="1771650"/>
            <a:ext cx="9022626" cy="4465662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Barrier-crossing with technology </a:t>
            </a:r>
            <a:endParaRPr lang="en-GB" dirty="0"/>
          </a:p>
          <a:p>
            <a:pPr lvl="1"/>
            <a:r>
              <a:rPr lang="en-GB" dirty="0"/>
              <a:t>Clare Towse and John </a:t>
            </a:r>
            <a:r>
              <a:rPr lang="en-GB" dirty="0" err="1"/>
              <a:t>Fairhall</a:t>
            </a:r>
            <a:r>
              <a:rPr lang="en-GB" dirty="0"/>
              <a:t>, University of Bradford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How to tackle the math problem? </a:t>
            </a:r>
            <a:endParaRPr lang="en-GB" dirty="0"/>
          </a:p>
          <a:p>
            <a:pPr lvl="1"/>
            <a:r>
              <a:rPr lang="en-GB" dirty="0"/>
              <a:t>Pam Dunn, Harrogate and District NHS Foundation Trust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 algn="ctr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Lunch at 12.30 – 1.30 pm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104685-032D-8241-88B9-09AA3627A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052C84-849B-4828-8C21-9E911F71A59E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E982B4-C1D4-A54A-9E70-22BCC463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E60972-AC50-B644-A167-2DBD5A3B6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453F8-3C09-4E42-976D-1457B319121F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3589CC78-B682-A242-870E-8C443E783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4929" y="55950"/>
            <a:ext cx="4824536" cy="780762"/>
          </a:xfrm>
        </p:spPr>
        <p:txBody>
          <a:bodyPr/>
          <a:lstStyle/>
          <a:p>
            <a:r>
              <a:rPr lang="en-US" dirty="0"/>
              <a:t>Morning Sessions</a:t>
            </a:r>
          </a:p>
        </p:txBody>
      </p:sp>
    </p:spTree>
    <p:extLst>
      <p:ext uri="{BB962C8B-B14F-4D97-AF65-F5344CB8AC3E}">
        <p14:creationId xmlns:p14="http://schemas.microsoft.com/office/powerpoint/2010/main" val="216991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176E7F-55C9-7C4B-BBDB-AD47C8036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4929" y="55950"/>
            <a:ext cx="5040560" cy="780762"/>
          </a:xfrm>
        </p:spPr>
        <p:txBody>
          <a:bodyPr/>
          <a:lstStyle/>
          <a:p>
            <a:r>
              <a:rPr lang="en-US" dirty="0"/>
              <a:t>Afternoon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CD9DE2-A0CD-044B-ACC3-CEDD0C59B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687" y="980728"/>
            <a:ext cx="9022626" cy="5184576"/>
          </a:xfrm>
        </p:spPr>
        <p:txBody>
          <a:bodyPr>
            <a:noAutofit/>
          </a:bodyPr>
          <a:lstStyle/>
          <a:p>
            <a:r>
              <a:rPr lang="en-GB" sz="2200" b="1" dirty="0"/>
              <a:t>Small Group Sessions </a:t>
            </a:r>
          </a:p>
          <a:p>
            <a:pPr lvl="1"/>
            <a:r>
              <a:rPr lang="en-GB" sz="2200" dirty="0"/>
              <a:t>group allocations in your packs</a:t>
            </a:r>
          </a:p>
          <a:p>
            <a:pPr lvl="1"/>
            <a:endParaRPr lang="en-GB" sz="1400" dirty="0"/>
          </a:p>
          <a:p>
            <a:pPr marL="0" indent="0">
              <a:buNone/>
            </a:pPr>
            <a:r>
              <a:rPr lang="en-GB" sz="2200" b="1" dirty="0"/>
              <a:t>	Session 1: If they can see it, we can teach it</a:t>
            </a:r>
            <a:r>
              <a:rPr lang="en-GB" sz="2200" dirty="0"/>
              <a:t> </a:t>
            </a:r>
          </a:p>
          <a:p>
            <a:pPr lvl="2"/>
            <a:r>
              <a:rPr lang="en-GB" sz="1800" dirty="0"/>
              <a:t>JB Priestley Building, room 01.53</a:t>
            </a:r>
          </a:p>
          <a:p>
            <a:pPr lvl="2"/>
            <a:r>
              <a:rPr lang="en-GB" sz="1800" dirty="0"/>
              <a:t>Creating augmented reality (AR) biomolecules</a:t>
            </a:r>
          </a:p>
          <a:p>
            <a:pPr lvl="2"/>
            <a:endParaRPr lang="en-GB" sz="1800" dirty="0"/>
          </a:p>
          <a:p>
            <a:pPr marL="0" indent="0">
              <a:buNone/>
            </a:pPr>
            <a:r>
              <a:rPr lang="en-GB" sz="2200" b="1" dirty="0"/>
              <a:t>	Session 2: Pedagogy Alchemy </a:t>
            </a:r>
            <a:endParaRPr lang="en-GB" sz="2200" dirty="0"/>
          </a:p>
          <a:p>
            <a:pPr lvl="2"/>
            <a:r>
              <a:rPr lang="en-GB" sz="1800" dirty="0" err="1"/>
              <a:t>Norcroft</a:t>
            </a:r>
            <a:r>
              <a:rPr lang="en-GB" sz="1800" dirty="0"/>
              <a:t> Auditorium (stay here)</a:t>
            </a:r>
          </a:p>
          <a:p>
            <a:pPr lvl="2"/>
            <a:r>
              <a:rPr lang="en-GB" sz="1800" dirty="0"/>
              <a:t>How the teaching pedagogy of a chemist and non-chemist differs</a:t>
            </a:r>
          </a:p>
          <a:p>
            <a:pPr lvl="2"/>
            <a:endParaRPr lang="en-GB" sz="1800" dirty="0"/>
          </a:p>
          <a:p>
            <a:pPr marL="0" indent="0">
              <a:buNone/>
            </a:pPr>
            <a:r>
              <a:rPr lang="en-GB" sz="2200" b="1" dirty="0"/>
              <a:t>	Session 3: The Art of The Possible </a:t>
            </a:r>
            <a:endParaRPr lang="en-GB" sz="2200" dirty="0"/>
          </a:p>
          <a:p>
            <a:pPr lvl="2"/>
            <a:r>
              <a:rPr lang="en-GB" sz="1800" dirty="0"/>
              <a:t>Student Central Building, room SC0.51</a:t>
            </a:r>
          </a:p>
          <a:p>
            <a:pPr lvl="2"/>
            <a:r>
              <a:rPr lang="en-GB" sz="1800" dirty="0"/>
              <a:t>Exploration of high-end virtual reality (VR) technologies</a:t>
            </a:r>
          </a:p>
          <a:p>
            <a:endParaRPr lang="en-GB" sz="2200" dirty="0"/>
          </a:p>
          <a:p>
            <a:pPr lvl="2"/>
            <a:endParaRPr lang="en-GB" sz="2200" dirty="0"/>
          </a:p>
          <a:p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E8EF7B-A99C-1949-A6DF-81F595EE0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052C84-849B-4828-8C21-9E911F71A59E}" type="datetime4">
              <a:rPr lang="en-GB" smtClean="0"/>
              <a:t>19 February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D17E4E-5174-7A40-BAB6-7DD81FB7E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BC36CE-6B2F-5D4D-9152-63757F84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453F8-3C09-4E42-976D-1457B319121F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958150"/>
      </p:ext>
    </p:extLst>
  </p:cSld>
  <p:clrMapOvr>
    <a:masterClrMapping/>
  </p:clrMapOvr>
</p:sld>
</file>

<file path=ppt/theme/theme1.xml><?xml version="1.0" encoding="utf-8"?>
<a:theme xmlns:a="http://schemas.openxmlformats.org/drawingml/2006/main" name="UOB3687_Bradford PPT_Red_TEMPLATE">
  <a:themeElements>
    <a:clrScheme name="University of Bradford Red 1">
      <a:dk1>
        <a:sysClr val="windowText" lastClr="000000"/>
      </a:dk1>
      <a:lt1>
        <a:sysClr val="window" lastClr="FFFFFF"/>
      </a:lt1>
      <a:dk2>
        <a:srgbClr val="261033"/>
      </a:dk2>
      <a:lt2>
        <a:srgbClr val="FFFFFF"/>
      </a:lt2>
      <a:accent1>
        <a:srgbClr val="9E0F1D"/>
      </a:accent1>
      <a:accent2>
        <a:srgbClr val="693B68"/>
      </a:accent2>
      <a:accent3>
        <a:srgbClr val="DF5C6A"/>
      </a:accent3>
      <a:accent4>
        <a:srgbClr val="DCDDDC"/>
      </a:accent4>
      <a:accent5>
        <a:srgbClr val="350609"/>
      </a:accent5>
      <a:accent6>
        <a:srgbClr val="FF9EA9"/>
      </a:accent6>
      <a:hlink>
        <a:srgbClr val="693B68"/>
      </a:hlink>
      <a:folHlink>
        <a:srgbClr val="9E0F1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693B68"/>
          </a:solidFill>
        </a:ln>
        <a:effectLst/>
      </a:spPr>
      <a:bodyPr rtlCol="0" anchor="ctr"/>
      <a:lstStyle>
        <a:defPPr algn="ctr">
          <a:defRPr dirty="0">
            <a:latin typeface="Lucida Sans"/>
            <a:cs typeface="Lucida Sans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693B68"/>
          </a:solidFill>
          <a:prstDash val="sys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Lucida Sans Unicode" panose="020B0602030504020204" pitchFamily="34" charset="0"/>
            <a:cs typeface="Lucida Sans Unicode" panose="020B0602030504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87F26BF3EC334AAC0FDDF2524295E5" ma:contentTypeVersion="12" ma:contentTypeDescription="Create a new document." ma:contentTypeScope="" ma:versionID="6f6ca2a63337697b8881be2fe2690c49">
  <xsd:schema xmlns:xsd="http://www.w3.org/2001/XMLSchema" xmlns:xs="http://www.w3.org/2001/XMLSchema" xmlns:p="http://schemas.microsoft.com/office/2006/metadata/properties" xmlns:ns2="a1b368e6-0ddc-4996-bec8-4f21e6c4cb2d" xmlns:ns3="5d68300b-5aaa-4084-96b2-5a456bbe6a3e" targetNamespace="http://schemas.microsoft.com/office/2006/metadata/properties" ma:root="true" ma:fieldsID="73497f32d39e8ebb93c4a850912ece8b" ns2:_="" ns3:_="">
    <xsd:import namespace="a1b368e6-0ddc-4996-bec8-4f21e6c4cb2d"/>
    <xsd:import namespace="5d68300b-5aaa-4084-96b2-5a456bbe6a3e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Market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Year" minOccurs="0"/>
                <xsd:element ref="ns2:Date" minOccurs="0"/>
                <xsd:element ref="ns3:SharedWithUsers" minOccurs="0"/>
                <xsd:element ref="ns3:SharedWithDetails" minOccurs="0"/>
                <xsd:element ref="ns2:Tea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b368e6-0ddc-4996-bec8-4f21e6c4cb2d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format="Dropdown" ma:internalName="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rand guidelines"/>
                    <xsd:enumeration value="Briefing forms"/>
                    <xsd:enumeration value="Clearing"/>
                    <xsd:enumeration value="Corporate branding example Collateral"/>
                    <xsd:enumeration value="Consent forms"/>
                    <xsd:enumeration value="Email signature"/>
                    <xsd:enumeration value="Evaluation"/>
                    <xsd:enumeration value="Logo guidelines"/>
                    <xsd:enumeration value="MI"/>
                    <xsd:enumeration value="Presentation"/>
                    <xsd:enumeration value="Presentation template"/>
                    <xsd:enumeration value="Project management guidelines"/>
                    <xsd:enumeration value="Market insight report"/>
                    <xsd:enumeration value="Report"/>
                    <xsd:enumeration value="Strategy"/>
                    <xsd:enumeration value="Template"/>
                    <xsd:enumeration value="Image for site"/>
                  </xsd:restriction>
                </xsd:simpleType>
              </xsd:element>
            </xsd:sequence>
          </xsd:extension>
        </xsd:complexContent>
      </xsd:complexType>
    </xsd:element>
    <xsd:element name="Market" ma:index="9" nillable="true" ma:displayName="Market" ma:format="Dropdown" ma:internalName="Market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Recruitment"/>
                    <xsd:enumeration value="Undergraduate"/>
                    <xsd:enumeration value="Postgraduate"/>
                    <xsd:enumeration value="UK"/>
                    <xsd:enumeration value="EU"/>
                    <xsd:enumeration value="International"/>
                    <xsd:enumeration value="Corporate"/>
                    <xsd:enumeration value="Internal"/>
                    <xsd:enumeration value="External"/>
                    <xsd:enumeration value="Media"/>
                    <xsd:enumeration value="Stakeholders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Year" ma:index="15" nillable="true" ma:displayName="Year" ma:description="Academic year related to the item" ma:format="Dropdown" ma:internalName="Year">
      <xsd:simpleType>
        <xsd:restriction base="dms:Choice">
          <xsd:enumeration value="2015-2016"/>
          <xsd:enumeration value="2016-2017"/>
          <xsd:enumeration value="2017-2018"/>
          <xsd:enumeration value="2018-2019"/>
          <xsd:enumeration value="2019-2020"/>
        </xsd:restriction>
      </xsd:simpleType>
    </xsd:element>
    <xsd:element name="Date" ma:index="16" nillable="true" ma:displayName="Date" ma:format="DateOnly" ma:internalName="Date">
      <xsd:simpleType>
        <xsd:restriction base="dms:DateTime"/>
      </xsd:simpleType>
    </xsd:element>
    <xsd:element name="Team" ma:index="19" nillable="true" ma:displayName="Team" ma:format="Dropdown" ma:internalName="Team">
      <xsd:simpleType>
        <xsd:restriction base="dms:Choice">
          <xsd:enumeration value="Mar/Comms"/>
          <xsd:enumeration value="Communications"/>
          <xsd:enumeration value="Content"/>
          <xsd:enumeration value="CRM"/>
          <xsd:enumeration value="Insights"/>
          <xsd:enumeration value="Recruitment Support"/>
          <xsd:enumeration value="Student Marketing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68300b-5aaa-4084-96b2-5a456bbe6a3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 xmlns="a1b368e6-0ddc-4996-bec8-4f21e6c4cb2d"/>
    <Year xmlns="a1b368e6-0ddc-4996-bec8-4f21e6c4cb2d" xsi:nil="true"/>
    <Category xmlns="a1b368e6-0ddc-4996-bec8-4f21e6c4cb2d">
      <Value>Presentation template</Value>
    </Category>
    <Date xmlns="a1b368e6-0ddc-4996-bec8-4f21e6c4cb2d" xsi:nil="true"/>
    <Team xmlns="a1b368e6-0ddc-4996-bec8-4f21e6c4cb2d" xsi:nil="true"/>
  </documentManagement>
</p:properties>
</file>

<file path=customXml/itemProps1.xml><?xml version="1.0" encoding="utf-8"?>
<ds:datastoreItem xmlns:ds="http://schemas.openxmlformats.org/officeDocument/2006/customXml" ds:itemID="{5BAD1C93-9954-456E-979F-C31ED85EC2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b368e6-0ddc-4996-bec8-4f21e6c4cb2d"/>
    <ds:schemaRef ds:uri="5d68300b-5aaa-4084-96b2-5a456bbe6a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B1327F-4874-404C-9F67-9C0B7D28C6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6E0A5B-3694-48FC-BB04-28C7A04ADA9E}">
  <ds:schemaRefs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www.w3.org/XML/1998/namespace"/>
    <ds:schemaRef ds:uri="a1b368e6-0ddc-4996-bec8-4f21e6c4cb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d68300b-5aaa-4084-96b2-5a456bbe6a3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</TotalTime>
  <Words>518</Words>
  <Application>Microsoft Office PowerPoint</Application>
  <PresentationFormat>A4 Paper (210x297 mm)</PresentationFormat>
  <Paragraphs>146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UOB3687_Bradford PPT_Red_TEMPLATE</vt:lpstr>
      <vt:lpstr>Overcoming Barriers in Chemistry Teaching within the Biosciences</vt:lpstr>
      <vt:lpstr>Housekeeping</vt:lpstr>
      <vt:lpstr>PowerPoint Presentation</vt:lpstr>
      <vt:lpstr>Overcoming Barriers</vt:lpstr>
      <vt:lpstr>PowerPoint Presentation</vt:lpstr>
      <vt:lpstr>Overcoming Barriers</vt:lpstr>
      <vt:lpstr>Morning Sessions</vt:lpstr>
      <vt:lpstr>Morning Sessions</vt:lpstr>
      <vt:lpstr>Afternoon Sessions</vt:lpstr>
      <vt:lpstr>Conclusion</vt:lpstr>
    </vt:vector>
  </TitlesOfParts>
  <Company>University of Bradford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anewhall</dc:creator>
  <cp:lastModifiedBy>cpeyton</cp:lastModifiedBy>
  <cp:revision>26</cp:revision>
  <cp:lastPrinted>2014-07-11T09:48:52Z</cp:lastPrinted>
  <dcterms:created xsi:type="dcterms:W3CDTF">2014-07-17T08:02:29Z</dcterms:created>
  <dcterms:modified xsi:type="dcterms:W3CDTF">2020-02-19T08:00:00Z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0x010100A487F26BF3EC334AAC0FDDF2524295E5</vt:lpwstr>
  </property>
</Properties>
</file>