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handoutMasterIdLst>
    <p:handoutMasterId r:id="rId34"/>
  </p:handoutMasterIdLst>
  <p:sldIdLst>
    <p:sldId id="256" r:id="rId5"/>
    <p:sldId id="285" r:id="rId6"/>
    <p:sldId id="257" r:id="rId7"/>
    <p:sldId id="258" r:id="rId8"/>
    <p:sldId id="261" r:id="rId9"/>
    <p:sldId id="267" r:id="rId10"/>
    <p:sldId id="266" r:id="rId11"/>
    <p:sldId id="268" r:id="rId12"/>
    <p:sldId id="262" r:id="rId13"/>
    <p:sldId id="269" r:id="rId14"/>
    <p:sldId id="275" r:id="rId15"/>
    <p:sldId id="272" r:id="rId16"/>
    <p:sldId id="278" r:id="rId17"/>
    <p:sldId id="281" r:id="rId18"/>
    <p:sldId id="286" r:id="rId19"/>
    <p:sldId id="287" r:id="rId20"/>
    <p:sldId id="288" r:id="rId21"/>
    <p:sldId id="289" r:id="rId22"/>
    <p:sldId id="291" r:id="rId23"/>
    <p:sldId id="292" r:id="rId24"/>
    <p:sldId id="290" r:id="rId25"/>
    <p:sldId id="293" r:id="rId26"/>
    <p:sldId id="294" r:id="rId27"/>
    <p:sldId id="296" r:id="rId28"/>
    <p:sldId id="299" r:id="rId29"/>
    <p:sldId id="300" r:id="rId30"/>
    <p:sldId id="301" r:id="rId31"/>
    <p:sldId id="302" r:id="rId32"/>
    <p:sldId id="303" r:id="rId3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62BE-4023-438B-9FCD-4D04DB9B0EBF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3214-9C98-4A44-8F19-205E597C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6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9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6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8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2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0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5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9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58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5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3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7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3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9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5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5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1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0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89"/>
            <a:ext cx="762000" cy="365125"/>
          </a:xfrm>
        </p:spPr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16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5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9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62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93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82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3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05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4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2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61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41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28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85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9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1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36221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8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F0A17-5A43-4EFB-93FD-06FA1577FA8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8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8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2AF7B3-43FB-4A94-B8DC-B7596F182F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1"/>
          <a:stretch/>
        </p:blipFill>
        <p:spPr>
          <a:xfrm>
            <a:off x="6725263" y="0"/>
            <a:ext cx="24160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0"/>
            <a:ext cx="788670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2289"/>
            <a:ext cx="7886700" cy="472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8786" y="635503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50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3922" y="6356365"/>
            <a:ext cx="721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" y="6237468"/>
            <a:ext cx="1193291" cy="6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0BF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rgbClr val="86868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1"/>
          <a:stretch/>
        </p:blipFill>
        <p:spPr>
          <a:xfrm>
            <a:off x="6725263" y="0"/>
            <a:ext cx="24160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2289"/>
            <a:ext cx="7886700" cy="472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8786" y="63550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50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3919" y="6356359"/>
            <a:ext cx="721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" y="6237468"/>
            <a:ext cx="1193291" cy="6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0BF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rgbClr val="86868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1"/>
          <a:stretch/>
        </p:blipFill>
        <p:spPr>
          <a:xfrm>
            <a:off x="6725261" y="0"/>
            <a:ext cx="24160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2283"/>
            <a:ext cx="7886700" cy="472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8786" y="63550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090E5C-6394-42D7-B2E3-03785863CC2E}" type="datetimeFigureOut">
              <a:rPr lang="en-GB" smtClean="0"/>
              <a:pPr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50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3915" y="6356351"/>
            <a:ext cx="721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686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C99740F-594B-4BCE-A8FB-EF0916FDE2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" y="6237468"/>
            <a:ext cx="1193291" cy="6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0BF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rgbClr val="86868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93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eckyparker@researchinschools.org" TargetMode="External"/><Relationship Id="rId2" Type="http://schemas.openxmlformats.org/officeDocument/2006/relationships/hyperlink" Target="http://www.researchinschools.org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sz="8800" dirty="0" smtClean="0">
                <a:latin typeface="Jokerman" pitchFamily="82" charset="0"/>
              </a:rPr>
              <a:t>MBP</a:t>
            </a:r>
            <a:r>
              <a:rPr lang="en-GB" sz="8800" baseline="30000" dirty="0" smtClean="0">
                <a:latin typeface="Jokerman" pitchFamily="82" charset="0"/>
              </a:rPr>
              <a:t>2 </a:t>
            </a:r>
            <a:r>
              <a:rPr lang="en-GB" sz="8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Authentic Biology and IRIS</a:t>
            </a:r>
            <a:endParaRPr lang="en-GB" sz="8800" baseline="30000" dirty="0">
              <a:latin typeface="Jokerm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2" y="3331698"/>
            <a:ext cx="7920880" cy="2833606"/>
          </a:xfrm>
        </p:spPr>
        <p:txBody>
          <a:bodyPr>
            <a:normAutofit fontScale="92500" lnSpcReduction="20000"/>
          </a:bodyPr>
          <a:lstStyle/>
          <a:p>
            <a:endParaRPr lang="en-GB" sz="4000" dirty="0" smtClean="0"/>
          </a:p>
          <a:p>
            <a:endParaRPr lang="en-GB" dirty="0" smtClean="0"/>
          </a:p>
          <a:p>
            <a:r>
              <a:rPr lang="en-GB" sz="4000" dirty="0" smtClean="0"/>
              <a:t>Dr Dave Colthurst</a:t>
            </a:r>
          </a:p>
          <a:p>
            <a:endParaRPr lang="en-GB" sz="2400" dirty="0" smtClean="0"/>
          </a:p>
          <a:p>
            <a:r>
              <a:rPr lang="en-GB" sz="3200" dirty="0" smtClean="0"/>
              <a:t>Simon Langton </a:t>
            </a:r>
            <a:r>
              <a:rPr lang="en-GB" sz="3200" dirty="0"/>
              <a:t>G</a:t>
            </a:r>
            <a:r>
              <a:rPr lang="en-GB" sz="3200" dirty="0" smtClean="0"/>
              <a:t>rammar School for Boys</a:t>
            </a:r>
          </a:p>
          <a:p>
            <a:r>
              <a:rPr lang="en-GB" sz="3200" dirty="0" smtClean="0"/>
              <a:t>Canterbury, Kent, England.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65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Identification of human MBP in yeast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14"/>
            <a:ext cx="8229600" cy="26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4653143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Protein gel shows the bovine MBP control and 5, 10 and 20µl of two yeast lysates</a:t>
            </a:r>
          </a:p>
          <a:p>
            <a:endParaRPr lang="en-GB" dirty="0" smtClean="0"/>
          </a:p>
          <a:p>
            <a:r>
              <a:rPr lang="en-GB" dirty="0" smtClean="0"/>
              <a:t>The western blot is developed with anti-MBP antibody and shows the presence of Human MBP in the yeast cells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7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How do you separate MBP from all the yeast proteins?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Nickel-</a:t>
            </a:r>
            <a:r>
              <a:rPr lang="en-GB" dirty="0" err="1" smtClean="0"/>
              <a:t>sepharose</a:t>
            </a:r>
            <a:r>
              <a:rPr lang="en-GB" dirty="0" smtClean="0"/>
              <a:t> chromatography</a:t>
            </a:r>
          </a:p>
        </p:txBody>
      </p:sp>
      <p:pic>
        <p:nvPicPr>
          <p:cNvPr id="4" name="Picture 3" descr="C:\Users\DColthurst\AppData\Local\Microsoft\Windows\Temporary Internet Files\Content.Word\chromatograph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7142"/>
            <a:ext cx="4824536" cy="35941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24128" y="2485652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Load a yeast lysate onto the column, wash away any proteins that do not bind, leaving MBP stuck to the column, then wash this off to collect pure human MBP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3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identify the MBP?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168352" cy="4904566"/>
          </a:xfrm>
        </p:spPr>
      </p:pic>
      <p:sp>
        <p:nvSpPr>
          <p:cNvPr id="3" name="TextBox 2"/>
          <p:cNvSpPr txBox="1"/>
          <p:nvPr/>
        </p:nvSpPr>
        <p:spPr>
          <a:xfrm>
            <a:off x="4644008" y="1844824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run samples from the column on SDS-PAGE gels.  These separate proteins by molecular weight, small proteins run quickly, large proteins are held back in the gel.</a:t>
            </a:r>
          </a:p>
          <a:p>
            <a:endParaRPr lang="en-GB" sz="2400" dirty="0" smtClean="0"/>
          </a:p>
          <a:p>
            <a:r>
              <a:rPr lang="en-GB" sz="2400" dirty="0" smtClean="0"/>
              <a:t>We can visualise the proteins by staining them with </a:t>
            </a:r>
            <a:r>
              <a:rPr lang="en-GB" sz="2400" dirty="0" err="1" smtClean="0"/>
              <a:t>coomassie</a:t>
            </a:r>
            <a:r>
              <a:rPr lang="en-GB" sz="2400" dirty="0" smtClean="0"/>
              <a:t> blue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00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Detection of phosphorylation </a:t>
            </a:r>
            <a:br>
              <a:rPr lang="en-GB" dirty="0" smtClean="0"/>
            </a:br>
            <a:r>
              <a:rPr lang="en-GB" dirty="0" smtClean="0"/>
              <a:t>of MBP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specific anti-MBP antibody clearly react with our protein showing that it is in fact MBP.  The fourth track on the gel is bovine MBP, used as a positive control.</a:t>
            </a:r>
          </a:p>
          <a:p>
            <a:r>
              <a:rPr lang="en-GB" sz="2400" dirty="0" smtClean="0"/>
              <a:t>This second blot was developed using an antibody specific for MBP phosphorylated on Threonine-98.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65714"/>
            <a:ext cx="1800200" cy="320738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472685"/>
            <a:ext cx="1746250" cy="32004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7" y="1442009"/>
            <a:ext cx="1816765" cy="326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3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now have several forms of  the human MBP protein, but no idea of the significance of any of these</a:t>
            </a:r>
          </a:p>
          <a:p>
            <a:r>
              <a:rPr lang="en-GB" dirty="0" smtClean="0"/>
              <a:t>We want to develop a binding assay between MBP and proteolipid protein (PLP)</a:t>
            </a:r>
          </a:p>
          <a:p>
            <a:r>
              <a:rPr lang="en-GB" dirty="0" smtClean="0"/>
              <a:t>We would aim to use this to identify different affinities for MBP and PLP depending on which PTM’s are present – possibly gaining some insight into </a:t>
            </a:r>
            <a:r>
              <a:rPr lang="en-GB" i="1" dirty="0" smtClean="0"/>
              <a:t>in-vivo</a:t>
            </a:r>
            <a:r>
              <a:rPr lang="en-GB" dirty="0" smtClean="0"/>
              <a:t>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were the benefits for the students?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number of students studying Biology at A-level doubled (90 to 180).</a:t>
            </a:r>
          </a:p>
          <a:p>
            <a:r>
              <a:rPr lang="en-GB" dirty="0" smtClean="0"/>
              <a:t>Around 100 of these students were involved in the project each year</a:t>
            </a:r>
          </a:p>
          <a:p>
            <a:r>
              <a:rPr lang="en-GB" dirty="0" smtClean="0"/>
              <a:t>Around 65% of our students apply to study STEM-based subjects at university</a:t>
            </a:r>
          </a:p>
          <a:p>
            <a:r>
              <a:rPr lang="en-GB" dirty="0" smtClean="0"/>
              <a:t>They are applying to, and getting offers from top-flight universities (Russell Group)</a:t>
            </a:r>
          </a:p>
          <a:p>
            <a:r>
              <a:rPr lang="en-GB" dirty="0" smtClean="0"/>
              <a:t>The range of subjects being studied has broadened</a:t>
            </a:r>
          </a:p>
          <a:p>
            <a:r>
              <a:rPr lang="en-GB" dirty="0" smtClean="0"/>
              <a:t>Leadership and public speaking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04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were the benefits for the staff?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Engaging in exciting research (one of the reasons they studied science in the first place)</a:t>
            </a:r>
          </a:p>
          <a:p>
            <a:r>
              <a:rPr lang="en-GB" dirty="0" smtClean="0"/>
              <a:t>Developing new practical skills </a:t>
            </a:r>
            <a:endParaRPr lang="en-GB" dirty="0"/>
          </a:p>
          <a:p>
            <a:r>
              <a:rPr lang="en-GB" dirty="0" smtClean="0"/>
              <a:t>Increased confidence in teaching molecular techniques</a:t>
            </a:r>
          </a:p>
          <a:p>
            <a:r>
              <a:rPr lang="en-GB" dirty="0" smtClean="0"/>
              <a:t>Strong links to the curriculum, reinforcing the theoretical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64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were the benefits for the University?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long-term public engagement activity</a:t>
            </a:r>
          </a:p>
          <a:p>
            <a:r>
              <a:rPr lang="en-GB" dirty="0" smtClean="0"/>
              <a:t>Opportunities for staff to see what teaching in a school might involve</a:t>
            </a:r>
          </a:p>
          <a:p>
            <a:r>
              <a:rPr lang="en-GB" dirty="0" smtClean="0"/>
              <a:t>A project that delivered measurable outcomes in terms of the quality and impact of an out-reach activity</a:t>
            </a:r>
          </a:p>
          <a:p>
            <a:r>
              <a:rPr lang="en-GB" dirty="0" smtClean="0"/>
              <a:t>Fun – all the staff involved have said how much they have enjoyed </a:t>
            </a:r>
            <a:r>
              <a:rPr lang="en-GB" smtClean="0"/>
              <a:t>their involvement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45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 Biology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Wellcome</a:t>
            </a:r>
            <a:r>
              <a:rPr lang="en-GB" dirty="0" smtClean="0"/>
              <a:t> Trust wanted to see if MBP</a:t>
            </a:r>
            <a:r>
              <a:rPr lang="en-GB" baseline="30000" dirty="0" smtClean="0"/>
              <a:t>2</a:t>
            </a:r>
            <a:r>
              <a:rPr lang="en-GB" dirty="0" smtClean="0"/>
              <a:t> could be replicated in other schools</a:t>
            </a:r>
          </a:p>
          <a:p>
            <a:r>
              <a:rPr lang="en-GB" dirty="0" smtClean="0"/>
              <a:t>We were encouraged and guided to make an application for a Society Award</a:t>
            </a:r>
          </a:p>
          <a:p>
            <a:r>
              <a:rPr lang="en-GB" dirty="0" smtClean="0"/>
              <a:t>We recruited four more universities across the country</a:t>
            </a:r>
          </a:p>
          <a:p>
            <a:r>
              <a:rPr lang="en-GB" dirty="0" smtClean="0"/>
              <a:t>Each university identified a school they wanted to work with</a:t>
            </a:r>
          </a:p>
          <a:p>
            <a:r>
              <a:rPr lang="en-GB" dirty="0" smtClean="0"/>
              <a:t>The school was then given an opportunity to be involved in deciding what research topic they wanted to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58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more schools involved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5" y="1269469"/>
            <a:ext cx="2892539" cy="19271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8513"/>
            <a:ext cx="2932260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35939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Cotham</a:t>
            </a:r>
            <a:r>
              <a:rPr lang="en-GB" b="1" dirty="0" smtClean="0"/>
              <a:t> School, Bristol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5562" y="331215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Tapton School, Sheffield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9" y="4005071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The University of Sheffield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ooking at genes associated with heart disease</a:t>
            </a:r>
          </a:p>
          <a:p>
            <a:endParaRPr lang="en-GB" dirty="0" smtClean="0"/>
          </a:p>
          <a:p>
            <a:r>
              <a:rPr lang="en-GB" dirty="0" smtClean="0"/>
              <a:t>Using Zebra fish embryos and </a:t>
            </a:r>
            <a:r>
              <a:rPr lang="en-GB" i="1" dirty="0" smtClean="0"/>
              <a:t>in situ </a:t>
            </a:r>
            <a:r>
              <a:rPr lang="en-GB" dirty="0" smtClean="0"/>
              <a:t>hybridisation to look for genes affecting heart structure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4005071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the University of Bristol</a:t>
            </a:r>
          </a:p>
          <a:p>
            <a:endParaRPr lang="en-GB" dirty="0"/>
          </a:p>
          <a:p>
            <a:r>
              <a:rPr lang="en-GB" dirty="0" smtClean="0"/>
              <a:t>Looking at genes associated with inflammation and cancer</a:t>
            </a:r>
          </a:p>
          <a:p>
            <a:endParaRPr lang="en-GB" dirty="0"/>
          </a:p>
          <a:p>
            <a:r>
              <a:rPr lang="en-GB" dirty="0" smtClean="0"/>
              <a:t>Also using Zebra fish and bio-informatics to identify and study genes linked to cancer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this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/>
          </a:bodyPr>
          <a:lstStyle/>
          <a:p>
            <a:r>
              <a:rPr lang="en-GB" dirty="0" smtClean="0"/>
              <a:t>Explain how </a:t>
            </a:r>
            <a:r>
              <a:rPr lang="en-GB" dirty="0" smtClean="0">
                <a:latin typeface="Jokerman" panose="04090605060D06020702" pitchFamily="82" charset="0"/>
              </a:rPr>
              <a:t>MBP</a:t>
            </a:r>
            <a:r>
              <a:rPr lang="en-GB" baseline="30000" dirty="0" smtClean="0">
                <a:latin typeface="Jokerman" panose="04090605060D06020702" pitchFamily="82" charset="0"/>
              </a:rPr>
              <a:t>2</a:t>
            </a:r>
            <a:r>
              <a:rPr lang="en-GB" dirty="0" smtClean="0"/>
              <a:t> began and then grew</a:t>
            </a:r>
          </a:p>
          <a:p>
            <a:endParaRPr lang="en-GB" dirty="0" smtClean="0"/>
          </a:p>
          <a:p>
            <a:r>
              <a:rPr lang="en-GB" dirty="0" smtClean="0"/>
              <a:t>Introduce Authentic Biology – a National programme of school research projects</a:t>
            </a:r>
          </a:p>
          <a:p>
            <a:endParaRPr lang="en-GB" dirty="0" smtClean="0"/>
          </a:p>
          <a:p>
            <a:r>
              <a:rPr lang="en-GB" dirty="0" smtClean="0"/>
              <a:t>Introduce IRIS, the Institute for Research In Schools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614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72" y="1326104"/>
            <a:ext cx="3407959" cy="14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6" y="1124744"/>
            <a:ext cx="29146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064881"/>
            <a:ext cx="441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 Paul’s Way Trust School, Tower Hamlets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4" y="31765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Peter Symonds College, Winchester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404" y="3674019"/>
            <a:ext cx="4419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Queen Mary University of London</a:t>
            </a:r>
          </a:p>
          <a:p>
            <a:endParaRPr lang="en-GB" dirty="0"/>
          </a:p>
          <a:p>
            <a:r>
              <a:rPr lang="en-GB" dirty="0" smtClean="0"/>
              <a:t>Over 85% of students are of Bangladeshi origin, they were determined to study Diabetes in their community</a:t>
            </a:r>
          </a:p>
          <a:p>
            <a:endParaRPr lang="en-GB" dirty="0"/>
          </a:p>
          <a:p>
            <a:r>
              <a:rPr lang="en-GB" dirty="0" smtClean="0"/>
              <a:t>They are using PCR to identify variants of the FTO gene in processed blood samples taken at the local NHS clinic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60033" y="371121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the University of Southampton</a:t>
            </a:r>
          </a:p>
          <a:p>
            <a:endParaRPr lang="en-GB" dirty="0"/>
          </a:p>
          <a:p>
            <a:r>
              <a:rPr lang="en-GB" dirty="0" smtClean="0"/>
              <a:t>Students undertake practical EPQ’s using techniques supplied by the University</a:t>
            </a:r>
          </a:p>
          <a:p>
            <a:endParaRPr lang="en-GB" dirty="0"/>
          </a:p>
          <a:p>
            <a:r>
              <a:rPr lang="en-GB" dirty="0" smtClean="0"/>
              <a:t>They are studying aspects of development in </a:t>
            </a:r>
            <a:r>
              <a:rPr lang="en-GB" i="1" dirty="0" smtClean="0"/>
              <a:t>drosophila</a:t>
            </a:r>
            <a:r>
              <a:rPr lang="en-GB" dirty="0" smtClean="0"/>
              <a:t> and  </a:t>
            </a:r>
            <a:r>
              <a:rPr lang="en-GB" i="1" dirty="0" smtClean="0"/>
              <a:t>C. </a:t>
            </a:r>
            <a:r>
              <a:rPr lang="en-GB" i="1" dirty="0" err="1" smtClean="0"/>
              <a:t>elegans</a:t>
            </a:r>
            <a:r>
              <a:rPr lang="en-GB" dirty="0" smtClean="0"/>
              <a:t> and retinal cells.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grant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Society Award allowed us to establish these four new research projects, as well as continuing MBP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It ran for three and a half years</a:t>
            </a:r>
          </a:p>
          <a:p>
            <a:r>
              <a:rPr lang="en-GB" dirty="0" smtClean="0"/>
              <a:t>The grant paid for a half day per week for a teacher and a technician in each school</a:t>
            </a:r>
          </a:p>
          <a:p>
            <a:r>
              <a:rPr lang="en-GB" dirty="0" smtClean="0"/>
              <a:t>It allowed an initial £6,300 equipment budget per school</a:t>
            </a:r>
          </a:p>
          <a:p>
            <a:r>
              <a:rPr lang="en-GB" dirty="0" smtClean="0"/>
              <a:t>It gave £2,500 per year consumable budget to each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90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Annual Symposium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grant also covered the cost of running an annual Research Symposium</a:t>
            </a:r>
          </a:p>
          <a:p>
            <a:r>
              <a:rPr lang="en-GB" dirty="0" smtClean="0"/>
              <a:t>Students from each school present their work as short talks and also on posters</a:t>
            </a:r>
          </a:p>
          <a:p>
            <a:r>
              <a:rPr lang="en-GB" dirty="0" smtClean="0"/>
              <a:t>Invited guests give key-note lectures, e.g. Lord Robert Winston, Professor Jeremy </a:t>
            </a:r>
            <a:r>
              <a:rPr lang="en-GB" dirty="0" err="1" smtClean="0"/>
              <a:t>Fararr</a:t>
            </a:r>
            <a:endParaRPr lang="en-GB" dirty="0" smtClean="0"/>
          </a:p>
          <a:p>
            <a:r>
              <a:rPr lang="en-GB" dirty="0" smtClean="0"/>
              <a:t>The first symposium was held at QMUL, all subsequent symposia have been held at the </a:t>
            </a:r>
            <a:r>
              <a:rPr lang="en-GB" dirty="0" err="1" smtClean="0"/>
              <a:t>Wellcome</a:t>
            </a:r>
            <a:r>
              <a:rPr lang="en-GB" dirty="0" smtClean="0"/>
              <a:t> Trust Headquarters in central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82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Authentic Biology –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September 2015, we started a new phase of the project</a:t>
            </a:r>
          </a:p>
          <a:p>
            <a:r>
              <a:rPr lang="en-GB" dirty="0" smtClean="0"/>
              <a:t>A second award led to a further expansion, with two new schools added for a two year period</a:t>
            </a:r>
          </a:p>
          <a:p>
            <a:pPr marL="13716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000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The new schools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0403" y="3655126"/>
            <a:ext cx="441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Parkside Academy, Cambridge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0334" y="3176518"/>
            <a:ext cx="378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Archbishop’s School, Canterbury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295" y="4221095"/>
            <a:ext cx="4419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the University of Cambridge</a:t>
            </a:r>
          </a:p>
          <a:p>
            <a:endParaRPr lang="en-GB" dirty="0"/>
          </a:p>
          <a:p>
            <a:r>
              <a:rPr lang="en-GB" dirty="0" smtClean="0"/>
              <a:t>Looking at bacteriophage, they have isolated phage form the River Cam, purified the DNA and sent it away for DNA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3" y="371121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the University of Kent</a:t>
            </a:r>
          </a:p>
          <a:p>
            <a:endParaRPr lang="en-GB" dirty="0" smtClean="0"/>
          </a:p>
          <a:p>
            <a:r>
              <a:rPr lang="en-GB" dirty="0" smtClean="0"/>
              <a:t>Working on a project called “Bird Beats” they are purifying and examining myosin from the heart tissue of birds ranging from a humming bird to an ostrich to see if they can find structural differences that explain the different heart rate in these birds</a:t>
            </a:r>
            <a:endParaRPr lang="en-GB" dirty="0"/>
          </a:p>
        </p:txBody>
      </p:sp>
      <p:pic>
        <p:nvPicPr>
          <p:cNvPr id="1027" name="Picture 3" descr="C:\Users\DColthurst\Desktop\My Pictures\Parks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350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4" y="1412776"/>
            <a:ext cx="40074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" y="633047"/>
            <a:ext cx="7930045" cy="46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7396"/>
            <a:ext cx="7886700" cy="508956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 smtClean="0">
                <a:latin typeface="+mn-lt"/>
              </a:rPr>
              <a:t>Nurture the potential and ability of young people to contribute to the scientific community</a:t>
            </a:r>
          </a:p>
          <a:p>
            <a:pPr lvl="0">
              <a:buNone/>
            </a:pPr>
            <a:endParaRPr lang="en-GB" sz="2000" dirty="0" smtClean="0">
              <a:latin typeface="+mn-lt"/>
            </a:endParaRPr>
          </a:p>
          <a:p>
            <a:pPr lvl="0"/>
            <a:r>
              <a:rPr lang="en-GB" sz="2000" dirty="0" smtClean="0">
                <a:latin typeface="+mn-lt"/>
              </a:rPr>
              <a:t>Increase uptake of post 16 maths, science and technology courses</a:t>
            </a:r>
          </a:p>
          <a:p>
            <a:pPr lvl="0">
              <a:buNone/>
            </a:pPr>
            <a:endParaRPr lang="en-GB" sz="2000" dirty="0" smtClean="0">
              <a:latin typeface="+mn-lt"/>
            </a:endParaRPr>
          </a:p>
          <a:p>
            <a:pPr lvl="0"/>
            <a:r>
              <a:rPr lang="en-GB" sz="2000" dirty="0" smtClean="0">
                <a:latin typeface="+mn-lt"/>
              </a:rPr>
              <a:t>Increase applications for STEM subjects at university, especially with girls</a:t>
            </a:r>
          </a:p>
          <a:p>
            <a:pPr lvl="0">
              <a:buNone/>
            </a:pPr>
            <a:endParaRPr lang="en-GB" sz="2000" dirty="0" smtClean="0">
              <a:latin typeface="+mn-lt"/>
            </a:endParaRPr>
          </a:p>
          <a:p>
            <a:pPr lvl="0"/>
            <a:r>
              <a:rPr lang="en-GB" sz="2000" dirty="0" smtClean="0">
                <a:latin typeface="+mn-lt"/>
              </a:rPr>
              <a:t>Enhance teachers’ expertise and job satisfaction and so retain teachers and recruit more to the profession</a:t>
            </a:r>
          </a:p>
          <a:p>
            <a:pPr lvl="0">
              <a:buNone/>
            </a:pPr>
            <a:endParaRPr lang="en-GB" sz="2000" dirty="0" smtClean="0">
              <a:latin typeface="+mn-lt"/>
            </a:endParaRPr>
          </a:p>
          <a:p>
            <a:pPr lvl="0"/>
            <a:r>
              <a:rPr lang="en-GB" sz="2000" dirty="0" smtClean="0">
                <a:latin typeface="+mn-lt"/>
              </a:rPr>
              <a:t>Engage Universities and Industry in sustained interaction with schools</a:t>
            </a:r>
          </a:p>
          <a:p>
            <a:pPr lvl="0"/>
            <a:endParaRPr lang="en-GB" sz="2000" dirty="0" smtClean="0">
              <a:latin typeface="+mn-lt"/>
            </a:endParaRPr>
          </a:p>
          <a:p>
            <a:pPr lvl="0"/>
            <a:r>
              <a:rPr lang="en-GB" sz="2000" dirty="0" smtClean="0">
                <a:latin typeface="+mn-lt"/>
              </a:rPr>
              <a:t>Develop communication, creativity, critical thinking and collaboration as essential skills for young people</a:t>
            </a:r>
          </a:p>
          <a:p>
            <a:pPr lvl="0"/>
            <a:endParaRPr lang="en-GB" sz="2400" dirty="0" smtClean="0">
              <a:latin typeface="+mn-lt"/>
            </a:endParaRPr>
          </a:p>
          <a:p>
            <a:pPr lvl="0"/>
            <a:endParaRPr lang="en-GB" sz="2400" dirty="0" smtClean="0">
              <a:latin typeface="+mn-lt"/>
            </a:endParaRP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4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Institute for Research in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CERN@school</a:t>
            </a:r>
            <a:r>
              <a:rPr lang="en-GB" dirty="0" smtClean="0">
                <a:latin typeface="+mn-lt"/>
              </a:rPr>
              <a:t> – particle physics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Authentic Biology – biomedical science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Other projects - space physics, transport, marine research, astronomy and materials science 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We work on making access to data and research projects available through resources, training and direct support </a:t>
            </a:r>
          </a:p>
        </p:txBody>
      </p:sp>
    </p:spTree>
    <p:extLst>
      <p:ext uri="{BB962C8B-B14F-4D97-AF65-F5344CB8AC3E}">
        <p14:creationId xmlns:p14="http://schemas.microsoft.com/office/powerpoint/2010/main" val="19857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IRIS Trustees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>
                <a:latin typeface="+mn-lt"/>
              </a:rPr>
              <a:t>Trustees of the Institute for Research in Schools</a:t>
            </a:r>
          </a:p>
          <a:p>
            <a:pPr lvl="0"/>
            <a:r>
              <a:rPr lang="en-GB" sz="2400" dirty="0" smtClean="0">
                <a:latin typeface="+mn-lt"/>
              </a:rPr>
              <a:t>Professor Steve Rose (Chair)                                                                                                                                                     Imperial College and University of Oxford</a:t>
            </a:r>
          </a:p>
          <a:p>
            <a:pPr lvl="0"/>
            <a:r>
              <a:rPr lang="en-GB" sz="2400" dirty="0" smtClean="0">
                <a:latin typeface="+mn-lt"/>
              </a:rPr>
              <a:t>Humphrey Battcock                                                                                                                                        Managing Partner, Advent International plc</a:t>
            </a:r>
          </a:p>
          <a:p>
            <a:pPr lvl="0"/>
            <a:r>
              <a:rPr lang="en-GB" sz="2400" dirty="0" smtClean="0">
                <a:latin typeface="+mn-lt"/>
              </a:rPr>
              <a:t>Dr Matthew Baxter					                                                     Headteacher, Simon Langton Grammar School for Boys</a:t>
            </a:r>
          </a:p>
          <a:p>
            <a:pPr lvl="0"/>
            <a:r>
              <a:rPr lang="en-GB" sz="2400" dirty="0" smtClean="0">
                <a:latin typeface="+mn-lt"/>
              </a:rPr>
              <a:t>Professor Sir Leszek Borysiewicz                                                                                                              Vice-Chancellor University of Cambridge</a:t>
            </a:r>
          </a:p>
          <a:p>
            <a:pPr lvl="0"/>
            <a:r>
              <a:rPr lang="en-GB" sz="2400" dirty="0" smtClean="0">
                <a:latin typeface="+mn-lt"/>
              </a:rPr>
              <a:t>Professor Dame Julia Goodfellow                                                                                                              Vice-Chancellor University of Kent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7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  <a:hlinkClick r:id="rId2"/>
              </a:rPr>
              <a:t>www.researchinschools.org</a:t>
            </a:r>
            <a:endParaRPr lang="en-GB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5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contact</a:t>
            </a:r>
            <a:endParaRPr lang="en-GB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  <a:hlinkClick r:id="rId3"/>
              </a:rPr>
              <a:t>beckyparker@researchinschools.org</a:t>
            </a:r>
            <a:endParaRPr lang="en-GB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GB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@</a:t>
            </a:r>
            <a:r>
              <a:rPr lang="en-GB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ResearchInSch</a:t>
            </a:r>
            <a:endParaRPr lang="en-GB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Myelin Sheath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714354" cy="2408678"/>
          </a:xfrm>
        </p:spPr>
      </p:pic>
      <p:sp>
        <p:nvSpPr>
          <p:cNvPr id="6" name="TextBox 5"/>
          <p:cNvSpPr txBox="1"/>
          <p:nvPr/>
        </p:nvSpPr>
        <p:spPr>
          <a:xfrm>
            <a:off x="323528" y="4005078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Insulating layer around the axon of nerve cell in mammalian  CNS</a:t>
            </a:r>
          </a:p>
          <a:p>
            <a:endParaRPr lang="en-GB" sz="2200" dirty="0"/>
          </a:p>
          <a:p>
            <a:r>
              <a:rPr lang="en-GB" sz="2200" dirty="0" smtClean="0"/>
              <a:t>Mostly composed of lipids, also contains proteins</a:t>
            </a:r>
          </a:p>
          <a:p>
            <a:endParaRPr lang="en-GB" sz="2200" dirty="0" smtClean="0"/>
          </a:p>
          <a:p>
            <a:r>
              <a:rPr lang="en-GB" sz="2200" dirty="0" smtClean="0"/>
              <a:t>Second most abundant protein is Myelin Basic Protein (MBP)</a:t>
            </a:r>
          </a:p>
          <a:p>
            <a:endParaRPr lang="en-GB" sz="2200" dirty="0"/>
          </a:p>
          <a:p>
            <a:r>
              <a:rPr lang="en-GB" sz="2200" dirty="0" smtClean="0"/>
              <a:t>Laid down by oligodendrocytes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Demyelination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15676"/>
            <a:ext cx="3362325" cy="3009900"/>
          </a:xfrm>
        </p:spPr>
      </p:pic>
      <p:sp>
        <p:nvSpPr>
          <p:cNvPr id="6" name="TextBox 5"/>
          <p:cNvSpPr txBox="1"/>
          <p:nvPr/>
        </p:nvSpPr>
        <p:spPr>
          <a:xfrm>
            <a:off x="1043610" y="472514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Damage to the myelin sheath results in reduced nerve function</a:t>
            </a:r>
          </a:p>
          <a:p>
            <a:endParaRPr lang="en-GB" dirty="0"/>
          </a:p>
          <a:p>
            <a:r>
              <a:rPr lang="en-GB" dirty="0" smtClean="0"/>
              <a:t>Regions of damage can be imaged by NMR as a plaque or sclerosis</a:t>
            </a:r>
          </a:p>
          <a:p>
            <a:endParaRPr lang="en-GB" dirty="0"/>
          </a:p>
          <a:p>
            <a:r>
              <a:rPr lang="en-GB" dirty="0" smtClean="0"/>
              <a:t>If you have a lot of damage, you have </a:t>
            </a:r>
            <a:r>
              <a:rPr lang="en-GB" dirty="0"/>
              <a:t>M</a:t>
            </a:r>
            <a:r>
              <a:rPr lang="en-GB" dirty="0" smtClean="0"/>
              <a:t>ultiple Sclerosis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9202"/>
            <a:ext cx="3024336" cy="29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smtClean="0">
                <a:latin typeface="Jokerman" pitchFamily="82" charset="0"/>
              </a:rPr>
              <a:t>MBP</a:t>
            </a:r>
            <a:r>
              <a:rPr lang="en-GB" baseline="30000" dirty="0" smtClean="0">
                <a:latin typeface="Jokerman" pitchFamily="82" charset="0"/>
              </a:rPr>
              <a:t>2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sz="3200" dirty="0" smtClean="0"/>
              <a:t>Running </a:t>
            </a:r>
            <a:r>
              <a:rPr lang="en-GB" sz="3200" smtClean="0"/>
              <a:t>for seven </a:t>
            </a:r>
            <a:r>
              <a:rPr lang="en-GB" sz="3200" dirty="0" smtClean="0"/>
              <a:t>years</a:t>
            </a:r>
          </a:p>
          <a:p>
            <a:pPr marL="137160" indent="0">
              <a:buNone/>
            </a:pPr>
            <a:endParaRPr lang="en-GB" sz="3200" dirty="0" smtClean="0"/>
          </a:p>
          <a:p>
            <a:pPr marL="137160" indent="0">
              <a:buNone/>
            </a:pPr>
            <a:r>
              <a:rPr lang="en-GB" sz="3200" dirty="0" smtClean="0"/>
              <a:t>Funded entirely by the </a:t>
            </a:r>
            <a:r>
              <a:rPr lang="en-GB" sz="3200" dirty="0" err="1" smtClean="0"/>
              <a:t>Wellcome</a:t>
            </a:r>
            <a:r>
              <a:rPr lang="en-GB" sz="3200" dirty="0" smtClean="0"/>
              <a:t> Trust</a:t>
            </a:r>
          </a:p>
          <a:p>
            <a:pPr marL="137160" indent="0">
              <a:buNone/>
            </a:pPr>
            <a:endParaRPr lang="en-GB" sz="3200" dirty="0" smtClean="0"/>
          </a:p>
          <a:p>
            <a:pPr marL="137160" indent="0">
              <a:buNone/>
            </a:pPr>
            <a:r>
              <a:rPr lang="en-GB" sz="3200" dirty="0" smtClean="0"/>
              <a:t>Supported by the University of Kent</a:t>
            </a:r>
          </a:p>
          <a:p>
            <a:pPr marL="137160" indent="0">
              <a:buNone/>
            </a:pPr>
            <a:endParaRPr lang="en-GB" sz="3200" dirty="0" smtClean="0"/>
          </a:p>
          <a:p>
            <a:pPr marL="137160" indent="0">
              <a:buNone/>
            </a:pPr>
            <a:r>
              <a:rPr lang="en-GB" sz="3200" dirty="0" smtClean="0"/>
              <a:t>Students carrying out original research into MBP – implicated in development of MS</a:t>
            </a:r>
          </a:p>
        </p:txBody>
      </p:sp>
    </p:spTree>
    <p:extLst>
      <p:ext uri="{BB962C8B-B14F-4D97-AF65-F5344CB8AC3E}">
        <p14:creationId xmlns:p14="http://schemas.microsoft.com/office/powerpoint/2010/main" val="1714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MBP?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137160" indent="0">
              <a:buNone/>
            </a:pPr>
            <a:r>
              <a:rPr lang="en-GB" dirty="0"/>
              <a:t>MBP is a “fragile” protein – no fixed </a:t>
            </a:r>
            <a:r>
              <a:rPr lang="en-GB" dirty="0" smtClean="0"/>
              <a:t>structure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Subject to multiple post-translational modifications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Phosphorylation </a:t>
            </a:r>
            <a:r>
              <a:rPr lang="en-GB" dirty="0"/>
              <a:t>happens and causes changes to the structure of the </a:t>
            </a:r>
            <a:r>
              <a:rPr lang="en-GB" dirty="0" smtClean="0"/>
              <a:t>protein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Evidence to suggest this triggers part of the auto-immune response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Cloning the Human MBP gene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62950" cy="1529192"/>
          </a:xfrm>
        </p:spPr>
      </p:pic>
      <p:sp>
        <p:nvSpPr>
          <p:cNvPr id="5" name="TextBox 4"/>
          <p:cNvSpPr txBox="1"/>
          <p:nvPr/>
        </p:nvSpPr>
        <p:spPr>
          <a:xfrm>
            <a:off x="467544" y="292494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designed PCR primers for the human MBP gene.</a:t>
            </a:r>
          </a:p>
          <a:p>
            <a:endParaRPr lang="en-GB" sz="2400" dirty="0" smtClean="0"/>
          </a:p>
          <a:p>
            <a:r>
              <a:rPr lang="en-GB" sz="2400" dirty="0" smtClean="0"/>
              <a:t>We incorporated a Hind III cut site at the N-terminus of the MBP protein</a:t>
            </a:r>
          </a:p>
          <a:p>
            <a:endParaRPr lang="en-GB" sz="2400" dirty="0" smtClean="0"/>
          </a:p>
          <a:p>
            <a:r>
              <a:rPr lang="en-GB" sz="2400" dirty="0" smtClean="0"/>
              <a:t>We added an </a:t>
            </a:r>
            <a:r>
              <a:rPr lang="en-GB" sz="2400" dirty="0" err="1" smtClean="0"/>
              <a:t>octa</a:t>
            </a:r>
            <a:r>
              <a:rPr lang="en-GB" sz="2400" dirty="0" smtClean="0"/>
              <a:t>-His tail to the C-terminus and added an </a:t>
            </a:r>
            <a:r>
              <a:rPr lang="en-GB" sz="2400" dirty="0" err="1" smtClean="0"/>
              <a:t>EcoRI</a:t>
            </a:r>
            <a:r>
              <a:rPr lang="en-GB" sz="2400" dirty="0" smtClean="0"/>
              <a:t> cut site </a:t>
            </a:r>
          </a:p>
          <a:p>
            <a:endParaRPr lang="en-GB" sz="2400" dirty="0" smtClean="0"/>
          </a:p>
          <a:p>
            <a:r>
              <a:rPr lang="en-GB" sz="2400" dirty="0" smtClean="0"/>
              <a:t>We sub cloned this PCR product into pYES2 to create pSLB1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87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pSLB1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2" y="1268760"/>
            <a:ext cx="6858187" cy="5328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05039"/>
            <a:ext cx="1510023" cy="1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Expression of MBP in yeast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GB" dirty="0" smtClean="0"/>
              <a:t>Adding the sugar </a:t>
            </a:r>
            <a:r>
              <a:rPr lang="en-GB" dirty="0" err="1" smtClean="0"/>
              <a:t>galactose</a:t>
            </a:r>
            <a:r>
              <a:rPr lang="en-GB" dirty="0" smtClean="0"/>
              <a:t> to the growth medium, switches on the Gal-promoter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This transcribes MBP mRNA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The mRNA is then translated to make the human protein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 smtClean="0"/>
              <a:t>Due to the similarities between yeast and human biochemical pathways, the MBP is then modified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4C5C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4C5C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4C5C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788</TotalTime>
  <Words>1383</Words>
  <Application>Microsoft Office PowerPoint</Application>
  <PresentationFormat>On-screen Show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Apex</vt:lpstr>
      <vt:lpstr>Office Theme</vt:lpstr>
      <vt:lpstr>1_Office Theme</vt:lpstr>
      <vt:lpstr>2_Office Theme</vt:lpstr>
      <vt:lpstr>MBP2 , Authentic Biology and IRIS</vt:lpstr>
      <vt:lpstr>Plan for this talk</vt:lpstr>
      <vt:lpstr>The Myelin Sheath</vt:lpstr>
      <vt:lpstr>Demyelination</vt:lpstr>
      <vt:lpstr>What is MBP2?</vt:lpstr>
      <vt:lpstr>What is MBP?</vt:lpstr>
      <vt:lpstr>Cloning the Human MBP gene</vt:lpstr>
      <vt:lpstr>pSLB1</vt:lpstr>
      <vt:lpstr>Expression of MBP in yeast</vt:lpstr>
      <vt:lpstr>Identification of human MBP in yeast</vt:lpstr>
      <vt:lpstr>How do you separate MBP from all the yeast proteins?</vt:lpstr>
      <vt:lpstr>How do we identify the MBP?</vt:lpstr>
      <vt:lpstr>Detection of phosphorylation  of MBP</vt:lpstr>
      <vt:lpstr>Future work</vt:lpstr>
      <vt:lpstr>What were the benefits for the students?</vt:lpstr>
      <vt:lpstr>What were the benefits for the staff?</vt:lpstr>
      <vt:lpstr>What were the benefits for the University?</vt:lpstr>
      <vt:lpstr>Authentic Biology</vt:lpstr>
      <vt:lpstr>Four more schools involved</vt:lpstr>
      <vt:lpstr>PowerPoint Presentation</vt:lpstr>
      <vt:lpstr>Initial grant</vt:lpstr>
      <vt:lpstr>Annual Symposium</vt:lpstr>
      <vt:lpstr>Authentic Biology – part 2</vt:lpstr>
      <vt:lpstr>The new schools</vt:lpstr>
      <vt:lpstr>PowerPoint Presentation</vt:lpstr>
      <vt:lpstr>Aims</vt:lpstr>
      <vt:lpstr>Institute for Research in Schools</vt:lpstr>
      <vt:lpstr>IRIS Trustees</vt:lpstr>
      <vt:lpstr>PowerPoint Presentation</vt:lpstr>
    </vt:vector>
  </TitlesOfParts>
  <Company>Simon Langton Grammar School for Boys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MBP2</dc:title>
  <dc:creator>slbs</dc:creator>
  <cp:lastModifiedBy>Sarah Cox</cp:lastModifiedBy>
  <cp:revision>57</cp:revision>
  <cp:lastPrinted>2016-07-04T13:19:11Z</cp:lastPrinted>
  <dcterms:created xsi:type="dcterms:W3CDTF">2011-09-27T12:54:08Z</dcterms:created>
  <dcterms:modified xsi:type="dcterms:W3CDTF">2016-07-15T10:30:20Z</dcterms:modified>
</cp:coreProperties>
</file>