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</p:sldIdLst>
  <p:sldSz cx="13342938" cy="10007600"/>
  <p:notesSz cx="6858000" cy="9144000"/>
  <p:defaultTextStyle>
    <a:defPPr>
      <a:defRPr lang="en-US"/>
    </a:defPPr>
    <a:lvl1pPr marL="0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6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3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69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24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80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37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93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48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A942"/>
    <a:srgbClr val="003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014" autoAdjust="0"/>
    <p:restoredTop sz="88167" autoAdjust="0"/>
  </p:normalViewPr>
  <p:slideViewPr>
    <p:cSldViewPr snapToGrid="0">
      <p:cViewPr varScale="1">
        <p:scale>
          <a:sx n="53" d="100"/>
          <a:sy n="53" d="100"/>
        </p:scale>
        <p:origin x="108" y="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14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18912E-1586-429D-B3D0-C2E310E55105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D1A1-250B-4879-A26E-217BA59C48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1983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61C2C-9DE7-46B5-A344-F13108813137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FD957-0C9C-4EB4-BCF7-C065A91C03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065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6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13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69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24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80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37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93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48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44310" y="1637822"/>
            <a:ext cx="7255223" cy="3484127"/>
          </a:xfrm>
        </p:spPr>
        <p:txBody>
          <a:bodyPr anchor="b">
            <a:normAutofit/>
          </a:bodyPr>
          <a:lstStyle>
            <a:lvl1pPr algn="l">
              <a:defRPr sz="5999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44310" y="5256311"/>
            <a:ext cx="7255223" cy="2416185"/>
          </a:xfrm>
        </p:spPr>
        <p:txBody>
          <a:bodyPr/>
          <a:lstStyle>
            <a:lvl1pPr marL="0" indent="0" algn="l">
              <a:buNone/>
              <a:defRPr sz="2627"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00364" indent="0" algn="ctr">
              <a:buNone/>
              <a:defRPr sz="2189"/>
            </a:lvl2pPr>
            <a:lvl3pPr marL="1000730" indent="0" algn="ctr">
              <a:buNone/>
              <a:defRPr sz="1970"/>
            </a:lvl3pPr>
            <a:lvl4pPr marL="1501094" indent="0" algn="ctr">
              <a:buNone/>
              <a:defRPr sz="1751"/>
            </a:lvl4pPr>
            <a:lvl5pPr marL="2001458" indent="0" algn="ctr">
              <a:buNone/>
              <a:defRPr sz="1751"/>
            </a:lvl5pPr>
            <a:lvl6pPr marL="2501823" indent="0" algn="ctr">
              <a:buNone/>
              <a:defRPr sz="1751"/>
            </a:lvl6pPr>
            <a:lvl7pPr marL="3002187" indent="0" algn="ctr">
              <a:buNone/>
              <a:defRPr sz="1751"/>
            </a:lvl7pPr>
            <a:lvl8pPr marL="3502552" indent="0" algn="ctr">
              <a:buNone/>
              <a:defRPr sz="1751"/>
            </a:lvl8pPr>
            <a:lvl9pPr marL="4002917" indent="0" algn="ctr">
              <a:buNone/>
              <a:defRPr sz="1751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 userDrawn="1"/>
        </p:nvSpPr>
        <p:spPr>
          <a:xfrm>
            <a:off x="347472" y="438149"/>
            <a:ext cx="281160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www.rsb.org.uk</a:t>
            </a:r>
            <a:endParaRPr lang="en-GB" sz="3000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6" t="13401" r="46913"/>
          <a:stretch/>
        </p:blipFill>
        <p:spPr>
          <a:xfrm>
            <a:off x="162232" y="1908692"/>
            <a:ext cx="4999703" cy="7190379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2" y="9099071"/>
            <a:ext cx="13342938" cy="91439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15" y="411434"/>
            <a:ext cx="3100943" cy="114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39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48541" y="532815"/>
            <a:ext cx="2877071" cy="84809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7328" y="532815"/>
            <a:ext cx="8464426" cy="84809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15" y="411434"/>
            <a:ext cx="3100943" cy="114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372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2" y="9099071"/>
            <a:ext cx="13342938" cy="91439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15" y="411434"/>
            <a:ext cx="3100943" cy="114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718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379" y="2494957"/>
            <a:ext cx="11508284" cy="4162883"/>
          </a:xfrm>
        </p:spPr>
        <p:txBody>
          <a:bodyPr anchor="b"/>
          <a:lstStyle>
            <a:lvl1pPr>
              <a:defRPr sz="6567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0379" y="6697218"/>
            <a:ext cx="11508284" cy="2189161"/>
          </a:xfrm>
        </p:spPr>
        <p:txBody>
          <a:bodyPr/>
          <a:lstStyle>
            <a:lvl1pPr marL="0" indent="0">
              <a:buNone/>
              <a:defRPr sz="2627"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00364" indent="0">
              <a:buNone/>
              <a:defRPr sz="2189">
                <a:solidFill>
                  <a:schemeClr val="tx1">
                    <a:tint val="75000"/>
                  </a:schemeClr>
                </a:solidFill>
              </a:defRPr>
            </a:lvl2pPr>
            <a:lvl3pPr marL="1000730" indent="0">
              <a:buNone/>
              <a:defRPr sz="1970">
                <a:solidFill>
                  <a:schemeClr val="tx1">
                    <a:tint val="75000"/>
                  </a:schemeClr>
                </a:solidFill>
              </a:defRPr>
            </a:lvl3pPr>
            <a:lvl4pPr marL="1501094" indent="0">
              <a:buNone/>
              <a:defRPr sz="1751">
                <a:solidFill>
                  <a:schemeClr val="tx1">
                    <a:tint val="75000"/>
                  </a:schemeClr>
                </a:solidFill>
              </a:defRPr>
            </a:lvl4pPr>
            <a:lvl5pPr marL="2001458" indent="0">
              <a:buNone/>
              <a:defRPr sz="1751">
                <a:solidFill>
                  <a:schemeClr val="tx1">
                    <a:tint val="75000"/>
                  </a:schemeClr>
                </a:solidFill>
              </a:defRPr>
            </a:lvl5pPr>
            <a:lvl6pPr marL="2501823" indent="0">
              <a:buNone/>
              <a:defRPr sz="1751">
                <a:solidFill>
                  <a:schemeClr val="tx1">
                    <a:tint val="75000"/>
                  </a:schemeClr>
                </a:solidFill>
              </a:defRPr>
            </a:lvl6pPr>
            <a:lvl7pPr marL="3002187" indent="0">
              <a:buNone/>
              <a:defRPr sz="1751">
                <a:solidFill>
                  <a:schemeClr val="tx1">
                    <a:tint val="75000"/>
                  </a:schemeClr>
                </a:solidFill>
              </a:defRPr>
            </a:lvl7pPr>
            <a:lvl8pPr marL="3502552" indent="0">
              <a:buNone/>
              <a:defRPr sz="1751">
                <a:solidFill>
                  <a:schemeClr val="tx1">
                    <a:tint val="75000"/>
                  </a:schemeClr>
                </a:solidFill>
              </a:defRPr>
            </a:lvl8pPr>
            <a:lvl9pPr marL="4002917" indent="0">
              <a:buNone/>
              <a:defRPr sz="17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14/09/2021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2" y="9099071"/>
            <a:ext cx="13342938" cy="91439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15" y="411434"/>
            <a:ext cx="3100943" cy="114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933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7327" y="2664064"/>
            <a:ext cx="5670749" cy="6349729"/>
          </a:xfrm>
        </p:spPr>
        <p:txBody>
          <a:bodyPr/>
          <a:lstStyle>
            <a:lvl1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4864" y="2664064"/>
            <a:ext cx="5670749" cy="6349729"/>
          </a:xfrm>
        </p:spPr>
        <p:txBody>
          <a:bodyPr/>
          <a:lstStyle>
            <a:lvl1pPr>
              <a:defRPr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2" y="9099071"/>
            <a:ext cx="13342938" cy="91439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15" y="411434"/>
            <a:ext cx="3100943" cy="114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961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" y="9099071"/>
            <a:ext cx="13342938" cy="91439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15" y="411434"/>
            <a:ext cx="3100943" cy="114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671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2" y="9099071"/>
            <a:ext cx="13342938" cy="91439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15" y="411434"/>
            <a:ext cx="3100943" cy="11438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71" y="577863"/>
            <a:ext cx="4853276" cy="810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586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9066" y="667177"/>
            <a:ext cx="4303445" cy="2335107"/>
          </a:xfrm>
        </p:spPr>
        <p:txBody>
          <a:bodyPr anchor="b"/>
          <a:lstStyle>
            <a:lvl1pPr>
              <a:defRPr sz="3503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2487" y="1440912"/>
            <a:ext cx="6754862" cy="7111883"/>
          </a:xfrm>
        </p:spPr>
        <p:txBody>
          <a:bodyPr/>
          <a:lstStyle>
            <a:lvl1pPr>
              <a:defRPr sz="3503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065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62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89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89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189"/>
            </a:lvl6pPr>
            <a:lvl7pPr>
              <a:defRPr sz="2189"/>
            </a:lvl7pPr>
            <a:lvl8pPr>
              <a:defRPr sz="2189"/>
            </a:lvl8pPr>
            <a:lvl9pPr>
              <a:defRPr sz="2189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9066" y="3002285"/>
            <a:ext cx="4303445" cy="5562095"/>
          </a:xfrm>
        </p:spPr>
        <p:txBody>
          <a:bodyPr/>
          <a:lstStyle>
            <a:lvl1pPr marL="0" indent="0">
              <a:buNone/>
              <a:defRPr sz="1751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00364" indent="0">
              <a:buNone/>
              <a:defRPr sz="1532"/>
            </a:lvl2pPr>
            <a:lvl3pPr marL="1000730" indent="0">
              <a:buNone/>
              <a:defRPr sz="1313"/>
            </a:lvl3pPr>
            <a:lvl4pPr marL="1501094" indent="0">
              <a:buNone/>
              <a:defRPr sz="1094"/>
            </a:lvl4pPr>
            <a:lvl5pPr marL="2001458" indent="0">
              <a:buNone/>
              <a:defRPr sz="1094"/>
            </a:lvl5pPr>
            <a:lvl6pPr marL="2501823" indent="0">
              <a:buNone/>
              <a:defRPr sz="1094"/>
            </a:lvl6pPr>
            <a:lvl7pPr marL="3002187" indent="0">
              <a:buNone/>
              <a:defRPr sz="1094"/>
            </a:lvl7pPr>
            <a:lvl8pPr marL="3502552" indent="0">
              <a:buNone/>
              <a:defRPr sz="1094"/>
            </a:lvl8pPr>
            <a:lvl9pPr marL="4002917" indent="0">
              <a:buNone/>
              <a:defRPr sz="1094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2" y="9099071"/>
            <a:ext cx="13342938" cy="91439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15" y="411434"/>
            <a:ext cx="3100943" cy="114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850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9066" y="667177"/>
            <a:ext cx="4303445" cy="2335107"/>
          </a:xfrm>
        </p:spPr>
        <p:txBody>
          <a:bodyPr anchor="b"/>
          <a:lstStyle>
            <a:lvl1pPr>
              <a:defRPr sz="350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72487" y="1440912"/>
            <a:ext cx="6754862" cy="7111883"/>
          </a:xfrm>
        </p:spPr>
        <p:txBody>
          <a:bodyPr anchor="t"/>
          <a:lstStyle>
            <a:lvl1pPr marL="0" indent="0">
              <a:buNone/>
              <a:defRPr sz="3503"/>
            </a:lvl1pPr>
            <a:lvl2pPr marL="500364" indent="0">
              <a:buNone/>
              <a:defRPr sz="3065"/>
            </a:lvl2pPr>
            <a:lvl3pPr marL="1000730" indent="0">
              <a:buNone/>
              <a:defRPr sz="2627"/>
            </a:lvl3pPr>
            <a:lvl4pPr marL="1501094" indent="0">
              <a:buNone/>
              <a:defRPr sz="2189"/>
            </a:lvl4pPr>
            <a:lvl5pPr marL="2001458" indent="0">
              <a:buNone/>
              <a:defRPr sz="2189"/>
            </a:lvl5pPr>
            <a:lvl6pPr marL="2501823" indent="0">
              <a:buNone/>
              <a:defRPr sz="2189"/>
            </a:lvl6pPr>
            <a:lvl7pPr marL="3002187" indent="0">
              <a:buNone/>
              <a:defRPr sz="2189"/>
            </a:lvl7pPr>
            <a:lvl8pPr marL="3502552" indent="0">
              <a:buNone/>
              <a:defRPr sz="2189"/>
            </a:lvl8pPr>
            <a:lvl9pPr marL="4002917" indent="0">
              <a:buNone/>
              <a:defRPr sz="218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9066" y="3002285"/>
            <a:ext cx="4303445" cy="5562095"/>
          </a:xfrm>
        </p:spPr>
        <p:txBody>
          <a:bodyPr/>
          <a:lstStyle>
            <a:lvl1pPr marL="0" indent="0">
              <a:buNone/>
              <a:defRPr sz="1751"/>
            </a:lvl1pPr>
            <a:lvl2pPr marL="500364" indent="0">
              <a:buNone/>
              <a:defRPr sz="1532"/>
            </a:lvl2pPr>
            <a:lvl3pPr marL="1000730" indent="0">
              <a:buNone/>
              <a:defRPr sz="1313"/>
            </a:lvl3pPr>
            <a:lvl4pPr marL="1501094" indent="0">
              <a:buNone/>
              <a:defRPr sz="1094"/>
            </a:lvl4pPr>
            <a:lvl5pPr marL="2001458" indent="0">
              <a:buNone/>
              <a:defRPr sz="1094"/>
            </a:lvl5pPr>
            <a:lvl6pPr marL="2501823" indent="0">
              <a:buNone/>
              <a:defRPr sz="1094"/>
            </a:lvl6pPr>
            <a:lvl7pPr marL="3002187" indent="0">
              <a:buNone/>
              <a:defRPr sz="1094"/>
            </a:lvl7pPr>
            <a:lvl8pPr marL="3502552" indent="0">
              <a:buNone/>
              <a:defRPr sz="1094"/>
            </a:lvl8pPr>
            <a:lvl9pPr marL="4002917" indent="0">
              <a:buNone/>
              <a:defRPr sz="1094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15" y="411434"/>
            <a:ext cx="3100943" cy="114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812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15" y="411434"/>
            <a:ext cx="3100943" cy="114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431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7329" y="532812"/>
            <a:ext cx="11508284" cy="19343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329" y="2664064"/>
            <a:ext cx="11508284" cy="63497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7327" y="9275565"/>
            <a:ext cx="3002161" cy="53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13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86C856D-FB1E-4A8A-B731-1D296D90E550}" type="datetimeFigureOut">
              <a:rPr lang="en-GB" smtClean="0"/>
              <a:pPr/>
              <a:t>14/09/2021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19850" y="9275565"/>
            <a:ext cx="4503242" cy="53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13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23450" y="9275565"/>
            <a:ext cx="3002161" cy="53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13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61DEB3-3CAF-4255-B6C0-8EB2E776985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85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iming>
    <p:tnLst>
      <p:par>
        <p:cTn id="1" dur="indefinite" restart="never" nodeType="tmRoot"/>
      </p:par>
    </p:tnLst>
  </p:timing>
  <p:txStyles>
    <p:titleStyle>
      <a:lvl1pPr algn="l" defTabSz="1000730" rtl="0" eaLnBrk="1" latinLnBrk="0" hangingPunct="1">
        <a:lnSpc>
          <a:spcPct val="90000"/>
        </a:lnSpc>
        <a:spcBef>
          <a:spcPct val="0"/>
        </a:spcBef>
        <a:buNone/>
        <a:defRPr sz="4815" kern="1200">
          <a:solidFill>
            <a:srgbClr val="003D7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50182" indent="-250182" algn="l" defTabSz="1000730" rtl="0" eaLnBrk="1" latinLnBrk="0" hangingPunct="1">
        <a:lnSpc>
          <a:spcPct val="90000"/>
        </a:lnSpc>
        <a:spcBef>
          <a:spcPts val="1094"/>
        </a:spcBef>
        <a:buFont typeface="Arial" panose="020B0604020202020204" pitchFamily="34" charset="0"/>
        <a:buChar char="•"/>
        <a:defRPr sz="3065" kern="1200">
          <a:solidFill>
            <a:srgbClr val="003D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50548" indent="-250182" algn="l" defTabSz="1000730" rtl="0" eaLnBrk="1" latinLnBrk="0" hangingPunct="1">
        <a:lnSpc>
          <a:spcPct val="90000"/>
        </a:lnSpc>
        <a:spcBef>
          <a:spcPts val="548"/>
        </a:spcBef>
        <a:buFont typeface="Arial" panose="020B0604020202020204" pitchFamily="34" charset="0"/>
        <a:buChar char="•"/>
        <a:defRPr sz="2627" kern="1200">
          <a:solidFill>
            <a:srgbClr val="003D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0912" indent="-250182" algn="l" defTabSz="1000730" rtl="0" eaLnBrk="1" latinLnBrk="0" hangingPunct="1">
        <a:lnSpc>
          <a:spcPct val="90000"/>
        </a:lnSpc>
        <a:spcBef>
          <a:spcPts val="548"/>
        </a:spcBef>
        <a:buFont typeface="Arial" panose="020B0604020202020204" pitchFamily="34" charset="0"/>
        <a:buChar char="•"/>
        <a:defRPr sz="2189" kern="1200">
          <a:solidFill>
            <a:srgbClr val="003D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51276" indent="-250182" algn="l" defTabSz="1000730" rtl="0" eaLnBrk="1" latinLnBrk="0" hangingPunct="1">
        <a:lnSpc>
          <a:spcPct val="90000"/>
        </a:lnSpc>
        <a:spcBef>
          <a:spcPts val="548"/>
        </a:spcBef>
        <a:buFont typeface="Arial" panose="020B0604020202020204" pitchFamily="34" charset="0"/>
        <a:buChar char="•"/>
        <a:defRPr sz="1970" kern="1200">
          <a:solidFill>
            <a:srgbClr val="003D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251641" indent="-250182" algn="l" defTabSz="1000730" rtl="0" eaLnBrk="1" latinLnBrk="0" hangingPunct="1">
        <a:lnSpc>
          <a:spcPct val="90000"/>
        </a:lnSpc>
        <a:spcBef>
          <a:spcPts val="548"/>
        </a:spcBef>
        <a:buFont typeface="Arial" panose="020B0604020202020204" pitchFamily="34" charset="0"/>
        <a:buChar char="•"/>
        <a:defRPr sz="1970" kern="1200">
          <a:solidFill>
            <a:srgbClr val="003D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752005" indent="-250182" algn="l" defTabSz="1000730" rtl="0" eaLnBrk="1" latinLnBrk="0" hangingPunct="1">
        <a:lnSpc>
          <a:spcPct val="90000"/>
        </a:lnSpc>
        <a:spcBef>
          <a:spcPts val="548"/>
        </a:spcBef>
        <a:buFont typeface="Arial" panose="020B0604020202020204" pitchFamily="34" charset="0"/>
        <a:buChar char="•"/>
        <a:defRPr sz="1970" kern="1200">
          <a:solidFill>
            <a:schemeClr val="tx1"/>
          </a:solidFill>
          <a:latin typeface="+mn-lt"/>
          <a:ea typeface="+mn-ea"/>
          <a:cs typeface="+mn-cs"/>
        </a:defRPr>
      </a:lvl6pPr>
      <a:lvl7pPr marL="3252369" indent="-250182" algn="l" defTabSz="1000730" rtl="0" eaLnBrk="1" latinLnBrk="0" hangingPunct="1">
        <a:lnSpc>
          <a:spcPct val="90000"/>
        </a:lnSpc>
        <a:spcBef>
          <a:spcPts val="548"/>
        </a:spcBef>
        <a:buFont typeface="Arial" panose="020B0604020202020204" pitchFamily="34" charset="0"/>
        <a:buChar char="•"/>
        <a:defRPr sz="1970" kern="1200">
          <a:solidFill>
            <a:schemeClr val="tx1"/>
          </a:solidFill>
          <a:latin typeface="+mn-lt"/>
          <a:ea typeface="+mn-ea"/>
          <a:cs typeface="+mn-cs"/>
        </a:defRPr>
      </a:lvl7pPr>
      <a:lvl8pPr marL="3752735" indent="-250182" algn="l" defTabSz="1000730" rtl="0" eaLnBrk="1" latinLnBrk="0" hangingPunct="1">
        <a:lnSpc>
          <a:spcPct val="90000"/>
        </a:lnSpc>
        <a:spcBef>
          <a:spcPts val="548"/>
        </a:spcBef>
        <a:buFont typeface="Arial" panose="020B0604020202020204" pitchFamily="34" charset="0"/>
        <a:buChar char="•"/>
        <a:defRPr sz="1970" kern="1200">
          <a:solidFill>
            <a:schemeClr val="tx1"/>
          </a:solidFill>
          <a:latin typeface="+mn-lt"/>
          <a:ea typeface="+mn-ea"/>
          <a:cs typeface="+mn-cs"/>
        </a:defRPr>
      </a:lvl8pPr>
      <a:lvl9pPr marL="4253099" indent="-250182" algn="l" defTabSz="1000730" rtl="0" eaLnBrk="1" latinLnBrk="0" hangingPunct="1">
        <a:lnSpc>
          <a:spcPct val="90000"/>
        </a:lnSpc>
        <a:spcBef>
          <a:spcPts val="548"/>
        </a:spcBef>
        <a:buFont typeface="Arial" panose="020B0604020202020204" pitchFamily="34" charset="0"/>
        <a:buChar char="•"/>
        <a:defRPr sz="19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0730" rtl="0" eaLnBrk="1" latinLnBrk="0" hangingPunct="1">
        <a:defRPr sz="1970" kern="1200">
          <a:solidFill>
            <a:schemeClr val="tx1"/>
          </a:solidFill>
          <a:latin typeface="+mn-lt"/>
          <a:ea typeface="+mn-ea"/>
          <a:cs typeface="+mn-cs"/>
        </a:defRPr>
      </a:lvl1pPr>
      <a:lvl2pPr marL="500364" algn="l" defTabSz="1000730" rtl="0" eaLnBrk="1" latinLnBrk="0" hangingPunct="1">
        <a:defRPr sz="1970" kern="1200">
          <a:solidFill>
            <a:schemeClr val="tx1"/>
          </a:solidFill>
          <a:latin typeface="+mn-lt"/>
          <a:ea typeface="+mn-ea"/>
          <a:cs typeface="+mn-cs"/>
        </a:defRPr>
      </a:lvl2pPr>
      <a:lvl3pPr marL="1000730" algn="l" defTabSz="1000730" rtl="0" eaLnBrk="1" latinLnBrk="0" hangingPunct="1">
        <a:defRPr sz="1970" kern="1200">
          <a:solidFill>
            <a:schemeClr val="tx1"/>
          </a:solidFill>
          <a:latin typeface="+mn-lt"/>
          <a:ea typeface="+mn-ea"/>
          <a:cs typeface="+mn-cs"/>
        </a:defRPr>
      </a:lvl3pPr>
      <a:lvl4pPr marL="1501094" algn="l" defTabSz="1000730" rtl="0" eaLnBrk="1" latinLnBrk="0" hangingPunct="1">
        <a:defRPr sz="1970" kern="1200">
          <a:solidFill>
            <a:schemeClr val="tx1"/>
          </a:solidFill>
          <a:latin typeface="+mn-lt"/>
          <a:ea typeface="+mn-ea"/>
          <a:cs typeface="+mn-cs"/>
        </a:defRPr>
      </a:lvl4pPr>
      <a:lvl5pPr marL="2001458" algn="l" defTabSz="1000730" rtl="0" eaLnBrk="1" latinLnBrk="0" hangingPunct="1">
        <a:defRPr sz="1970" kern="1200">
          <a:solidFill>
            <a:schemeClr val="tx1"/>
          </a:solidFill>
          <a:latin typeface="+mn-lt"/>
          <a:ea typeface="+mn-ea"/>
          <a:cs typeface="+mn-cs"/>
        </a:defRPr>
      </a:lvl5pPr>
      <a:lvl6pPr marL="2501823" algn="l" defTabSz="1000730" rtl="0" eaLnBrk="1" latinLnBrk="0" hangingPunct="1">
        <a:defRPr sz="1970" kern="1200">
          <a:solidFill>
            <a:schemeClr val="tx1"/>
          </a:solidFill>
          <a:latin typeface="+mn-lt"/>
          <a:ea typeface="+mn-ea"/>
          <a:cs typeface="+mn-cs"/>
        </a:defRPr>
      </a:lvl6pPr>
      <a:lvl7pPr marL="3002187" algn="l" defTabSz="1000730" rtl="0" eaLnBrk="1" latinLnBrk="0" hangingPunct="1">
        <a:defRPr sz="1970" kern="1200">
          <a:solidFill>
            <a:schemeClr val="tx1"/>
          </a:solidFill>
          <a:latin typeface="+mn-lt"/>
          <a:ea typeface="+mn-ea"/>
          <a:cs typeface="+mn-cs"/>
        </a:defRPr>
      </a:lvl7pPr>
      <a:lvl8pPr marL="3502552" algn="l" defTabSz="1000730" rtl="0" eaLnBrk="1" latinLnBrk="0" hangingPunct="1">
        <a:defRPr sz="1970" kern="1200">
          <a:solidFill>
            <a:schemeClr val="tx1"/>
          </a:solidFill>
          <a:latin typeface="+mn-lt"/>
          <a:ea typeface="+mn-ea"/>
          <a:cs typeface="+mn-cs"/>
        </a:defRPr>
      </a:lvl8pPr>
      <a:lvl9pPr marL="4002917" algn="l" defTabSz="1000730" rtl="0" eaLnBrk="1" latinLnBrk="0" hangingPunct="1">
        <a:defRPr sz="19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membership@rsb.org.uk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17664" y="2533131"/>
            <a:ext cx="7255223" cy="3484127"/>
          </a:xfrm>
        </p:spPr>
        <p:txBody>
          <a:bodyPr>
            <a:normAutofit/>
          </a:bodyPr>
          <a:lstStyle/>
          <a:p>
            <a:r>
              <a:rPr lang="en-GB" sz="5400" dirty="0"/>
              <a:t>Biology </a:t>
            </a:r>
            <a:r>
              <a:rPr lang="en-GB" sz="5400" dirty="0" smtClean="0"/>
              <a:t>Week</a:t>
            </a:r>
            <a:r>
              <a:rPr lang="en-GB" sz="5400" dirty="0"/>
              <a:t> </a:t>
            </a:r>
            <a:r>
              <a:rPr lang="en-GB" sz="5400" dirty="0" smtClean="0"/>
              <a:t>Quiz</a:t>
            </a:r>
            <a:br>
              <a:rPr lang="en-GB" sz="5400" dirty="0" smtClean="0"/>
            </a:br>
            <a:r>
              <a:rPr lang="en-GB" sz="5400" dirty="0"/>
              <a:t/>
            </a:r>
            <a:br>
              <a:rPr lang="en-GB" sz="5400" dirty="0"/>
            </a:br>
            <a:r>
              <a:rPr lang="en-GB" sz="5400" dirty="0"/>
              <a:t>Ages </a:t>
            </a:r>
            <a:r>
              <a:rPr lang="en-GB" sz="5400" dirty="0" smtClean="0"/>
              <a:t>16-18</a:t>
            </a:r>
            <a:endParaRPr lang="en-GB" sz="5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5998" y="7588809"/>
            <a:ext cx="7707451" cy="1287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24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18605" y="2723899"/>
            <a:ext cx="11508284" cy="6349478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9.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</a:t>
            </a:r>
            <a:r>
              <a:rPr lang="en-GB" sz="4086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cells in human eyes are responsible for detecting colour? </a:t>
            </a:r>
            <a:r>
              <a:rPr lang="en-GB" sz="4086" dirty="0" smtClean="0">
                <a:solidFill>
                  <a:srgbClr val="34B2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</a:t>
            </a:r>
            <a:r>
              <a:rPr lang="en-GB" sz="4086" dirty="0">
                <a:solidFill>
                  <a:srgbClr val="34B2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3847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18605" y="2723899"/>
            <a:ext cx="11508284" cy="6349478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10.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Approximately how many more bacterial cells are there in your body than your own cells </a:t>
            </a:r>
            <a:r>
              <a:rPr lang="en-GB" sz="4086" dirty="0"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1.5 times more</a:t>
            </a: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times more</a:t>
            </a: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times more</a:t>
            </a: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times more</a:t>
            </a:r>
          </a:p>
        </p:txBody>
      </p:sp>
    </p:spTree>
    <p:extLst>
      <p:ext uri="{BB962C8B-B14F-4D97-AF65-F5344CB8AC3E}">
        <p14:creationId xmlns:p14="http://schemas.microsoft.com/office/powerpoint/2010/main" val="412436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18605" y="2723899"/>
            <a:ext cx="11508284" cy="6349478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11.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of these native UK flowers is poisonous to animals? </a:t>
            </a:r>
            <a:r>
              <a:rPr lang="en-GB" sz="4086" dirty="0">
                <a:solidFill>
                  <a:srgbClr val="34B2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  <a:p>
            <a:pPr marL="0" indent="0">
              <a:buNone/>
            </a:pPr>
            <a:endParaRPr lang="en-GB" sz="4086" dirty="0">
              <a:solidFill>
                <a:srgbClr val="34B2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Buttercup</a:t>
            </a: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Bluebell</a:t>
            </a: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Snowdrop </a:t>
            </a:r>
          </a:p>
          <a:p>
            <a:pPr marL="0" indent="0">
              <a:buNone/>
            </a:pPr>
            <a:endParaRPr lang="en-GB" sz="4086" dirty="0">
              <a:solidFill>
                <a:srgbClr val="0B2C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4086" dirty="0">
              <a:solidFill>
                <a:srgbClr val="0B2C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79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18605" y="2723899"/>
            <a:ext cx="11508284" cy="6349478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12.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common name for the species </a:t>
            </a:r>
            <a:r>
              <a:rPr lang="en-GB" sz="4086" i="1" dirty="0" err="1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Panthera</a:t>
            </a:r>
            <a:r>
              <a:rPr lang="en-GB" sz="4086" i="1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086" i="1" dirty="0" err="1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GB" sz="4086" dirty="0">
                <a:solidFill>
                  <a:srgbClr val="34B2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134822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18606" y="2723899"/>
            <a:ext cx="12206546" cy="6349478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13.</a:t>
            </a:r>
          </a:p>
          <a:p>
            <a:pPr marL="0" indent="0">
              <a:buNone/>
            </a:pPr>
            <a:r>
              <a:rPr lang="en-GB" sz="4086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Elephants have a _____ surface area to volume ratio than mice </a:t>
            </a:r>
            <a:r>
              <a:rPr lang="en-GB" sz="4086" dirty="0" smtClean="0">
                <a:solidFill>
                  <a:srgbClr val="34B2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</a:t>
            </a:r>
            <a:r>
              <a:rPr lang="en-GB" sz="4086" dirty="0">
                <a:solidFill>
                  <a:srgbClr val="34B2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7983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18605" y="2723899"/>
            <a:ext cx="11508284" cy="6349478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14.</a:t>
            </a:r>
          </a:p>
          <a:p>
            <a:pPr marL="0" indent="0">
              <a:buNone/>
            </a:pPr>
            <a:r>
              <a:rPr lang="en-GB" sz="4086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mutation that causes a different base substitution but results in no change to the amino acid is known as what? </a:t>
            </a:r>
            <a:r>
              <a:rPr lang="en-GB" sz="4086" dirty="0" smtClean="0"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endParaRPr lang="en-GB" sz="4086" dirty="0">
              <a:solidFill>
                <a:srgbClr val="48A9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89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18605" y="2723899"/>
            <a:ext cx="11508284" cy="6349478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15.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smallest measurement a light microscope can see? </a:t>
            </a:r>
            <a:r>
              <a:rPr lang="en-GB" sz="4086" dirty="0">
                <a:solidFill>
                  <a:srgbClr val="34B2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292894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18604" y="2723899"/>
            <a:ext cx="12077487" cy="6349478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16.</a:t>
            </a:r>
          </a:p>
          <a:p>
            <a:pPr marL="0" indent="0">
              <a:buNone/>
            </a:pPr>
            <a:r>
              <a:rPr lang="en-GB" sz="4086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 in the gaps:</a:t>
            </a:r>
          </a:p>
          <a:p>
            <a:pPr marL="0" indent="0">
              <a:buNone/>
            </a:pPr>
            <a:endParaRPr lang="en-GB" sz="4086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600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Kingdom, phylum, _____, order, _____, _____, species </a:t>
            </a:r>
            <a:r>
              <a:rPr lang="en-GB" sz="3600" dirty="0" smtClean="0"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</a:t>
            </a:r>
            <a:endParaRPr lang="en-GB" sz="3600" dirty="0">
              <a:solidFill>
                <a:srgbClr val="48A9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20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18605" y="2723899"/>
            <a:ext cx="11508284" cy="6349478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17.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does an ichthyologist study</a:t>
            </a:r>
            <a:r>
              <a:rPr lang="en-GB" sz="4086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GB" sz="4086" dirty="0" smtClean="0">
                <a:solidFill>
                  <a:srgbClr val="34B2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4086" dirty="0">
                <a:solidFill>
                  <a:srgbClr val="34B2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</a:p>
        </p:txBody>
      </p:sp>
    </p:spTree>
    <p:extLst>
      <p:ext uri="{BB962C8B-B14F-4D97-AF65-F5344CB8AC3E}">
        <p14:creationId xmlns:p14="http://schemas.microsoft.com/office/powerpoint/2010/main" val="57401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18605" y="2723899"/>
            <a:ext cx="11508284" cy="6349478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18.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 or false: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Elephants are herbivores </a:t>
            </a:r>
            <a:r>
              <a:rPr lang="en-GB" sz="4086" dirty="0">
                <a:solidFill>
                  <a:srgbClr val="34B2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191046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6469" y="3062956"/>
            <a:ext cx="11508284" cy="6349477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1.</a:t>
            </a:r>
          </a:p>
          <a:p>
            <a:pPr marL="0" indent="0">
              <a:buNone/>
            </a:pPr>
            <a:r>
              <a:rPr lang="en-GB" sz="4086" dirty="0" smtClean="0"/>
              <a:t>Insulin activates enzymes involved in the conversion of _____ to _____</a:t>
            </a:r>
            <a:r>
              <a:rPr lang="en-GB" sz="4086" dirty="0" smtClean="0">
                <a:solidFill>
                  <a:srgbClr val="48A942"/>
                </a:solidFill>
              </a:rPr>
              <a:t>(1</a:t>
            </a:r>
            <a:r>
              <a:rPr lang="en-GB" sz="4086" dirty="0">
                <a:solidFill>
                  <a:srgbClr val="48A942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755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18605" y="2723899"/>
            <a:ext cx="11508284" cy="6349478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19.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species has the greatest number of genes? </a:t>
            </a:r>
            <a:r>
              <a:rPr lang="en-GB" sz="4086" dirty="0">
                <a:solidFill>
                  <a:srgbClr val="34B2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Chimpanzees 	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Humans 	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Mice   			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d) Rice</a:t>
            </a:r>
          </a:p>
        </p:txBody>
      </p:sp>
    </p:spTree>
    <p:extLst>
      <p:ext uri="{BB962C8B-B14F-4D97-AF65-F5344CB8AC3E}">
        <p14:creationId xmlns:p14="http://schemas.microsoft.com/office/powerpoint/2010/main" val="216709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618605" y="2723899"/>
            <a:ext cx="11508284" cy="6349478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20.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did Sir David Attenborough study at university? </a:t>
            </a:r>
            <a:r>
              <a:rPr lang="en-GB" sz="4086" dirty="0">
                <a:solidFill>
                  <a:srgbClr val="34B2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372671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706" y="2560099"/>
            <a:ext cx="11873382" cy="5658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627" b="1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627" b="1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918" b="1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b="1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did you do?</a:t>
            </a:r>
          </a:p>
          <a:p>
            <a:pPr algn="ctr"/>
            <a:r>
              <a:rPr lang="en-GB" sz="2800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800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 us on Twitter @</a:t>
            </a:r>
            <a:r>
              <a:rPr lang="en-GB" sz="2800" dirty="0" err="1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RoyalSocBio</a:t>
            </a:r>
            <a:r>
              <a:rPr lang="en-GB" sz="2800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using the hashtag #BiologyWeek to let us know! </a:t>
            </a:r>
          </a:p>
          <a:p>
            <a:pPr algn="ctr"/>
            <a:endParaRPr lang="en-GB" sz="2800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Love biology? Interested in becoming a member?</a:t>
            </a:r>
          </a:p>
          <a:p>
            <a:pPr algn="ctr"/>
            <a:r>
              <a:rPr lang="en-GB" sz="2800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 </a:t>
            </a:r>
            <a:r>
              <a:rPr lang="en-GB" sz="2800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membership@rsb.org.uk</a:t>
            </a:r>
            <a:r>
              <a:rPr lang="en-GB" sz="2800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800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800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b="1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 for helping us celebrate Biology </a:t>
            </a:r>
            <a:r>
              <a:rPr lang="en-GB" sz="2800" b="1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Week!</a:t>
            </a:r>
            <a:endParaRPr lang="en-GB" sz="2800" b="1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dirty="0">
              <a:solidFill>
                <a:srgbClr val="003D7D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317073" y="1225217"/>
            <a:ext cx="2839143" cy="2427342"/>
            <a:chOff x="3848668" y="65470"/>
            <a:chExt cx="1945683" cy="1663473"/>
          </a:xfrm>
        </p:grpSpPr>
        <p:sp>
          <p:nvSpPr>
            <p:cNvPr id="5" name="Oval 4"/>
            <p:cNvSpPr/>
            <p:nvPr/>
          </p:nvSpPr>
          <p:spPr>
            <a:xfrm>
              <a:off x="3848668" y="65470"/>
              <a:ext cx="1713119" cy="1663473"/>
            </a:xfrm>
            <a:prstGeom prst="ellipse">
              <a:avLst/>
            </a:prstGeom>
            <a:ln>
              <a:solidFill>
                <a:srgbClr val="34B257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627">
                <a:solidFill>
                  <a:srgbClr val="48A942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4591139" y="874404"/>
              <a:ext cx="1203212" cy="7403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6420" dirty="0" smtClean="0">
                  <a:solidFill>
                    <a:srgbClr val="003D7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31</a:t>
              </a:r>
              <a:endParaRPr lang="en-GB" sz="2627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 flipV="1">
              <a:off x="4217709" y="591879"/>
              <a:ext cx="975036" cy="666776"/>
            </a:xfrm>
            <a:prstGeom prst="line">
              <a:avLst/>
            </a:prstGeom>
            <a:ln w="38100">
              <a:solidFill>
                <a:srgbClr val="0B2C6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8907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0712" y="2643621"/>
            <a:ext cx="12347196" cy="1596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2.</a:t>
            </a:r>
          </a:p>
          <a:p>
            <a:r>
              <a:rPr lang="en-GB" sz="4086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base pairs with guanine in DNA? </a:t>
            </a:r>
            <a:r>
              <a:rPr lang="en-GB" sz="4086" dirty="0" smtClean="0"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endParaRPr lang="en-GB" sz="4086" dirty="0">
              <a:solidFill>
                <a:srgbClr val="48A9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627" dirty="0">
              <a:solidFill>
                <a:srgbClr val="003D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21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77106" y="2768360"/>
            <a:ext cx="12028559" cy="1821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3.</a:t>
            </a:r>
          </a:p>
          <a:p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you match these three famous scientists to their areas of expertise?</a:t>
            </a:r>
            <a:r>
              <a:rPr lang="en-GB" sz="4086" dirty="0"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7106" y="5038652"/>
            <a:ext cx="4899048" cy="1978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360" indent="-500360"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Watson and Crick</a:t>
            </a:r>
          </a:p>
          <a:p>
            <a:pPr marL="500360" indent="-500360"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Edward Jenner</a:t>
            </a:r>
          </a:p>
          <a:p>
            <a:pPr marL="500360" indent="-500360"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Jane Goodall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14193" y="5038652"/>
            <a:ext cx="5891472" cy="1978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50540" indent="-750540">
              <a:buAutoNum type="arabi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Creation of vaccines</a:t>
            </a:r>
          </a:p>
          <a:p>
            <a:pPr marL="750540" indent="-750540">
              <a:buAutoNum type="arabi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 of DNA</a:t>
            </a:r>
          </a:p>
          <a:p>
            <a:pPr marL="750540" indent="-750540">
              <a:buAutoNum type="arabi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Primatology</a:t>
            </a:r>
          </a:p>
        </p:txBody>
      </p:sp>
    </p:spTree>
    <p:extLst>
      <p:ext uri="{BB962C8B-B14F-4D97-AF65-F5344CB8AC3E}">
        <p14:creationId xmlns:p14="http://schemas.microsoft.com/office/powerpoint/2010/main" val="200942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18605" y="2723899"/>
            <a:ext cx="11508284" cy="6349478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4.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the structures of this plant cell </a:t>
            </a:r>
            <a:r>
              <a:rPr lang="en-GB" sz="4086" dirty="0"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(4)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618606" y="4202232"/>
            <a:ext cx="8270615" cy="3704158"/>
            <a:chOff x="1678675" y="2825089"/>
            <a:chExt cx="5667905" cy="2538483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436" r="30669" b="12658"/>
            <a:stretch/>
          </p:blipFill>
          <p:spPr>
            <a:xfrm rot="5400000">
              <a:off x="2956102" y="2219126"/>
              <a:ext cx="2538483" cy="3750409"/>
            </a:xfrm>
            <a:prstGeom prst="rect">
              <a:avLst/>
            </a:prstGeom>
          </p:spPr>
        </p:pic>
        <p:cxnSp>
          <p:nvCxnSpPr>
            <p:cNvPr id="5" name="Straight Arrow Connector 4"/>
            <p:cNvCxnSpPr/>
            <p:nvPr/>
          </p:nvCxnSpPr>
          <p:spPr>
            <a:xfrm>
              <a:off x="1678675" y="4094330"/>
              <a:ext cx="156949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>
              <a:off x="1678675" y="3454988"/>
              <a:ext cx="1418005" cy="472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H="1" flipV="1">
              <a:off x="5548107" y="4358973"/>
              <a:ext cx="1398603" cy="83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H="1" flipV="1">
              <a:off x="5768964" y="3493828"/>
              <a:ext cx="1577616" cy="108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1966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618605" y="2723899"/>
            <a:ext cx="11508284" cy="6349478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5.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work as an endocrinologist, what do you specialise in? </a:t>
            </a:r>
            <a:r>
              <a:rPr lang="en-GB" sz="4086" dirty="0">
                <a:solidFill>
                  <a:srgbClr val="34B2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58791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18605" y="2723899"/>
            <a:ext cx="11508284" cy="4714121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6.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percentage of each gas is our atmosphere made up of? </a:t>
            </a:r>
            <a:r>
              <a:rPr lang="en-GB" sz="4086" dirty="0"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</a:t>
            </a:r>
          </a:p>
          <a:p>
            <a:pPr marL="0" indent="0">
              <a:buNone/>
            </a:pPr>
            <a:endParaRPr lang="en-GB" sz="4086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Nitrogen</a:t>
            </a: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Oxygen</a:t>
            </a: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Argon</a:t>
            </a:r>
          </a:p>
          <a:p>
            <a:pPr marL="0" indent="0">
              <a:buNone/>
            </a:pPr>
            <a:endParaRPr lang="en-GB" sz="4086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49849" y="5277628"/>
            <a:ext cx="4540582" cy="1978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360" indent="-500360">
              <a:buAutoNum type="arabi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78%</a:t>
            </a:r>
          </a:p>
          <a:p>
            <a:pPr marL="500360" indent="-500360">
              <a:buAutoNum type="arabi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</a:p>
          <a:p>
            <a:pPr marL="500360" indent="-500360">
              <a:buAutoNum type="arabi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21%</a:t>
            </a:r>
          </a:p>
        </p:txBody>
      </p:sp>
    </p:spTree>
    <p:extLst>
      <p:ext uri="{BB962C8B-B14F-4D97-AF65-F5344CB8AC3E}">
        <p14:creationId xmlns:p14="http://schemas.microsoft.com/office/powerpoint/2010/main" val="42256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18605" y="2723899"/>
            <a:ext cx="11508284" cy="6349478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7.</a:t>
            </a:r>
          </a:p>
          <a:p>
            <a:pPr marL="0" indent="0">
              <a:buNone/>
            </a:pPr>
            <a:r>
              <a:rPr lang="en-GB" sz="4086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Draw a molecule of ATP </a:t>
            </a:r>
            <a:r>
              <a:rPr lang="en-GB" sz="4086" dirty="0" smtClean="0">
                <a:solidFill>
                  <a:srgbClr val="34B2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</a:t>
            </a:r>
            <a:endParaRPr lang="en-GB" sz="4086" dirty="0">
              <a:solidFill>
                <a:srgbClr val="34B2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1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18605" y="2723899"/>
            <a:ext cx="11508284" cy="6349478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8.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percentage of human DNA is identical in every individual?</a:t>
            </a:r>
            <a:r>
              <a:rPr lang="en-GB" sz="4086" dirty="0"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(1)</a:t>
            </a: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0.1%</a:t>
            </a: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45%</a:t>
            </a: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99.9%</a:t>
            </a:r>
          </a:p>
        </p:txBody>
      </p:sp>
    </p:spTree>
    <p:extLst>
      <p:ext uri="{BB962C8B-B14F-4D97-AF65-F5344CB8AC3E}">
        <p14:creationId xmlns:p14="http://schemas.microsoft.com/office/powerpoint/2010/main" val="392574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</TotalTime>
  <Words>393</Words>
  <Application>Microsoft Office PowerPoint</Application>
  <PresentationFormat>Custom</PresentationFormat>
  <Paragraphs>83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Biology Week Quiz  Ages 16-18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 Awards Ceremony</dc:title>
  <dc:creator>Karen Patel</dc:creator>
  <cp:lastModifiedBy>Philippa Skett</cp:lastModifiedBy>
  <cp:revision>43</cp:revision>
  <dcterms:created xsi:type="dcterms:W3CDTF">2017-06-30T15:54:01Z</dcterms:created>
  <dcterms:modified xsi:type="dcterms:W3CDTF">2021-09-14T15:54:44Z</dcterms:modified>
</cp:coreProperties>
</file>