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13342938" cy="10007600"/>
  <p:notesSz cx="6858000" cy="9144000"/>
  <p:defaultTextStyle>
    <a:defPPr>
      <a:defRPr lang="en-US"/>
    </a:defPPr>
    <a:lvl1pPr marL="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A942"/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1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912E-1586-429D-B3D0-C2E310E55105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D1A1-250B-4879-A26E-217BA59C4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198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1C2C-9DE7-46B5-A344-F13108813137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FD957-0C9C-4EB4-BCF7-C065A91C0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6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310" y="1637822"/>
            <a:ext cx="7255223" cy="3484127"/>
          </a:xfrm>
        </p:spPr>
        <p:txBody>
          <a:bodyPr anchor="b">
            <a:normAutofit/>
          </a:bodyPr>
          <a:lstStyle>
            <a:lvl1pPr algn="l">
              <a:defRPr sz="59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310" y="5256311"/>
            <a:ext cx="7255223" cy="2416185"/>
          </a:xfrm>
        </p:spPr>
        <p:txBody>
          <a:bodyPr/>
          <a:lstStyle>
            <a:lvl1pPr marL="0" indent="0" algn="l">
              <a:buNone/>
              <a:defRPr sz="2627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 algn="ctr">
              <a:buNone/>
              <a:defRPr sz="2189"/>
            </a:lvl2pPr>
            <a:lvl3pPr marL="1000730" indent="0" algn="ctr">
              <a:buNone/>
              <a:defRPr sz="1970"/>
            </a:lvl3pPr>
            <a:lvl4pPr marL="1501094" indent="0" algn="ctr">
              <a:buNone/>
              <a:defRPr sz="1751"/>
            </a:lvl4pPr>
            <a:lvl5pPr marL="2001458" indent="0" algn="ctr">
              <a:buNone/>
              <a:defRPr sz="1751"/>
            </a:lvl5pPr>
            <a:lvl6pPr marL="2501823" indent="0" algn="ctr">
              <a:buNone/>
              <a:defRPr sz="1751"/>
            </a:lvl6pPr>
            <a:lvl7pPr marL="3002187" indent="0" algn="ctr">
              <a:buNone/>
              <a:defRPr sz="1751"/>
            </a:lvl7pPr>
            <a:lvl8pPr marL="3502552" indent="0" algn="ctr">
              <a:buNone/>
              <a:defRPr sz="1751"/>
            </a:lvl8pPr>
            <a:lvl9pPr marL="4002917" indent="0" algn="ctr">
              <a:buNone/>
              <a:defRPr sz="1751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347472" y="438149"/>
            <a:ext cx="28116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30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6" t="13401" r="46913"/>
          <a:stretch/>
        </p:blipFill>
        <p:spPr>
          <a:xfrm>
            <a:off x="162232" y="1908692"/>
            <a:ext cx="4999703" cy="719037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8541" y="532815"/>
            <a:ext cx="2877071" cy="84809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328" y="532815"/>
            <a:ext cx="8464426" cy="84809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27" y="532812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372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4" y="447534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1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379" y="2494957"/>
            <a:ext cx="11508284" cy="4162883"/>
          </a:xfrm>
        </p:spPr>
        <p:txBody>
          <a:bodyPr anchor="b"/>
          <a:lstStyle>
            <a:lvl1pPr>
              <a:defRPr sz="6567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379" y="6697218"/>
            <a:ext cx="11508284" cy="2189161"/>
          </a:xfrm>
        </p:spPr>
        <p:txBody>
          <a:bodyPr/>
          <a:lstStyle>
            <a:lvl1pPr marL="0" indent="0">
              <a:buNone/>
              <a:defRPr sz="2627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>
              <a:buNone/>
              <a:defRPr sz="2189">
                <a:solidFill>
                  <a:schemeClr val="tx1">
                    <a:tint val="75000"/>
                  </a:schemeClr>
                </a:solidFill>
              </a:defRPr>
            </a:lvl2pPr>
            <a:lvl3pPr marL="1000730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501094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4pPr>
            <a:lvl5pPr marL="2001458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5pPr>
            <a:lvl6pPr marL="2501823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6pPr>
            <a:lvl7pPr marL="3002187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7pPr>
            <a:lvl8pPr marL="3502552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8pPr>
            <a:lvl9pPr marL="4002917" indent="0">
              <a:buNone/>
              <a:defRPr sz="17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4" y="447534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3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327" y="2664064"/>
            <a:ext cx="5670749" cy="6349729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4864" y="2664064"/>
            <a:ext cx="5670749" cy="6349729"/>
          </a:xfrm>
        </p:spPr>
        <p:txBody>
          <a:bodyPr/>
          <a:lstStyle>
            <a:lvl1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4" y="447534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61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4" y="447534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7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71" y="577863"/>
            <a:ext cx="4853276" cy="81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8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066" y="667177"/>
            <a:ext cx="4303445" cy="2335107"/>
          </a:xfrm>
        </p:spPr>
        <p:txBody>
          <a:bodyPr anchor="b"/>
          <a:lstStyle>
            <a:lvl1pPr>
              <a:defRPr sz="3503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487" y="1440912"/>
            <a:ext cx="6754862" cy="7111883"/>
          </a:xfrm>
        </p:spPr>
        <p:txBody>
          <a:bodyPr/>
          <a:lstStyle>
            <a:lvl1pPr>
              <a:defRPr sz="350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065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62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89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89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189"/>
            </a:lvl6pPr>
            <a:lvl7pPr>
              <a:defRPr sz="2189"/>
            </a:lvl7pPr>
            <a:lvl8pPr>
              <a:defRPr sz="2189"/>
            </a:lvl8pPr>
            <a:lvl9pPr>
              <a:defRPr sz="2189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066" y="3002285"/>
            <a:ext cx="4303445" cy="5562095"/>
          </a:xfrm>
        </p:spPr>
        <p:txBody>
          <a:bodyPr/>
          <a:lstStyle>
            <a:lvl1pPr marL="0" indent="0">
              <a:buNone/>
              <a:defRPr sz="175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0364" indent="0">
              <a:buNone/>
              <a:defRPr sz="1532"/>
            </a:lvl2pPr>
            <a:lvl3pPr marL="1000730" indent="0">
              <a:buNone/>
              <a:defRPr sz="1313"/>
            </a:lvl3pPr>
            <a:lvl4pPr marL="1501094" indent="0">
              <a:buNone/>
              <a:defRPr sz="1094"/>
            </a:lvl4pPr>
            <a:lvl5pPr marL="2001458" indent="0">
              <a:buNone/>
              <a:defRPr sz="1094"/>
            </a:lvl5pPr>
            <a:lvl6pPr marL="2501823" indent="0">
              <a:buNone/>
              <a:defRPr sz="1094"/>
            </a:lvl6pPr>
            <a:lvl7pPr marL="3002187" indent="0">
              <a:buNone/>
              <a:defRPr sz="1094"/>
            </a:lvl7pPr>
            <a:lvl8pPr marL="3502552" indent="0">
              <a:buNone/>
              <a:defRPr sz="1094"/>
            </a:lvl8pPr>
            <a:lvl9pPr marL="4002917" indent="0">
              <a:buNone/>
              <a:defRPr sz="1094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1"/>
            <a:ext cx="13342938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84" y="447534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0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066" y="667177"/>
            <a:ext cx="4303445" cy="2335107"/>
          </a:xfrm>
        </p:spPr>
        <p:txBody>
          <a:bodyPr anchor="b"/>
          <a:lstStyle>
            <a:lvl1pPr>
              <a:defRPr sz="35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72487" y="1440912"/>
            <a:ext cx="6754862" cy="7111883"/>
          </a:xfrm>
        </p:spPr>
        <p:txBody>
          <a:bodyPr anchor="t"/>
          <a:lstStyle>
            <a:lvl1pPr marL="0" indent="0">
              <a:buNone/>
              <a:defRPr sz="3503"/>
            </a:lvl1pPr>
            <a:lvl2pPr marL="500364" indent="0">
              <a:buNone/>
              <a:defRPr sz="3065"/>
            </a:lvl2pPr>
            <a:lvl3pPr marL="1000730" indent="0">
              <a:buNone/>
              <a:defRPr sz="2627"/>
            </a:lvl3pPr>
            <a:lvl4pPr marL="1501094" indent="0">
              <a:buNone/>
              <a:defRPr sz="2189"/>
            </a:lvl4pPr>
            <a:lvl5pPr marL="2001458" indent="0">
              <a:buNone/>
              <a:defRPr sz="2189"/>
            </a:lvl5pPr>
            <a:lvl6pPr marL="2501823" indent="0">
              <a:buNone/>
              <a:defRPr sz="2189"/>
            </a:lvl6pPr>
            <a:lvl7pPr marL="3002187" indent="0">
              <a:buNone/>
              <a:defRPr sz="2189"/>
            </a:lvl7pPr>
            <a:lvl8pPr marL="3502552" indent="0">
              <a:buNone/>
              <a:defRPr sz="2189"/>
            </a:lvl8pPr>
            <a:lvl9pPr marL="4002917" indent="0">
              <a:buNone/>
              <a:defRPr sz="218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066" y="3002285"/>
            <a:ext cx="4303445" cy="5562095"/>
          </a:xfrm>
        </p:spPr>
        <p:txBody>
          <a:bodyPr/>
          <a:lstStyle>
            <a:lvl1pPr marL="0" indent="0">
              <a:buNone/>
              <a:defRPr sz="1751"/>
            </a:lvl1pPr>
            <a:lvl2pPr marL="500364" indent="0">
              <a:buNone/>
              <a:defRPr sz="1532"/>
            </a:lvl2pPr>
            <a:lvl3pPr marL="1000730" indent="0">
              <a:buNone/>
              <a:defRPr sz="1313"/>
            </a:lvl3pPr>
            <a:lvl4pPr marL="1501094" indent="0">
              <a:buNone/>
              <a:defRPr sz="1094"/>
            </a:lvl4pPr>
            <a:lvl5pPr marL="2001458" indent="0">
              <a:buNone/>
              <a:defRPr sz="1094"/>
            </a:lvl5pPr>
            <a:lvl6pPr marL="2501823" indent="0">
              <a:buNone/>
              <a:defRPr sz="1094"/>
            </a:lvl6pPr>
            <a:lvl7pPr marL="3002187" indent="0">
              <a:buNone/>
              <a:defRPr sz="1094"/>
            </a:lvl7pPr>
            <a:lvl8pPr marL="3502552" indent="0">
              <a:buNone/>
              <a:defRPr sz="1094"/>
            </a:lvl8pPr>
            <a:lvl9pPr marL="4002917" indent="0">
              <a:buNone/>
              <a:defRPr sz="109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27" y="532812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1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15" y="411434"/>
            <a:ext cx="3100943" cy="11438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27" y="532812"/>
            <a:ext cx="2574598" cy="12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31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329" y="532812"/>
            <a:ext cx="11508284" cy="1934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29" y="2664064"/>
            <a:ext cx="11508284" cy="634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327" y="9275565"/>
            <a:ext cx="300216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14/09/2021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9850" y="9275565"/>
            <a:ext cx="4503242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23450" y="9275565"/>
            <a:ext cx="300216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defTabSz="1000730" rtl="0" eaLnBrk="1" latinLnBrk="0" hangingPunct="1">
        <a:lnSpc>
          <a:spcPct val="90000"/>
        </a:lnSpc>
        <a:spcBef>
          <a:spcPct val="0"/>
        </a:spcBef>
        <a:buNone/>
        <a:defRPr sz="4815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0182" indent="-250182" algn="l" defTabSz="1000730" rtl="0" eaLnBrk="1" latinLnBrk="0" hangingPunct="1">
        <a:lnSpc>
          <a:spcPct val="90000"/>
        </a:lnSpc>
        <a:spcBef>
          <a:spcPts val="1094"/>
        </a:spcBef>
        <a:buFont typeface="Arial" panose="020B0604020202020204" pitchFamily="34" charset="0"/>
        <a:buChar char="•"/>
        <a:defRPr sz="3065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0548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0912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2189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51276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51641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52005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6pPr>
      <a:lvl7pPr marL="3252369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7pPr>
      <a:lvl8pPr marL="3752735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8pPr>
      <a:lvl9pPr marL="4253099" indent="-250182" algn="l" defTabSz="1000730" rtl="0" eaLnBrk="1" latinLnBrk="0" hangingPunct="1">
        <a:lnSpc>
          <a:spcPct val="90000"/>
        </a:lnSpc>
        <a:spcBef>
          <a:spcPts val="548"/>
        </a:spcBef>
        <a:buFont typeface="Arial" panose="020B0604020202020204" pitchFamily="34" charset="0"/>
        <a:buChar char="•"/>
        <a:defRPr sz="1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1pPr>
      <a:lvl2pPr marL="500364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2pPr>
      <a:lvl3pPr marL="1000730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3pPr>
      <a:lvl4pPr marL="1501094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4pPr>
      <a:lvl5pPr marL="2001458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5pPr>
      <a:lvl6pPr marL="2501823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6pPr>
      <a:lvl7pPr marL="3002187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7pPr>
      <a:lvl8pPr marL="3502552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8pPr>
      <a:lvl9pPr marL="4002917" algn="l" defTabSz="1000730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embership@rsb.org.uk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17664" y="2533131"/>
            <a:ext cx="7255223" cy="3484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0007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9" kern="1200">
                <a:solidFill>
                  <a:srgbClr val="003D7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5400" dirty="0" smtClean="0"/>
              <a:t>Biology Week Quiz</a:t>
            </a:r>
            <a:br>
              <a:rPr lang="en-GB" sz="5400" dirty="0" smtClean="0"/>
            </a:b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5400" dirty="0" smtClean="0"/>
              <a:t>Ages 13-15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998" y="7588809"/>
            <a:ext cx="7707451" cy="128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animal group contains the largest number of individual organisms?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2384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how many more bacterial cells are there in your body than your own cells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times more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times more</a:t>
            </a:r>
          </a:p>
        </p:txBody>
      </p:sp>
    </p:spTree>
    <p:extLst>
      <p:ext uri="{BB962C8B-B14F-4D97-AF65-F5344CB8AC3E}">
        <p14:creationId xmlns:p14="http://schemas.microsoft.com/office/powerpoint/2010/main" val="41243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11.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these native UK flowers is poisonous to animals?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0" indent="0">
              <a:buNone/>
            </a:pPr>
            <a:endParaRPr lang="en-GB" sz="4086" dirty="0">
              <a:solidFill>
                <a:srgbClr val="34B2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Buttercup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Bluebell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Snowdrop </a:t>
            </a:r>
          </a:p>
          <a:p>
            <a:pPr marL="0" indent="0">
              <a:buNone/>
            </a:pPr>
            <a:endParaRPr lang="en-GB" sz="4086" dirty="0">
              <a:solidFill>
                <a:srgbClr val="0B2C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086" dirty="0">
              <a:solidFill>
                <a:srgbClr val="0B2C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12.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common name for the species </a:t>
            </a:r>
            <a:r>
              <a:rPr lang="en-GB" sz="4086" i="1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Panthera</a:t>
            </a:r>
            <a:r>
              <a:rPr lang="en-GB" sz="4086" i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86" i="1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3482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6" y="2723899"/>
            <a:ext cx="12206546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13.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cold weather, in humans and animals, hairs stand on end to trap ________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5798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14.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oldest tree in the UK is the </a:t>
            </a:r>
            <a:r>
              <a:rPr lang="en-GB" sz="4086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Fotingall</a:t>
            </a: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Yew in Perthshire. How old do you think it is?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500-900 years old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1000-2750 years old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4000-9000 years old</a:t>
            </a:r>
          </a:p>
        </p:txBody>
      </p:sp>
    </p:spTree>
    <p:extLst>
      <p:ext uri="{BB962C8B-B14F-4D97-AF65-F5344CB8AC3E}">
        <p14:creationId xmlns:p14="http://schemas.microsoft.com/office/powerpoint/2010/main" val="41668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15.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smallest measurement a light microscope can see?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9289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16.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how many species of lizards are there in the world?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than 1000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1000-2000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3000-6000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6000</a:t>
            </a:r>
          </a:p>
        </p:txBody>
      </p:sp>
    </p:spTree>
    <p:extLst>
      <p:ext uri="{BB962C8B-B14F-4D97-AF65-F5344CB8AC3E}">
        <p14:creationId xmlns:p14="http://schemas.microsoft.com/office/powerpoint/2010/main" val="23662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17.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an ichthyologist study</a:t>
            </a:r>
            <a:r>
              <a:rPr lang="en-GB" sz="4086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4086" dirty="0" smtClean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</p:txBody>
      </p:sp>
    </p:spTree>
    <p:extLst>
      <p:ext uri="{BB962C8B-B14F-4D97-AF65-F5344CB8AC3E}">
        <p14:creationId xmlns:p14="http://schemas.microsoft.com/office/powerpoint/2010/main" val="57401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18.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false: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Elephants are herbivores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910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6469" y="3062956"/>
            <a:ext cx="11508284" cy="634947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1.</a:t>
            </a:r>
          </a:p>
          <a:p>
            <a:pPr marL="0" indent="0">
              <a:buNone/>
            </a:pPr>
            <a:r>
              <a:rPr lang="en-GB" sz="4086" dirty="0"/>
              <a:t>True or False:</a:t>
            </a:r>
          </a:p>
          <a:p>
            <a:pPr marL="0" indent="0">
              <a:buNone/>
            </a:pPr>
            <a:r>
              <a:rPr lang="en-GB" sz="4086" dirty="0"/>
              <a:t>Some species of fungi glow in the dark (1)</a:t>
            </a:r>
          </a:p>
        </p:txBody>
      </p:sp>
    </p:spTree>
    <p:extLst>
      <p:ext uri="{BB962C8B-B14F-4D97-AF65-F5344CB8AC3E}">
        <p14:creationId xmlns:p14="http://schemas.microsoft.com/office/powerpoint/2010/main" val="675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19.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species has the greatest number of genes?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Chimpanzees 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Humans 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Mice   			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Rice</a:t>
            </a:r>
          </a:p>
        </p:txBody>
      </p:sp>
    </p:spTree>
    <p:extLst>
      <p:ext uri="{BB962C8B-B14F-4D97-AF65-F5344CB8AC3E}">
        <p14:creationId xmlns:p14="http://schemas.microsoft.com/office/powerpoint/2010/main" val="21670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20.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Sir David Attenborough study at university?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7267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706" y="2560099"/>
            <a:ext cx="11873382" cy="5658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627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627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918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you do?</a:t>
            </a: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us on Twitter @</a:t>
            </a:r>
            <a:r>
              <a:rPr lang="en-GB" sz="2800" dirty="0" err="1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RoyalSocBio</a:t>
            </a:r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using the hashtag #BiologyWeek to let us know! </a:t>
            </a:r>
          </a:p>
          <a:p>
            <a:pPr algn="ctr"/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biology? Interested in becoming a member?</a:t>
            </a:r>
          </a:p>
          <a:p>
            <a:pPr algn="ctr"/>
            <a:r>
              <a:rPr lang="en-GB" sz="2800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GB" sz="28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membership@rsb.org.uk</a:t>
            </a:r>
            <a:r>
              <a:rPr lang="en-GB" sz="28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helping us celebrate Biology </a:t>
            </a:r>
            <a:r>
              <a:rPr lang="en-GB" sz="2800" b="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Week!</a:t>
            </a:r>
            <a:endParaRPr lang="en-GB" sz="2800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003D7D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17073" y="1225217"/>
            <a:ext cx="2839143" cy="2427342"/>
            <a:chOff x="3848668" y="65470"/>
            <a:chExt cx="1945683" cy="1663473"/>
          </a:xfrm>
        </p:grpSpPr>
        <p:sp>
          <p:nvSpPr>
            <p:cNvPr id="5" name="Oval 4"/>
            <p:cNvSpPr/>
            <p:nvPr/>
          </p:nvSpPr>
          <p:spPr>
            <a:xfrm>
              <a:off x="3848668" y="65470"/>
              <a:ext cx="1713119" cy="1663473"/>
            </a:xfrm>
            <a:prstGeom prst="ellipse">
              <a:avLst/>
            </a:prstGeom>
            <a:ln>
              <a:solidFill>
                <a:srgbClr val="34B257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627">
                <a:solidFill>
                  <a:srgbClr val="48A942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4591139" y="874404"/>
              <a:ext cx="1203212" cy="740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6420" dirty="0">
                  <a:solidFill>
                    <a:srgbClr val="003D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27</a:t>
              </a:r>
              <a:endPara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217709" y="591879"/>
              <a:ext cx="975036" cy="666776"/>
            </a:xfrm>
            <a:prstGeom prst="line">
              <a:avLst/>
            </a:prstGeom>
            <a:ln w="38100">
              <a:solidFill>
                <a:srgbClr val="0B2C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907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712" y="2643621"/>
            <a:ext cx="12347196" cy="474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2.</a:t>
            </a:r>
          </a:p>
          <a:p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stomachs does a cow have? (1)</a:t>
            </a:r>
          </a:p>
          <a:p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0540" indent="-75054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750540" indent="-75054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750540" indent="-75054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750540" indent="-75054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endParaRPr lang="en-GB" sz="2627" dirty="0">
              <a:solidFill>
                <a:srgbClr val="003D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2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7106" y="2768360"/>
            <a:ext cx="12028559" cy="1821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3.</a:t>
            </a:r>
          </a:p>
          <a:p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match these three famous scientists to their areas of expertise? (3)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106" y="5038652"/>
            <a:ext cx="4899048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Watson and Crick</a:t>
            </a:r>
          </a:p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Edward Jenner</a:t>
            </a:r>
          </a:p>
          <a:p>
            <a:pPr marL="500360" indent="-500360"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 Goodall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14193" y="5038652"/>
            <a:ext cx="5891472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vaccines</a:t>
            </a:r>
          </a:p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of DNA</a:t>
            </a:r>
          </a:p>
          <a:p>
            <a:pPr marL="750540" indent="-75054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Primatology</a:t>
            </a:r>
          </a:p>
        </p:txBody>
      </p:sp>
    </p:spTree>
    <p:extLst>
      <p:ext uri="{BB962C8B-B14F-4D97-AF65-F5344CB8AC3E}">
        <p14:creationId xmlns:p14="http://schemas.microsoft.com/office/powerpoint/2010/main" val="20094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the structures of this plant cell (4)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18606" y="4202232"/>
            <a:ext cx="8270615" cy="3704158"/>
            <a:chOff x="1678675" y="2825089"/>
            <a:chExt cx="5667905" cy="253848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36" r="30669" b="12658"/>
            <a:stretch/>
          </p:blipFill>
          <p:spPr>
            <a:xfrm rot="5400000">
              <a:off x="2956102" y="2219126"/>
              <a:ext cx="2538483" cy="3750409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1678675" y="4094330"/>
              <a:ext cx="156949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1678675" y="3454988"/>
              <a:ext cx="1418005" cy="47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5548107" y="4358973"/>
              <a:ext cx="1398603" cy="8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 flipV="1">
              <a:off x="5768964" y="3493828"/>
              <a:ext cx="1577616" cy="10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0215068" y="6154868"/>
            <a:ext cx="2529181" cy="1709442"/>
          </a:xfrm>
          <a:prstGeom prst="rect">
            <a:avLst/>
          </a:prstGeom>
          <a:noFill/>
          <a:ln>
            <a:solidFill>
              <a:srgbClr val="07296A"/>
            </a:solidFill>
          </a:ln>
        </p:spPr>
        <p:txBody>
          <a:bodyPr wrap="square" rtlCol="0">
            <a:spAutoFit/>
          </a:bodyPr>
          <a:lstStyle/>
          <a:p>
            <a:r>
              <a: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wall</a:t>
            </a:r>
          </a:p>
          <a:p>
            <a:r>
              <a: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Vacuole</a:t>
            </a:r>
          </a:p>
          <a:p>
            <a:r>
              <a: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Cytoplasm</a:t>
            </a:r>
          </a:p>
          <a:p>
            <a:r>
              <a:rPr lang="en-GB" sz="2627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Chloroplast</a:t>
            </a:r>
          </a:p>
        </p:txBody>
      </p:sp>
    </p:spTree>
    <p:extLst>
      <p:ext uri="{BB962C8B-B14F-4D97-AF65-F5344CB8AC3E}">
        <p14:creationId xmlns:p14="http://schemas.microsoft.com/office/powerpoint/2010/main" val="39196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work as an endocrinologist, what do you specialise in?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5879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4714121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percentage of each gas is our atmosphere made up of? 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</a:p>
          <a:p>
            <a:pPr marL="0" indent="0">
              <a:buNone/>
            </a:pPr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Nitrogen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Argon</a:t>
            </a:r>
          </a:p>
          <a:p>
            <a:pPr marL="0" indent="0">
              <a:buNone/>
            </a:pPr>
            <a:endParaRPr lang="en-GB" sz="4086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849" y="5277628"/>
            <a:ext cx="4540582" cy="197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78%</a:t>
            </a:r>
          </a:p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  <a:p>
            <a:pPr marL="500360" indent="-500360">
              <a:buAutoNum type="arabi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</a:p>
        </p:txBody>
      </p:sp>
    </p:spTree>
    <p:extLst>
      <p:ext uri="{BB962C8B-B14F-4D97-AF65-F5344CB8AC3E}">
        <p14:creationId xmlns:p14="http://schemas.microsoft.com/office/powerpoint/2010/main" val="42256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False: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mammals lay eggs </a:t>
            </a:r>
            <a:r>
              <a:rPr lang="en-GB" sz="4086" dirty="0">
                <a:solidFill>
                  <a:srgbClr val="34B2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1315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18605" y="2723899"/>
            <a:ext cx="11508284" cy="6349478"/>
          </a:xfrm>
          <a:prstGeom prst="rect">
            <a:avLst/>
          </a:prstGeom>
        </p:spPr>
        <p:txBody>
          <a:bodyPr vert="horz" lIns="133429" tIns="66715" rIns="133429" bIns="66715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64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8.</a:t>
            </a:r>
          </a:p>
          <a:p>
            <a:pPr marL="0" indent="0">
              <a:buNone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percentage of human DNA is identical in every individual?</a:t>
            </a:r>
            <a:r>
              <a:rPr lang="en-GB" sz="4086" dirty="0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0.1%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  <a:p>
            <a:pPr marL="750540" indent="-750540">
              <a:buFont typeface="Arial" panose="020B0604020202020204" pitchFamily="34" charset="0"/>
              <a:buAutoNum type="alphaLcParenR"/>
            </a:pPr>
            <a:r>
              <a:rPr lang="en-GB" sz="4086" dirty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99.9%</a:t>
            </a:r>
          </a:p>
        </p:txBody>
      </p:sp>
    </p:spTree>
    <p:extLst>
      <p:ext uri="{BB962C8B-B14F-4D97-AF65-F5344CB8AC3E}">
        <p14:creationId xmlns:p14="http://schemas.microsoft.com/office/powerpoint/2010/main" val="39257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424</Words>
  <Application>Microsoft Office PowerPoint</Application>
  <PresentationFormat>Custom</PresentationFormat>
  <Paragraphs>99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Awards Ceremony</dc:title>
  <dc:creator>Karen Patel</dc:creator>
  <cp:lastModifiedBy>Philippa Skett</cp:lastModifiedBy>
  <cp:revision>39</cp:revision>
  <dcterms:created xsi:type="dcterms:W3CDTF">2017-06-30T15:54:01Z</dcterms:created>
  <dcterms:modified xsi:type="dcterms:W3CDTF">2021-09-14T15:53:50Z</dcterms:modified>
</cp:coreProperties>
</file>