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7" r:id="rId1"/>
  </p:sldMasterIdLst>
  <p:notesMasterIdLst>
    <p:notesMasterId r:id="rId13"/>
  </p:notesMasterIdLst>
  <p:handoutMasterIdLst>
    <p:handoutMasterId r:id="rId14"/>
  </p:handoutMasterIdLst>
  <p:sldIdLst>
    <p:sldId id="362" r:id="rId2"/>
    <p:sldId id="364" r:id="rId3"/>
    <p:sldId id="365" r:id="rId4"/>
    <p:sldId id="357" r:id="rId5"/>
    <p:sldId id="358" r:id="rId6"/>
    <p:sldId id="359" r:id="rId7"/>
    <p:sldId id="360" r:id="rId8"/>
    <p:sldId id="351" r:id="rId9"/>
    <p:sldId id="354" r:id="rId10"/>
    <p:sldId id="363" r:id="rId11"/>
    <p:sldId id="361" r:id="rId12"/>
  </p:sldIdLst>
  <p:sldSz cx="9906000" cy="6858000" type="A4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>
          <p15:clr>
            <a:srgbClr val="A4A3A4"/>
          </p15:clr>
        </p15:guide>
        <p15:guide id="2" pos="65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E090"/>
    <a:srgbClr val="2C7BB6"/>
    <a:srgbClr val="ED4657"/>
    <a:srgbClr val="E66101"/>
    <a:srgbClr val="FFC000"/>
    <a:srgbClr val="FDAE61"/>
    <a:srgbClr val="66CCFF"/>
    <a:srgbClr val="91BFDB"/>
    <a:srgbClr val="E0F3F8"/>
    <a:srgbClr val="4575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843"/>
    <p:restoredTop sz="81649"/>
  </p:normalViewPr>
  <p:slideViewPr>
    <p:cSldViewPr showGuides="1">
      <p:cViewPr varScale="1">
        <p:scale>
          <a:sx n="71" d="100"/>
          <a:sy n="71" d="100"/>
        </p:scale>
        <p:origin x="-822" y="-96"/>
      </p:cViewPr>
      <p:guideLst>
        <p:guide orient="horz"/>
        <p:guide pos="65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250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F93C9C-4401-104D-8B42-05C3F547B509}" type="datetimeFigureOut">
              <a:rPr lang="en-GB"/>
              <a:pPr>
                <a:defRPr/>
              </a:pPr>
              <a:t>19/02/2020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82F5E42-F0D1-CE40-AE3B-F953A39C12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299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8EEFAE66-9715-1B4D-8069-AC56AC78C726}" type="datetimeFigureOut">
              <a:rPr lang="en-GB"/>
              <a:pPr>
                <a:defRPr/>
              </a:pPr>
              <a:t>19/02/2020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5D2C151-10C3-D047-B928-BE6B593F12D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6167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#/viewer/8t8rpy7xx9Zg6xpcgz8ccbfGzW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Relationship Id="rId5" Type="http://schemas.openxmlformats.org/officeDocument/2006/relationships/hyperlink" Target="#/viewer/8t8rpy7xx9Zg6szZMpcRGysZdw"/><Relationship Id="rId4" Type="http://schemas.openxmlformats.org/officeDocument/2006/relationships/hyperlink" Target="#/viewer/8t8rpy7xx9Zg9zzyfWbHR8bW5W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Images, typically computer-generated, superimposed on our reality, our view of the world</a:t>
            </a:r>
          </a:p>
          <a:p>
            <a:endParaRPr lang="en-US" dirty="0" smtClean="0"/>
          </a:p>
          <a:p>
            <a:r>
              <a:rPr lang="en-US" dirty="0" smtClean="0"/>
              <a:t>Placement of objects – e.g. if you want to remodel your kitchen, there are tools such as AUGMENT that allow you to envisage what the new one will look like in your actual kitchen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D2C151-10C3-D047-B928-BE6B593F12D8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7614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Link to </a:t>
            </a:r>
            <a:r>
              <a:rPr lang="en-US" dirty="0" err="1" smtClean="0"/>
              <a:t>sketchfab</a:t>
            </a:r>
            <a:r>
              <a:rPr lang="en-US" dirty="0" smtClean="0"/>
              <a:t> structure</a:t>
            </a:r>
            <a:r>
              <a:rPr lang="en-US" baseline="0" dirty="0" smtClean="0"/>
              <a:t> of</a:t>
            </a:r>
            <a:r>
              <a:rPr lang="en-US" dirty="0" smtClean="0"/>
              <a:t> hemoglobin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D2C151-10C3-D047-B928-BE6B593F12D8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9283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D2C151-10C3-D047-B928-BE6B593F12D8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0795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Technology can enable us to design interactive and collaborative activities to foster communities of inquiry where students discover, reflect on and evaluate knowledge together (Marzano, 1998; Garrison et al. 2010). Moreover, technology can be an equaliser with approaches, such as augmented reality, showing that even low-achieving students are not lost when educators learn to use learning technologies effectively (Cai et al, 2014). 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ＭＳ Ｐゴシック" charset="0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Marzano, R. J. (1998) 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 theory-based meta-analysis of research on instruction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. Aurora, CO: Mid-continental Regional Educational Laboratory.  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ＭＳ Ｐゴシック" charset="0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Cai, S., Wang, X. and Chiang, F-K. (2014), A case of augmented reality simulation system application in a chemistry course. </a:t>
            </a: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Computers and human </a:t>
            </a:r>
            <a:r>
              <a:rPr lang="en-GB" sz="1200" i="1" kern="1200" dirty="0" err="1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behavior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 37, 31-40.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ＭＳ Ｐゴシック" charset="0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Augmented reality was also used in plenary sessions to assist students with the challenge of linking basic chemistry to large biomolecules (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  <a:hlinkClick r:id="rId3"/>
              </a:rPr>
              <a:t>E14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) and was made accessible through both the VLE and handouts (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  <a:hlinkClick r:id="rId4"/>
              </a:rPr>
              <a:t>E15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) for students to use during independent study periods (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Figure 1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) (</a:t>
            </a: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K4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). Feedback from my T03 observation confirmed that using such technologies did create an interactive, supportive and engaging environment (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  <a:hlinkClick r:id="rId5"/>
              </a:rPr>
              <a:t>E20</a:t>
            </a:r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ＭＳ Ｐゴシック" charset="0"/>
                <a:cs typeface="ＭＳ Ｐゴシック" charset="0"/>
              </a:rPr>
              <a:t>). However, through designing material that can be accessed in many formats, I extend this experience and support beyond the classroom.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5D2C151-10C3-D047-B928-BE6B593F12D8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1272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D2C151-10C3-D047-B928-BE6B593F12D8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474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916839"/>
            <a:ext cx="8420100" cy="1470025"/>
          </a:xfrm>
        </p:spPr>
        <p:txBody>
          <a:bodyPr/>
          <a:lstStyle>
            <a:lvl1pPr algn="ctr">
              <a:defRPr>
                <a:solidFill>
                  <a:srgbClr val="87A52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672607"/>
            <a:ext cx="6934200" cy="1752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4D5D-C22E-7348-905F-A1F3F0A07954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FF7A-E306-C148-B68A-9BEF21F4855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541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87A5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34120"/>
            <a:ext cx="8485605" cy="755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724" y="1771650"/>
            <a:ext cx="5054084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2060848"/>
            <a:ext cx="2011362" cy="2012950"/>
          </a:xfrm>
          <a:noFill/>
          <a:ln w="12700">
            <a:solidFill>
              <a:srgbClr val="87A52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rgbClr val="87A529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0031876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/>
        </p:nvCxnSpPr>
        <p:spPr>
          <a:xfrm>
            <a:off x="7758881" y="3645024"/>
            <a:ext cx="2407" cy="2664296"/>
          </a:xfrm>
          <a:prstGeom prst="line">
            <a:avLst/>
          </a:prstGeom>
          <a:ln w="12700">
            <a:solidFill>
              <a:srgbClr val="87A5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116632"/>
            <a:ext cx="8485605" cy="755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0724" y="908720"/>
            <a:ext cx="5054084" cy="532859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1632074"/>
            <a:ext cx="2011362" cy="2012950"/>
          </a:xfrm>
          <a:ln w="12700">
            <a:solidFill>
              <a:srgbClr val="87A52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rgbClr val="87A529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23298986"/>
      </p:ext>
    </p:extLst>
  </p:cSld>
  <p:clrMapOvr>
    <a:masterClrMapping/>
  </p:clrMapOvr>
  <p:hf hd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87A5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40088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5079603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2060848"/>
            <a:ext cx="2011362" cy="2012950"/>
          </a:xfrm>
          <a:solidFill>
            <a:schemeClr val="accent1"/>
          </a:solidFill>
          <a:ln w="12700">
            <a:solidFill>
              <a:srgbClr val="87A52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80861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0" idx="2"/>
          </p:cNvCxnSpPr>
          <p:nvPr/>
        </p:nvCxnSpPr>
        <p:spPr>
          <a:xfrm>
            <a:off x="7758881" y="3501008"/>
            <a:ext cx="2407" cy="2808312"/>
          </a:xfrm>
          <a:prstGeom prst="line">
            <a:avLst/>
          </a:prstGeom>
          <a:ln w="12700">
            <a:solidFill>
              <a:srgbClr val="87A5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116632"/>
            <a:ext cx="8485605" cy="760125"/>
          </a:xfrm>
        </p:spPr>
        <p:txBody>
          <a:bodyPr/>
          <a:lstStyle>
            <a:lvl1pPr>
              <a:defRPr>
                <a:solidFill>
                  <a:srgbClr val="87A52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908720"/>
            <a:ext cx="5079603" cy="532859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53200" y="1488058"/>
            <a:ext cx="2011362" cy="2012950"/>
          </a:xfrm>
          <a:solidFill>
            <a:schemeClr val="accent1"/>
          </a:solidFill>
          <a:ln w="127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08000" tIns="108000" rIns="108000" bIns="108000" anchor="ctr"/>
          <a:lstStyle>
            <a:lvl1pPr marL="0" indent="0" algn="ctr">
              <a:buNone/>
              <a:defRPr sz="2400" b="1">
                <a:solidFill>
                  <a:schemeClr val="bg1"/>
                </a:solidFill>
                <a:latin typeface="Georgia"/>
                <a:cs typeface="Georgia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551592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7758113" y="4073525"/>
            <a:ext cx="3175" cy="2268538"/>
          </a:xfrm>
          <a:prstGeom prst="line">
            <a:avLst/>
          </a:prstGeom>
          <a:ln w="12700">
            <a:solidFill>
              <a:srgbClr val="87A5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6753225" y="2060575"/>
            <a:ext cx="2016125" cy="201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40088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5079603" cy="446566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739653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12" idx="2"/>
          </p:cNvCxnSpPr>
          <p:nvPr/>
        </p:nvCxnSpPr>
        <p:spPr>
          <a:xfrm>
            <a:off x="7761288" y="3501008"/>
            <a:ext cx="0" cy="2841055"/>
          </a:xfrm>
          <a:prstGeom prst="line">
            <a:avLst/>
          </a:prstGeom>
          <a:ln w="12700">
            <a:solidFill>
              <a:srgbClr val="87A529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6753225" y="1484883"/>
            <a:ext cx="2016125" cy="201612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116632"/>
            <a:ext cx="8485605" cy="7601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908720"/>
            <a:ext cx="5079603" cy="5328591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4470062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933343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1771650"/>
            <a:ext cx="4062928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7056" y="1771650"/>
            <a:ext cx="4048894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156359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116632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908720"/>
            <a:ext cx="4062928" cy="521744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7056" y="908720"/>
            <a:ext cx="4048894" cy="521744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751070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933343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1771650"/>
            <a:ext cx="4062928" cy="435451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457825" y="1773238"/>
            <a:ext cx="4049713" cy="43513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4110615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2163" y="116632"/>
            <a:ext cx="8473787" cy="7674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4088" y="906500"/>
            <a:ext cx="4062928" cy="5219669"/>
          </a:xfrm>
        </p:spPr>
        <p:txBody>
          <a:bodyPr>
            <a:no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457825" y="908720"/>
            <a:ext cx="4049713" cy="521585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451604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929928"/>
            <a:ext cx="8485605" cy="78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1771650"/>
            <a:ext cx="8485605" cy="446566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6EB73FDE-5C04-814D-A8F9-13022C18CFA7}"/>
              </a:ext>
            </a:extLst>
          </p:cNvPr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Date Placeholder 16">
            <a:extLst>
              <a:ext uri="{FF2B5EF4-FFF2-40B4-BE49-F238E27FC236}">
                <a16:creationId xmlns:a16="http://schemas.microsoft.com/office/drawing/2014/main" xmlns="" id="{A6236BCB-019A-3D46-B39A-5A2F6A142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xmlns="" id="{7D60F451-9460-3D4F-88DB-BC5733287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xmlns="" id="{4159A281-7DA4-C64B-93AC-B77081E4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3864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4088" y="1772816"/>
            <a:ext cx="4068137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4088" y="2492896"/>
            <a:ext cx="4068137" cy="3744416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8300" y="1772816"/>
            <a:ext cx="407162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8300" y="2492896"/>
            <a:ext cx="4071620" cy="3744416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75815352"/>
      </p:ext>
    </p:extLst>
  </p:cSld>
  <p:clrMapOvr>
    <a:masterClrMapping/>
  </p:clrMapOvr>
  <p:hf hdr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875" y="116632"/>
            <a:ext cx="8485188" cy="76676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4088" y="908720"/>
            <a:ext cx="4068137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34088" y="1556792"/>
            <a:ext cx="4068137" cy="468052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48300" y="908720"/>
            <a:ext cx="4071620" cy="639762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48300" y="1556792"/>
            <a:ext cx="4071620" cy="468052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1608987"/>
      </p:ext>
    </p:extLst>
  </p:cSld>
  <p:clrMapOvr>
    <a:masterClrMapping/>
  </p:clrMapOvr>
  <p:hf hdr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3E51F6-1146-2643-8637-F0364099E70E}" type="datetime3">
              <a:rPr lang="en-GB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GREEN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C2E58-1523-3A4B-9193-0DF71EE8C9A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9308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875" y="116632"/>
            <a:ext cx="8485188" cy="7667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9B9DC-F819-474B-8CD5-496A9FA8B961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D549F-BF8E-764C-902A-FC29301F3E10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F8F41ADD-B561-1546-B3D6-B287BD803AB5}"/>
              </a:ext>
            </a:extLst>
          </p:cNvPr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17108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474597"/>
      </p:ext>
    </p:extLst>
  </p:cSld>
  <p:clrMapOvr>
    <a:masterClrMapping/>
  </p:clrMapOvr>
  <p:hf hdr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7470677"/>
      </p:ext>
    </p:extLst>
  </p:cSld>
  <p:clrMapOvr>
    <a:masterClrMapping/>
  </p:clrMapOvr>
  <p:hf hdr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4" y="949359"/>
            <a:ext cx="2824473" cy="68973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664" y="949360"/>
            <a:ext cx="5537729" cy="5287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524" y="1669440"/>
            <a:ext cx="2824473" cy="45678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2681077"/>
      </p:ext>
    </p:extLst>
  </p:cSld>
  <p:clrMapOvr>
    <a:masterClrMapping/>
  </p:clrMapOvr>
  <p:hf hdr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4" y="949359"/>
            <a:ext cx="2824473" cy="689733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664" y="949360"/>
            <a:ext cx="5537729" cy="528795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524" y="1669440"/>
            <a:ext cx="2824473" cy="456787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1950153"/>
      </p:ext>
    </p:extLst>
  </p:cSld>
  <p:clrMapOvr>
    <a:masterClrMapping/>
  </p:clrMapOvr>
  <p:hf hdr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936625"/>
            <a:ext cx="5943600" cy="37909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3401202"/>
      </p:ext>
    </p:extLst>
  </p:cSld>
  <p:clrMapOvr>
    <a:masterClrMapping/>
  </p:clrMapOvr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936625"/>
            <a:ext cx="5943600" cy="379094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 anchor="ctr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2667888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525" y="128162"/>
            <a:ext cx="8485605" cy="7805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5525" y="908720"/>
            <a:ext cx="8485605" cy="5328592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17B1D-1A7F-9445-9DE8-8D2A9E3BE140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FE1304-5EA2-684F-B7B5-51836D88BD52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F09797CC-B916-6544-8107-6E1077D98C2B}"/>
              </a:ext>
            </a:extLst>
          </p:cNvPr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2476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7195180"/>
      </p:ext>
    </p:extLst>
  </p:cSld>
  <p:clrMapOvr>
    <a:masterClrMapping/>
  </p:clrMapOvr>
  <p:hf hdr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875" y="141957"/>
            <a:ext cx="8485188" cy="7667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1875" y="908720"/>
            <a:ext cx="8485188" cy="532856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38567"/>
      </p:ext>
    </p:extLst>
  </p:cSld>
  <p:clrMapOvr>
    <a:masterClrMapping/>
  </p:clrMapOvr>
  <p:hf hdr="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196752"/>
            <a:ext cx="2228850" cy="49294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5524" y="1196752"/>
            <a:ext cx="5991225" cy="49294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1163593"/>
      </p:ext>
    </p:extLst>
  </p:cSld>
  <p:clrMapOvr>
    <a:masterClrMapping/>
  </p:clrMapOvr>
  <p:hf hdr="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1196752"/>
            <a:ext cx="2228850" cy="492941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5524" y="1196752"/>
            <a:ext cx="5991225" cy="492941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395511"/>
      </p:ext>
    </p:extLst>
  </p:cSld>
  <p:clrMapOvr>
    <a:masterClrMapping/>
  </p:clrMapOvr>
  <p:hf hdr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3788" y="2492375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Content Placeholder 7"/>
          <p:cNvSpPr>
            <a:spLocks noGrp="1"/>
          </p:cNvSpPr>
          <p:nvPr>
            <p:ph sz="quarter" idx="13"/>
          </p:nvPr>
        </p:nvSpPr>
        <p:spPr>
          <a:xfrm>
            <a:off x="1025951" y="5013176"/>
            <a:ext cx="7709488" cy="576263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4"/>
          </p:nvPr>
        </p:nvSpPr>
        <p:spPr>
          <a:xfrm>
            <a:off x="4305300" y="3429000"/>
            <a:ext cx="1943100" cy="5048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865247"/>
      </p:ext>
    </p:extLst>
  </p:cSld>
  <p:clrMapOvr>
    <a:masterClrMapping/>
  </p:clrMapOvr>
  <p:hf hdr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556792"/>
            <a:ext cx="8420100" cy="1470025"/>
          </a:xfrm>
        </p:spPr>
        <p:txBody>
          <a:bodyPr/>
          <a:lstStyle>
            <a:lvl1pPr algn="ctr">
              <a:defRPr>
                <a:solidFill>
                  <a:srgbClr val="693B68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200" y="3501008"/>
            <a:ext cx="6934200" cy="17526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34D5D-C22E-7348-905F-A1F3F0A07954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CFSXXXX-X XXXXXX: Lecture X/Week X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70FF7A-E306-C148-B68A-9BEF21F4855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326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4953000" y="4464050"/>
            <a:ext cx="0" cy="569913"/>
          </a:xfrm>
          <a:prstGeom prst="line">
            <a:avLst/>
          </a:prstGeom>
          <a:ln w="12700">
            <a:solidFill>
              <a:srgbClr val="87A529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7722" y="1412776"/>
            <a:ext cx="3050556" cy="3050556"/>
          </a:xfrm>
          <a:ln w="12700" cap="rnd">
            <a:solidFill>
              <a:srgbClr val="87A529"/>
            </a:solidFill>
          </a:ln>
        </p:spPr>
        <p:txBody>
          <a:bodyPr lIns="108000" tIns="108000" rIns="108000" bIns="108000"/>
          <a:lstStyle>
            <a:lvl1pPr algn="ctr">
              <a:defRPr>
                <a:solidFill>
                  <a:srgbClr val="87A52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033193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32DA2-4B79-C344-AED7-333B0CA7ED9B}" type="datetime3">
              <a:rPr lang="en-GB" smtClean="0"/>
              <a:pPr>
                <a:defRPr/>
              </a:pPr>
              <a:t>19 February, 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POWERPOINT PRESENTATION TEMPLATE RED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1F983F-2868-F14A-9AC8-710043F3E62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779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V="1">
            <a:off x="4953000" y="4464050"/>
            <a:ext cx="0" cy="569913"/>
          </a:xfrm>
          <a:prstGeom prst="line">
            <a:avLst/>
          </a:prstGeom>
          <a:ln w="12700">
            <a:solidFill>
              <a:srgbClr val="87A529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7722" y="1412776"/>
            <a:ext cx="3050556" cy="3050556"/>
          </a:xfrm>
          <a:solidFill>
            <a:schemeClr val="accent1"/>
          </a:solidFill>
          <a:ln>
            <a:solidFill>
              <a:srgbClr val="87A529"/>
            </a:solidFill>
          </a:ln>
        </p:spPr>
        <p:txBody>
          <a:bodyPr lIns="108000" tIns="108000" rIns="108000" bIns="108000">
            <a:normAutofit/>
          </a:bodyPr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033193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4EEDD-BFF2-1C46-BA9A-7001BCF1EBB5}" type="datetime3">
              <a:rPr lang="en-GB" smtClean="0"/>
              <a:pPr>
                <a:defRPr/>
              </a:pPr>
              <a:t>19 February, 2020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2132B1-706B-3B4E-8662-13D65D007C1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049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4521999"/>
            <a:ext cx="8420100" cy="864096"/>
          </a:xfrm>
        </p:spPr>
        <p:txBody>
          <a:bodyPr/>
          <a:lstStyle>
            <a:lvl1pPr algn="ctr">
              <a:defRPr sz="3600">
                <a:solidFill>
                  <a:srgbClr val="87A52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393233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460636" y="1196400"/>
            <a:ext cx="4984728" cy="3240712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9E4F3-44BD-C04A-99B0-356E4FDD2921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D7D04-1E3F-2C43-A86B-609C45BADF7A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918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>
            <a:stCxn id="8" idx="3"/>
          </p:cNvCxnSpPr>
          <p:nvPr/>
        </p:nvCxnSpPr>
        <p:spPr>
          <a:xfrm>
            <a:off x="4627563" y="3176588"/>
            <a:ext cx="649287" cy="0"/>
          </a:xfrm>
          <a:prstGeom prst="line">
            <a:avLst/>
          </a:prstGeom>
          <a:ln w="12700">
            <a:solidFill>
              <a:srgbClr val="87A529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76312" y="1917112"/>
            <a:ext cx="2520000" cy="2520000"/>
          </a:xfrm>
          <a:noFill/>
          <a:ln w="12700">
            <a:solidFill>
              <a:srgbClr val="87A529"/>
            </a:solidFill>
            <a:prstDash val="solid"/>
          </a:ln>
        </p:spPr>
        <p:txBody>
          <a:bodyPr lIns="108000" tIns="108000" rIns="108000" bIns="108000"/>
          <a:lstStyle>
            <a:lvl1pPr algn="ctr">
              <a:defRPr sz="3600">
                <a:solidFill>
                  <a:srgbClr val="87A52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107960" y="1917112"/>
            <a:ext cx="2520000" cy="2520000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4869160"/>
            <a:ext cx="6934200" cy="62805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083722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4632325" y="3425825"/>
            <a:ext cx="476250" cy="0"/>
          </a:xfrm>
          <a:prstGeom prst="line">
            <a:avLst/>
          </a:prstGeom>
          <a:ln w="12700" cmpd="sng">
            <a:solidFill>
              <a:srgbClr val="87A529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363" y="152400"/>
            <a:ext cx="3416300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11789" y="2166556"/>
            <a:ext cx="2520000" cy="2520000"/>
          </a:xfrm>
          <a:solidFill>
            <a:schemeClr val="accent1"/>
          </a:solidFill>
          <a:ln>
            <a:solidFill>
              <a:srgbClr val="87A529"/>
            </a:solidFill>
          </a:ln>
        </p:spPr>
        <p:txBody>
          <a:bodyPr lIns="108000" tIns="108000" rIns="108000" bIns="108000">
            <a:normAutofit/>
          </a:bodyPr>
          <a:lstStyle>
            <a:lvl1pPr algn="ctr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9056" y="2166556"/>
            <a:ext cx="2520000" cy="2520000"/>
          </a:xfrm>
          <a:ln w="12700">
            <a:solidFill>
              <a:srgbClr val="87A529"/>
            </a:solidFill>
          </a:ln>
        </p:spPr>
        <p:txBody>
          <a:bodyPr lIns="108000" tIns="108000" rIns="108000" bIns="108000" anchor="ctr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381000" y="1049338"/>
            <a:ext cx="9148763" cy="3175"/>
          </a:xfrm>
          <a:prstGeom prst="line">
            <a:avLst/>
          </a:prstGeom>
          <a:ln w="9525" cmpd="sng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8978718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3" descr="UoB_MASTER_Primary-Logo_800x160px_15k_Screen@72dpi_RGB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888" y="152400"/>
            <a:ext cx="2638425" cy="528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0" y="2852936"/>
            <a:ext cx="8420100" cy="1362075"/>
          </a:xfrm>
        </p:spPr>
        <p:txBody>
          <a:bodyPr/>
          <a:lstStyle>
            <a:lvl1pPr algn="l">
              <a:defRPr sz="4000" b="1" cap="none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950" y="4509120"/>
            <a:ext cx="8420100" cy="10801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63A80-82CB-5C4A-AF3B-CEBB09750EC4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POWERPOINT PRESENTATION TEMPLATE RED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E95E8B-8F63-1548-AF15-DF733708BCE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81000" y="820738"/>
            <a:ext cx="9148763" cy="3175"/>
          </a:xfrm>
          <a:prstGeom prst="line">
            <a:avLst/>
          </a:prstGeom>
          <a:ln>
            <a:solidFill>
              <a:srgbClr val="7F7F7F"/>
            </a:solidFill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AFB5A04D-23B8-0848-A8B7-2C3782021400}"/>
              </a:ext>
            </a:extLst>
          </p:cNvPr>
          <p:cNvCxnSpPr/>
          <p:nvPr userDrawn="1"/>
        </p:nvCxnSpPr>
        <p:spPr>
          <a:xfrm flipV="1">
            <a:off x="381000" y="820738"/>
            <a:ext cx="9148763" cy="3175"/>
          </a:xfrm>
          <a:prstGeom prst="line">
            <a:avLst/>
          </a:prstGeom>
          <a:ln w="28575">
            <a:solidFill>
              <a:schemeClr val="tx2">
                <a:lumMod val="75000"/>
                <a:lumOff val="25000"/>
              </a:schemeClr>
            </a:solidFill>
            <a:prstDash val="soli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495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031875" y="933450"/>
            <a:ext cx="8485188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31875" y="1773238"/>
            <a:ext cx="8485188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Rectangle 9"/>
          <p:cNvSpPr/>
          <p:nvPr/>
        </p:nvSpPr>
        <p:spPr bwMode="auto">
          <a:xfrm>
            <a:off x="387350" y="6340475"/>
            <a:ext cx="496888" cy="358775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 b="1" dirty="0">
              <a:solidFill>
                <a:schemeClr val="bg1"/>
              </a:solidFill>
              <a:latin typeface="Lucida Sans" panose="020B0602030504020204" pitchFamily="34" charset="0"/>
              <a:cs typeface="Lucida San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864768" y="6340475"/>
            <a:ext cx="6652294" cy="35877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>
              <a:latin typeface="Lucida Sans" panose="020B0602030504020204" pitchFamily="34" charset="0"/>
              <a:cs typeface="Lucida San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904874" y="6340475"/>
            <a:ext cx="1959893" cy="358775"/>
          </a:xfrm>
          <a:prstGeom prst="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>
            <a:norm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1050" b="1">
              <a:latin typeface="Lucida Sans" panose="020B0602030504020204" pitchFamily="34" charset="0"/>
              <a:cs typeface="Lucida Sans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4874" y="6337300"/>
            <a:ext cx="1959893" cy="365125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4768" y="6337300"/>
            <a:ext cx="6645945" cy="365125"/>
          </a:xfrm>
          <a:prstGeom prst="rect">
            <a:avLst/>
          </a:prstGeom>
        </p:spPr>
        <p:txBody>
          <a:bodyPr vert="horz" lIns="108000" tIns="0" rIns="10800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Georgia" panose="02040502050405020303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GB"/>
              <a:t>CFSXXXX-X XXXXXX: Lecture X/Week X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7825" y="6337300"/>
            <a:ext cx="51435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/>
                </a:solidFill>
                <a:latin typeface="Lucida Sans Unicode" panose="020B0602030504020204" pitchFamily="34" charset="0"/>
                <a:ea typeface="+mn-ea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9193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48" r:id="rId1"/>
    <p:sldLayoutId id="2147484149" r:id="rId2"/>
    <p:sldLayoutId id="2147484150" r:id="rId3"/>
    <p:sldLayoutId id="2147484151" r:id="rId4"/>
    <p:sldLayoutId id="2147484152" r:id="rId5"/>
    <p:sldLayoutId id="2147484153" r:id="rId6"/>
    <p:sldLayoutId id="2147484154" r:id="rId7"/>
    <p:sldLayoutId id="2147484155" r:id="rId8"/>
    <p:sldLayoutId id="2147484156" r:id="rId9"/>
    <p:sldLayoutId id="2147484157" r:id="rId10"/>
    <p:sldLayoutId id="2147484158" r:id="rId11"/>
    <p:sldLayoutId id="2147484159" r:id="rId12"/>
    <p:sldLayoutId id="2147484160" r:id="rId13"/>
    <p:sldLayoutId id="2147484161" r:id="rId14"/>
    <p:sldLayoutId id="2147484162" r:id="rId15"/>
    <p:sldLayoutId id="2147484163" r:id="rId16"/>
    <p:sldLayoutId id="2147484164" r:id="rId17"/>
    <p:sldLayoutId id="2147484165" r:id="rId18"/>
    <p:sldLayoutId id="2147484166" r:id="rId19"/>
    <p:sldLayoutId id="2147484167" r:id="rId20"/>
    <p:sldLayoutId id="2147484168" r:id="rId21"/>
    <p:sldLayoutId id="2147484169" r:id="rId22"/>
    <p:sldLayoutId id="2147484170" r:id="rId23"/>
    <p:sldLayoutId id="2147484171" r:id="rId24"/>
    <p:sldLayoutId id="2147484172" r:id="rId25"/>
    <p:sldLayoutId id="2147484173" r:id="rId26"/>
    <p:sldLayoutId id="2147484174" r:id="rId27"/>
    <p:sldLayoutId id="2147484175" r:id="rId28"/>
    <p:sldLayoutId id="2147484176" r:id="rId29"/>
    <p:sldLayoutId id="2147484177" r:id="rId30"/>
    <p:sldLayoutId id="2147484178" r:id="rId31"/>
    <p:sldLayoutId id="2147484179" r:id="rId32"/>
    <p:sldLayoutId id="2147484180" r:id="rId33"/>
    <p:sldLayoutId id="2147484181" r:id="rId34"/>
    <p:sldLayoutId id="2147484124" r:id="rId35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87A529"/>
          </a:solidFill>
          <a:latin typeface="Georgia" panose="02040502050405020303" pitchFamily="18" charset="0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7A529"/>
          </a:solidFill>
          <a:latin typeface="Georgia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7A529"/>
          </a:solidFill>
          <a:latin typeface="Georgia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7A529"/>
          </a:solidFill>
          <a:latin typeface="Georgia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87A529"/>
          </a:solidFill>
          <a:latin typeface="Georgia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693B68"/>
          </a:solidFill>
          <a:latin typeface="Georgia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Lucida Sans Unicode" panose="020B0602030504020204" pitchFamily="34" charset="0"/>
          <a:ea typeface="ＭＳ Ｐゴシック" charset="0"/>
          <a:cs typeface="Lucida Sans Unicode" panose="020B0602030504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ketchfab.com/models/cd46eadc56654e259cd9020ce4fb74d4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6F91774-2F5F-B049-955D-0C2E1C6AC9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Barrier Crossing with Technology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ADF543D-568B-B94E-926E-29B98483BA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Using Augmented Reality to teach the Chemistry of Biomolecules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23EA0A6-16DE-DF4B-8295-21966435F9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DA34D5D-C22E-7348-905F-A1F3F0A07954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51DD49A-4720-F441-8C9E-F6380EE70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A4522FA-C182-5243-B4A4-CB708EA72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70FF7A-E306-C148-B68A-9BEF21F48559}" type="slidenum">
              <a:rPr lang="en-GB" smtClean="0"/>
              <a:pPr>
                <a:defRPr/>
              </a:pPr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284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BABA9D-229F-CE42-BF25-13C6B85779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4488" y="116632"/>
            <a:ext cx="8485605" cy="760125"/>
          </a:xfrm>
        </p:spPr>
        <p:txBody>
          <a:bodyPr/>
          <a:lstStyle/>
          <a:p>
            <a:r>
              <a:rPr lang="en-US" dirty="0"/>
              <a:t>Impact of AR on Learning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xmlns="" id="{0F07687B-F3C4-734F-B651-A2BF707A1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5" y="1013118"/>
            <a:ext cx="6375375" cy="5224193"/>
          </a:xfrm>
        </p:spPr>
        <p:txBody>
          <a:bodyPr/>
          <a:lstStyle/>
          <a:p>
            <a:r>
              <a:rPr lang="en-US" sz="2200" dirty="0"/>
              <a:t>AR can be an equalizer</a:t>
            </a:r>
          </a:p>
          <a:p>
            <a:endParaRPr lang="en-US" sz="2200" dirty="0"/>
          </a:p>
          <a:p>
            <a:r>
              <a:rPr lang="en-US" sz="2200" dirty="0"/>
              <a:t>Research has shown:</a:t>
            </a:r>
            <a:endParaRPr lang="en-US" sz="1800" dirty="0"/>
          </a:p>
          <a:p>
            <a:pPr lvl="1"/>
            <a:r>
              <a:rPr lang="en-US" sz="1800" dirty="0"/>
              <a:t>larger influence on low-achieving students </a:t>
            </a:r>
          </a:p>
          <a:p>
            <a:pPr lvl="1"/>
            <a:r>
              <a:rPr lang="en-US" sz="1800" dirty="0"/>
              <a:t>useful remedial teaching tool</a:t>
            </a:r>
          </a:p>
          <a:p>
            <a:pPr lvl="1"/>
            <a:r>
              <a:rPr lang="en-US" sz="1800" dirty="0"/>
              <a:t>reduced memory decay after class</a:t>
            </a:r>
          </a:p>
          <a:p>
            <a:pPr lvl="1"/>
            <a:r>
              <a:rPr lang="en-US" sz="1800" dirty="0"/>
              <a:t>students positively responded</a:t>
            </a:r>
          </a:p>
          <a:p>
            <a:pPr lvl="1"/>
            <a:r>
              <a:rPr lang="en-US" sz="1800" dirty="0"/>
              <a:t>enjoyed exploration of chemistry with AR</a:t>
            </a:r>
          </a:p>
          <a:p>
            <a:pPr lvl="1"/>
            <a:endParaRPr lang="en-US" sz="1800" dirty="0"/>
          </a:p>
          <a:p>
            <a:pPr lvl="1"/>
            <a:endParaRPr lang="en-US" sz="1800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Using AR as an inquiry-based learning tool has significant supplemental learning effects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xmlns="" id="{2FEDCDF6-1808-3445-BF0F-BC8A75602A6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learning chemistry</a:t>
            </a:r>
          </a:p>
          <a:p>
            <a:r>
              <a:rPr lang="en-US" dirty="0"/>
              <a:t>felt </a:t>
            </a:r>
          </a:p>
          <a:p>
            <a:r>
              <a:rPr lang="en-US" dirty="0"/>
              <a:t>rewarding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6163B7-1E18-9040-BC97-28618354B687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14822E5-F511-E14B-9BFD-39F3353E7DE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E8F6B9E-D385-9C4A-85E9-858FB5302DA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8A3ECDE3-E446-674E-A12B-A2DD88A61B15}"/>
              </a:ext>
            </a:extLst>
          </p:cNvPr>
          <p:cNvSpPr txBox="1"/>
          <p:nvPr/>
        </p:nvSpPr>
        <p:spPr>
          <a:xfrm>
            <a:off x="4944573" y="5369942"/>
            <a:ext cx="4711547" cy="83099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Cai et al., Comp. Human </a:t>
            </a:r>
            <a:r>
              <a:rPr lang="en-US" sz="16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Behav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., 2014</a:t>
            </a:r>
          </a:p>
          <a:p>
            <a:pPr algn="r"/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Nunez et al., New Aspects Eng. Edu., 2008</a:t>
            </a:r>
          </a:p>
          <a:p>
            <a:pPr algn="r"/>
            <a:r>
              <a:rPr lang="en-US" sz="16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Iordache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 et al., Studies Inform. Control, 2012</a:t>
            </a:r>
          </a:p>
        </p:txBody>
      </p:sp>
    </p:spTree>
    <p:extLst>
      <p:ext uri="{BB962C8B-B14F-4D97-AF65-F5344CB8AC3E}">
        <p14:creationId xmlns:p14="http://schemas.microsoft.com/office/powerpoint/2010/main" val="1613456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E9F8B3-CD1E-5D40-8BD3-AE793C424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504" y="929928"/>
            <a:ext cx="8485605" cy="780762"/>
          </a:xfrm>
        </p:spPr>
        <p:txBody>
          <a:bodyPr/>
          <a:lstStyle/>
          <a:p>
            <a:r>
              <a:rPr lang="en-US" dirty="0"/>
              <a:t>Try it yourself…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D8C48A1-45EF-3A42-8C79-79BE833B9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512" y="1627634"/>
            <a:ext cx="8485605" cy="4465662"/>
          </a:xfrm>
        </p:spPr>
        <p:txBody>
          <a:bodyPr/>
          <a:lstStyle/>
          <a:p>
            <a:endParaRPr lang="en-US" dirty="0"/>
          </a:p>
          <a:p>
            <a:r>
              <a:rPr lang="en-US" b="1" dirty="0"/>
              <a:t>J B Priestley Computer Lab (room 01.53) after lunch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i="1" dirty="0"/>
              <a:t>Hands on tutorial to create your own AR models</a:t>
            </a:r>
          </a:p>
          <a:p>
            <a:pPr lvl="1"/>
            <a:endParaRPr lang="en-US" i="1" dirty="0"/>
          </a:p>
          <a:p>
            <a:pPr lvl="1"/>
            <a:endParaRPr lang="en-US" i="1" dirty="0"/>
          </a:p>
          <a:p>
            <a:pPr lvl="1"/>
            <a:endParaRPr lang="en-US" i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A013298-E9FD-E548-A854-5A89801C9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C17B1D-1A7F-9445-9DE8-8D2A9E3BE140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8F6A5FD-E812-8645-A64F-DAAEDB8B3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1EA1FE9B-87F0-2543-BB95-B84BA335B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E1304-5EA2-684F-B7B5-51836D88BD52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38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CA1BC8-5643-424D-B091-A7A456E55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848038"/>
            <a:ext cx="8485605" cy="780762"/>
          </a:xfrm>
        </p:spPr>
        <p:txBody>
          <a:bodyPr/>
          <a:lstStyle/>
          <a:p>
            <a:r>
              <a:rPr lang="en-US" dirty="0"/>
              <a:t>How Technology Impacts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33D54C0-BB72-7349-B9E4-F02D54EEEB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5" y="1771650"/>
            <a:ext cx="9132888" cy="4465662"/>
          </a:xfrm>
        </p:spPr>
        <p:txBody>
          <a:bodyPr/>
          <a:lstStyle/>
          <a:p>
            <a:r>
              <a:rPr lang="en-US" dirty="0"/>
              <a:t>Comprehension of the 'microworld' in science, especially chemistry can be challenging for students</a:t>
            </a:r>
          </a:p>
          <a:p>
            <a:endParaRPr lang="en-US" dirty="0"/>
          </a:p>
          <a:p>
            <a:r>
              <a:rPr lang="en-US" dirty="0"/>
              <a:t>Technology is becoming accepted as a central part of chemical education </a:t>
            </a:r>
            <a:r>
              <a:rPr lang="en-US" sz="1800" dirty="0"/>
              <a:t>(</a:t>
            </a:r>
            <a:r>
              <a:rPr lang="en-US" sz="1800" dirty="0" err="1"/>
              <a:t>Seery</a:t>
            </a:r>
            <a:r>
              <a:rPr lang="en-US" sz="1800" dirty="0"/>
              <a:t> &amp; McDonnell, Chem. Edu. Res. </a:t>
            </a:r>
            <a:r>
              <a:rPr lang="en-US" sz="1800" dirty="0" err="1"/>
              <a:t>Pract</a:t>
            </a:r>
            <a:r>
              <a:rPr lang="en-US" sz="1800" dirty="0"/>
              <a:t>., 2013)</a:t>
            </a:r>
          </a:p>
          <a:p>
            <a:pPr lvl="1"/>
            <a:r>
              <a:rPr lang="en-US" dirty="0"/>
              <a:t>videos of reactions</a:t>
            </a:r>
          </a:p>
          <a:p>
            <a:pPr lvl="1"/>
            <a:r>
              <a:rPr lang="en-US" dirty="0"/>
              <a:t>simulations</a:t>
            </a:r>
          </a:p>
          <a:p>
            <a:pPr lvl="1"/>
            <a:endParaRPr lang="en-US" dirty="0"/>
          </a:p>
          <a:p>
            <a:r>
              <a:rPr lang="en-US" dirty="0"/>
              <a:t>Generally, technology becoming adopted across education</a:t>
            </a:r>
          </a:p>
          <a:p>
            <a:pPr lvl="1"/>
            <a:r>
              <a:rPr lang="en-US" sz="2000" i="1" dirty="0"/>
              <a:t>e.g.</a:t>
            </a:r>
            <a:r>
              <a:rPr lang="en-US" sz="2000" dirty="0"/>
              <a:t> Kahoot, Poll Everywhere, </a:t>
            </a:r>
            <a:r>
              <a:rPr lang="en-US" sz="2000" dirty="0" err="1"/>
              <a:t>Pebblepad</a:t>
            </a:r>
            <a:r>
              <a:rPr lang="en-US" sz="2000" dirty="0"/>
              <a:t>, VLEs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2D60EBF-8334-E649-AD0B-1953D00C4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1E03F4A-546F-5447-94FF-91937696C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1EEE9FA-D51B-FD4A-A0F0-866FDE7B9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1395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AF3DEC-B2B9-B04B-B352-B02D547F5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836712"/>
            <a:ext cx="8485605" cy="780762"/>
          </a:xfrm>
        </p:spPr>
        <p:txBody>
          <a:bodyPr/>
          <a:lstStyle/>
          <a:p>
            <a:r>
              <a:rPr lang="en-US" dirty="0"/>
              <a:t>How Technology Impacts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992A7BF-F852-9346-9F55-05D9B5259A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6" y="1628800"/>
            <a:ext cx="9132888" cy="4465662"/>
          </a:xfrm>
        </p:spPr>
        <p:txBody>
          <a:bodyPr>
            <a:normAutofit/>
          </a:bodyPr>
          <a:lstStyle/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technology can alleviate cognitive load</a:t>
            </a:r>
          </a:p>
          <a:p>
            <a:pPr lvl="1"/>
            <a:r>
              <a:rPr lang="en-US" sz="2000" dirty="0"/>
              <a:t>significant for novice learners with new material</a:t>
            </a:r>
          </a:p>
          <a:p>
            <a:pPr lvl="1"/>
            <a:r>
              <a:rPr lang="en-US" sz="2000" dirty="0"/>
              <a:t>e.g. online homework with step-wise manner</a:t>
            </a:r>
          </a:p>
          <a:p>
            <a:pPr lvl="1"/>
            <a:endParaRPr lang="en-US" sz="1000" dirty="0"/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use of simulations lead to higher achievement</a:t>
            </a:r>
          </a:p>
          <a:p>
            <a:pPr lvl="1"/>
            <a:r>
              <a:rPr lang="en-US" sz="2000" dirty="0"/>
              <a:t>simpler simulations followed by more complex</a:t>
            </a:r>
          </a:p>
          <a:p>
            <a:pPr lvl="1"/>
            <a:r>
              <a:rPr lang="en-US" sz="2000" dirty="0"/>
              <a:t>learning through guided student inquiry</a:t>
            </a:r>
          </a:p>
          <a:p>
            <a:endParaRPr lang="en-US" sz="1000" dirty="0"/>
          </a:p>
          <a:p>
            <a:r>
              <a:rPr lang="en-US" sz="2200" dirty="0">
                <a:solidFill>
                  <a:schemeClr val="accent5">
                    <a:lumMod val="75000"/>
                  </a:schemeClr>
                </a:solidFill>
              </a:rPr>
              <a:t>tools such as augmented reality (AR) can allow inquiry-based exploration of micro-worlds in science</a:t>
            </a:r>
          </a:p>
          <a:p>
            <a:pPr marL="457200" lvl="1" indent="0">
              <a:buNone/>
            </a:pPr>
            <a:endParaRPr lang="en-US" sz="22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56148F8-186D-C445-AF33-07F576950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BD81C6-F8E4-B542-879A-1E48A9397273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A2FBD9-3347-EF40-963F-355E0A716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477EF29-1385-F64E-B203-171384C48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18655918-0D77-FB48-8267-D7AF5C4BE979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F3D120B3-7F2E-2C4D-BCAF-DF32475F30BF}"/>
              </a:ext>
            </a:extLst>
          </p:cNvPr>
          <p:cNvSpPr txBox="1"/>
          <p:nvPr/>
        </p:nvSpPr>
        <p:spPr>
          <a:xfrm>
            <a:off x="776536" y="5229200"/>
            <a:ext cx="8847294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Cai et al., Comp. Human </a:t>
            </a:r>
            <a:r>
              <a:rPr lang="en-US" sz="16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Behav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., 2014</a:t>
            </a:r>
          </a:p>
          <a:p>
            <a:pPr algn="r"/>
            <a:r>
              <a:rPr lang="en-US" sz="1600" dirty="0" err="1">
                <a:latin typeface="Lucida Sans Unicode" panose="020B0602030504020204" pitchFamily="34" charset="0"/>
                <a:cs typeface="Lucida Sans Unicode" panose="020B0602030504020204" pitchFamily="34" charset="0"/>
              </a:rPr>
              <a:t>Sweller</a:t>
            </a:r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, Handbook of Research on Educational Communications and Technology, 2008</a:t>
            </a:r>
          </a:p>
          <a:p>
            <a:pPr algn="r"/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Mayer, Cambridge Handbook of Multimedia Learning, 2005</a:t>
            </a:r>
          </a:p>
          <a:p>
            <a:pPr algn="r"/>
            <a:r>
              <a:rPr lang="en-US" sz="1600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Garratt, Univ. Chem. Edu., 1997</a:t>
            </a:r>
          </a:p>
        </p:txBody>
      </p:sp>
    </p:spTree>
    <p:extLst>
      <p:ext uri="{BB962C8B-B14F-4D97-AF65-F5344CB8AC3E}">
        <p14:creationId xmlns:p14="http://schemas.microsoft.com/office/powerpoint/2010/main" val="407669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3F35FD-8619-F042-835D-A381243755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835" y="44624"/>
            <a:ext cx="8485605" cy="780558"/>
          </a:xfrm>
        </p:spPr>
        <p:txBody>
          <a:bodyPr/>
          <a:lstStyle/>
          <a:p>
            <a:r>
              <a:rPr lang="en-US" dirty="0"/>
              <a:t>What is augmented reality?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315592-288F-DA4D-8756-C56DB33BE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825" y="1052736"/>
            <a:ext cx="9133305" cy="5328592"/>
          </a:xfrm>
          <a:noFill/>
        </p:spPr>
        <p:txBody>
          <a:bodyPr/>
          <a:lstStyle/>
          <a:p>
            <a:r>
              <a:rPr lang="en-US" dirty="0"/>
              <a:t>Images (computer-generated) superimposed on our reality</a:t>
            </a:r>
          </a:p>
          <a:p>
            <a:endParaRPr lang="en-US" dirty="0"/>
          </a:p>
          <a:p>
            <a:r>
              <a:rPr lang="en-US" dirty="0"/>
              <a:t>Interactive 3D images</a:t>
            </a:r>
          </a:p>
          <a:p>
            <a:endParaRPr lang="en-US" dirty="0"/>
          </a:p>
          <a:p>
            <a:r>
              <a:rPr lang="en-US" dirty="0"/>
              <a:t>Augments the environment around us</a:t>
            </a:r>
          </a:p>
          <a:p>
            <a:pPr lvl="1"/>
            <a:r>
              <a:rPr lang="en-US" sz="2000" dirty="0"/>
              <a:t>Placement of objects</a:t>
            </a:r>
          </a:p>
          <a:p>
            <a:pPr lvl="1"/>
            <a:r>
              <a:rPr lang="en-US" sz="2000" dirty="0"/>
              <a:t>An interactive extra dimension</a:t>
            </a:r>
          </a:p>
          <a:p>
            <a:pPr lvl="1"/>
            <a:endParaRPr lang="en-US" dirty="0"/>
          </a:p>
          <a:p>
            <a:r>
              <a:rPr lang="en-US" dirty="0"/>
              <a:t>Unlike VR, no headset needed</a:t>
            </a:r>
          </a:p>
          <a:p>
            <a:pPr lvl="1"/>
            <a:r>
              <a:rPr lang="en-US" sz="2000" dirty="0"/>
              <a:t>Smartphones</a:t>
            </a:r>
          </a:p>
          <a:p>
            <a:pPr lvl="1"/>
            <a:r>
              <a:rPr lang="en-US" sz="2000" dirty="0"/>
              <a:t>Tablets</a:t>
            </a:r>
          </a:p>
          <a:p>
            <a:pPr lvl="1"/>
            <a:r>
              <a:rPr lang="en-US" sz="2000" dirty="0"/>
              <a:t>PCs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C63497E-0B50-FF46-925E-EA95D2C2F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FA6E4B-7247-0049-8BF2-BC49DE7A430F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8BB8AF1-1F1B-E34A-8E41-F564BED53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25591E-BA70-2546-B87B-0B7F5BEDE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985A4-E7B1-4F44-95E1-7D7521CCC62E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AE39B811-73A4-E64C-93BE-1913BB2A366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0287" y="1628800"/>
            <a:ext cx="2504728" cy="4285868"/>
          </a:xfrm>
          <a:prstGeom prst="rect">
            <a:avLst/>
          </a:prstGeom>
          <a:ln w="28575">
            <a:solidFill>
              <a:schemeClr val="accent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A056A7B2-51F5-D84B-A4E5-610A41910118}"/>
              </a:ext>
            </a:extLst>
          </p:cNvPr>
          <p:cNvSpPr txBox="1"/>
          <p:nvPr/>
        </p:nvSpPr>
        <p:spPr>
          <a:xfrm>
            <a:off x="7177194" y="4888098"/>
            <a:ext cx="18742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Myoglobin</a:t>
            </a:r>
          </a:p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in the snow</a:t>
            </a:r>
          </a:p>
        </p:txBody>
      </p:sp>
    </p:spTree>
    <p:extLst>
      <p:ext uri="{BB962C8B-B14F-4D97-AF65-F5344CB8AC3E}">
        <p14:creationId xmlns:p14="http://schemas.microsoft.com/office/powerpoint/2010/main" val="2693472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B07ACA-F938-3F47-9C66-F7771B3A1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From the lab…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ECA4446-7074-E047-8EE0-26834788F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Data visualisation tools used extensively in our research</a:t>
            </a:r>
          </a:p>
          <a:p>
            <a:pPr lvl="1"/>
            <a:r>
              <a:rPr lang="en-GB" sz="2000" dirty="0"/>
              <a:t>Visualising patterns in complex data</a:t>
            </a:r>
          </a:p>
          <a:p>
            <a:pPr lvl="1"/>
            <a:r>
              <a:rPr lang="en-GB" sz="2000" dirty="0"/>
              <a:t>Modelling complex biological systems</a:t>
            </a:r>
          </a:p>
          <a:p>
            <a:pPr lvl="1"/>
            <a:r>
              <a:rPr lang="en-GB" sz="2000" dirty="0"/>
              <a:t>Viewing interactions and movement of biomolecules</a:t>
            </a:r>
          </a:p>
          <a:p>
            <a:pPr lvl="1"/>
            <a:endParaRPr lang="en-GB" sz="2000" dirty="0"/>
          </a:p>
          <a:p>
            <a:r>
              <a:rPr lang="en-GB" dirty="0"/>
              <a:t>Technology enables researchers to examine complex detail easily</a:t>
            </a:r>
          </a:p>
          <a:p>
            <a:endParaRPr lang="en-GB" sz="1800" dirty="0"/>
          </a:p>
          <a:p>
            <a:pPr marL="0" indent="0" algn="ctr">
              <a:buNone/>
            </a:pPr>
            <a:r>
              <a:rPr lang="en-GB" sz="1800" dirty="0">
                <a:hlinkClick r:id="rId3"/>
              </a:rPr>
              <a:t>https://sketchfab.com/models/cd46eadc56654e259cd9020ce4fb74d4</a:t>
            </a:r>
            <a:endParaRPr lang="en-GB" sz="1800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D21FD9A-95EF-FE42-826F-11753DD3E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FA6E4B-7247-0049-8BF2-BC49DE7A430F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A3FA12F-DF1E-B44F-BF48-C948DCCDB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FD86D46-3A2E-B041-A037-C214901E8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0985A4-E7B1-4F44-95E1-7D7521CCC62E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20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6C1BE17-C5B5-074F-805F-2B184807F6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teaching…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30089EA-6DD5-504C-BB54-22FCE20857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Students can struggle linking the microscopic detail </a:t>
            </a:r>
            <a:r>
              <a:rPr lang="en-GB" dirty="0">
                <a:sym typeface="Wingdings" pitchFamily="2" charset="2"/>
              </a:rPr>
              <a:t> biological systems</a:t>
            </a:r>
            <a:endParaRPr lang="en-GB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678849D-9CE4-CB4E-B740-D3BAA30E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4874" y="6337300"/>
            <a:ext cx="1959893" cy="365125"/>
          </a:xfrm>
        </p:spPr>
        <p:txBody>
          <a:bodyPr/>
          <a:lstStyle/>
          <a:p>
            <a:pPr>
              <a:defRPr/>
            </a:pPr>
            <a:fld id="{07FA6E4B-7247-0049-8BF2-BC49DE7A430F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11EDD2-5DDC-8940-91AE-875C65B20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64768" y="6337300"/>
            <a:ext cx="6645945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62EF98D-F047-754D-AC3D-F9DCC3003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7825" y="6337300"/>
            <a:ext cx="514350" cy="365125"/>
          </a:xfrm>
        </p:spPr>
        <p:txBody>
          <a:bodyPr/>
          <a:lstStyle/>
          <a:p>
            <a:pPr>
              <a:defRPr/>
            </a:pPr>
            <a:fld id="{0D0985A4-E7B1-4F44-95E1-7D7521CCC62E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B020BBA8-F096-684A-8F43-C2E31081CBD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315" y="3227968"/>
            <a:ext cx="2088232" cy="192457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100FABB3-541D-2340-8107-699C0C20E62C}"/>
              </a:ext>
            </a:extLst>
          </p:cNvPr>
          <p:cNvSpPr txBox="1"/>
          <p:nvPr/>
        </p:nvSpPr>
        <p:spPr>
          <a:xfrm>
            <a:off x="438267" y="5219908"/>
            <a:ext cx="3236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Nucleotide: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deoxyadenylate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xmlns="" id="{3BB0DDEE-0E75-844D-9703-AA1639061969}"/>
              </a:ext>
            </a:extLst>
          </p:cNvPr>
          <p:cNvSpPr/>
          <p:nvPr/>
        </p:nvSpPr>
        <p:spPr>
          <a:xfrm>
            <a:off x="3296816" y="3573016"/>
            <a:ext cx="3135928" cy="837847"/>
          </a:xfrm>
          <a:prstGeom prst="rightArrow">
            <a:avLst/>
          </a:prstGeom>
          <a:solidFill>
            <a:schemeClr val="accent2"/>
          </a:solidFill>
          <a:ln>
            <a:solidFill>
              <a:srgbClr val="693B68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Sans"/>
              <a:cs typeface="Lucida Sans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1BD3EFDF-2095-2340-AFA3-F9E9F6EF485F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349" y="2600908"/>
            <a:ext cx="4013885" cy="327636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029A142-4DA0-CE43-A54B-6FB19D00F5CD}"/>
              </a:ext>
            </a:extLst>
          </p:cNvPr>
          <p:cNvSpPr txBox="1"/>
          <p:nvPr/>
        </p:nvSpPr>
        <p:spPr>
          <a:xfrm>
            <a:off x="4488924" y="4699178"/>
            <a:ext cx="318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Complex structure</a:t>
            </a:r>
          </a:p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Noncovalent interactions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CE86DE-78D2-A341-AA37-F1915DAD2FE0}"/>
              </a:ext>
            </a:extLst>
          </p:cNvPr>
          <p:cNvSpPr txBox="1"/>
          <p:nvPr/>
        </p:nvSpPr>
        <p:spPr>
          <a:xfrm>
            <a:off x="8484245" y="522455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DNA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F7D8653-8469-C841-B5D4-D0AFD73EDCF3}"/>
              </a:ext>
            </a:extLst>
          </p:cNvPr>
          <p:cNvSpPr txBox="1"/>
          <p:nvPr/>
        </p:nvSpPr>
        <p:spPr>
          <a:xfrm>
            <a:off x="1321553" y="3151314"/>
            <a:ext cx="2017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Simple structure</a:t>
            </a:r>
          </a:p>
        </p:txBody>
      </p:sp>
    </p:spTree>
    <p:extLst>
      <p:ext uri="{BB962C8B-B14F-4D97-AF65-F5344CB8AC3E}">
        <p14:creationId xmlns:p14="http://schemas.microsoft.com/office/powerpoint/2010/main" val="1439588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>
            <a:extLst>
              <a:ext uri="{FF2B5EF4-FFF2-40B4-BE49-F238E27FC236}">
                <a16:creationId xmlns:a16="http://schemas.microsoft.com/office/drawing/2014/main" xmlns="" id="{94C2F1BE-F3C0-D647-9D5C-F86623085111}"/>
              </a:ext>
            </a:extLst>
          </p:cNvPr>
          <p:cNvSpPr/>
          <p:nvPr/>
        </p:nvSpPr>
        <p:spPr>
          <a:xfrm>
            <a:off x="2000672" y="3097133"/>
            <a:ext cx="5904656" cy="1224136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Sans"/>
              <a:cs typeface="Lucida San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CC1D0D-A7AD-4D4F-BC1E-6126C8A65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6496" y="836712"/>
            <a:ext cx="8485605" cy="780762"/>
          </a:xfrm>
        </p:spPr>
        <p:txBody>
          <a:bodyPr/>
          <a:lstStyle/>
          <a:p>
            <a:r>
              <a:rPr lang="en-US" dirty="0"/>
              <a:t>Let’s have a go!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47AF2DF-4ABD-7846-AB32-4EB10B105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04" y="1628800"/>
            <a:ext cx="9022209" cy="4465662"/>
          </a:xfrm>
        </p:spPr>
        <p:txBody>
          <a:bodyPr/>
          <a:lstStyle/>
          <a:p>
            <a:r>
              <a:rPr lang="en-US" dirty="0"/>
              <a:t>Handouts under your chair</a:t>
            </a:r>
          </a:p>
          <a:p>
            <a:endParaRPr lang="en-US" dirty="0"/>
          </a:p>
          <a:p>
            <a:r>
              <a:rPr lang="en-US" dirty="0"/>
              <a:t>Download and install the Augment app </a:t>
            </a:r>
            <a:r>
              <a:rPr lang="en-US" sz="2000" i="1" dirty="0"/>
              <a:t>(iPhone or Play Store)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Scan the image on the handout</a:t>
            </a:r>
          </a:p>
          <a:p>
            <a:endParaRPr lang="en-US" dirty="0"/>
          </a:p>
          <a:p>
            <a:r>
              <a:rPr lang="en-US" dirty="0"/>
              <a:t>Press the ‘3D’ button to interact with the molecule alone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C305B0-6F00-BC4F-818E-E69553CD62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04874" y="6337300"/>
            <a:ext cx="1959893" cy="365125"/>
          </a:xfrm>
        </p:spPr>
        <p:txBody>
          <a:bodyPr/>
          <a:lstStyle/>
          <a:p>
            <a:pPr>
              <a:defRPr/>
            </a:pPr>
            <a:fld id="{07FA6E4B-7247-0049-8BF2-BC49DE7A430F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D2F1B9A-4E8C-7C4D-A205-EEBC839D8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64768" y="6337300"/>
            <a:ext cx="6645945" cy="365125"/>
          </a:xfrm>
        </p:spPr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2A5542A-0064-FC44-8DD6-59D4E443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77825" y="6337300"/>
            <a:ext cx="514350" cy="365125"/>
          </a:xfrm>
        </p:spPr>
        <p:txBody>
          <a:bodyPr/>
          <a:lstStyle/>
          <a:p>
            <a:pPr>
              <a:defRPr/>
            </a:pPr>
            <a:fld id="{0D0985A4-E7B1-4F44-95E1-7D7521CCC62E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D572B5C1-1EF5-5D40-862D-1B10461090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6616" y="2803128"/>
            <a:ext cx="63500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491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C58E683-977D-D94C-87E1-8CECFD5F14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505" y="908720"/>
            <a:ext cx="9022626" cy="2219182"/>
          </a:xfrm>
        </p:spPr>
        <p:txBody>
          <a:bodyPr/>
          <a:lstStyle/>
          <a:p>
            <a:r>
              <a:rPr lang="en-US" dirty="0"/>
              <a:t>Assist with understanding complex structure </a:t>
            </a:r>
          </a:p>
          <a:p>
            <a:r>
              <a:rPr lang="en-US" dirty="0"/>
              <a:t>Biomolecules and biomolecular interactions</a:t>
            </a:r>
          </a:p>
          <a:p>
            <a:r>
              <a:rPr lang="en-US" dirty="0"/>
              <a:t>Investigate underlying stereochemistry and non-covalent interactions</a:t>
            </a:r>
          </a:p>
          <a:p>
            <a:r>
              <a:rPr lang="en-US" dirty="0"/>
              <a:t>Free app used through scanning ‘tracker’ images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F780DEE-51C1-BB4B-AA80-A03D4C67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C17B1D-1A7F-9445-9DE8-8D2A9E3BE140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BD78066-57E1-1E42-84F3-BDAD7074D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B0A1F44-3781-C94E-B32B-C5C4F1FF2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E1304-5EA2-684F-B7B5-51836D88BD52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2CC3A38C-6B32-BB40-8681-DA0650CB5CC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8774" y="3008278"/>
            <a:ext cx="2390248" cy="318921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371AFC88-7085-C34C-A43B-A3EA393FDA0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1644" y="2996952"/>
            <a:ext cx="1870447" cy="320054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4C37F66E-5D9E-654D-A90D-02F282BC1930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04" y="3008278"/>
            <a:ext cx="1863828" cy="3189217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8687E3BE-21F3-934D-B583-4524951B7D5F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8534" y="3008277"/>
            <a:ext cx="1863828" cy="318921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2D7A05EE-0FFF-7946-9130-A20E716C1139}"/>
              </a:ext>
            </a:extLst>
          </p:cNvPr>
          <p:cNvSpPr txBox="1"/>
          <p:nvPr/>
        </p:nvSpPr>
        <p:spPr>
          <a:xfrm>
            <a:off x="5052718" y="5539839"/>
            <a:ext cx="15937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View in any</a:t>
            </a:r>
          </a:p>
          <a:p>
            <a:pPr algn="ctr"/>
            <a:r>
              <a:rPr lang="en-US" dirty="0">
                <a:latin typeface="Lucida Sans Unicode" panose="020B0602030504020204" pitchFamily="34" charset="0"/>
                <a:cs typeface="Lucida Sans Unicode" panose="020B0602030504020204" pitchFamily="34" charset="0"/>
              </a:rPr>
              <a:t>environment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423EA8DD-031A-F943-865A-2648E5BE7081}"/>
              </a:ext>
            </a:extLst>
          </p:cNvPr>
          <p:cNvSpPr txBox="1"/>
          <p:nvPr/>
        </p:nvSpPr>
        <p:spPr>
          <a:xfrm>
            <a:off x="496046" y="5538098"/>
            <a:ext cx="18453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Scan computer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screens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83EC9F62-8C70-F04C-9440-CB97DCEC9E72}"/>
              </a:ext>
            </a:extLst>
          </p:cNvPr>
          <p:cNvSpPr txBox="1"/>
          <p:nvPr/>
        </p:nvSpPr>
        <p:spPr>
          <a:xfrm>
            <a:off x="2873456" y="5538098"/>
            <a:ext cx="15392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Scan lecture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slides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FE19BD74-5935-4C43-9E31-882C73D85392}"/>
              </a:ext>
            </a:extLst>
          </p:cNvPr>
          <p:cNvSpPr txBox="1"/>
          <p:nvPr/>
        </p:nvSpPr>
        <p:spPr>
          <a:xfrm>
            <a:off x="7418434" y="5676597"/>
            <a:ext cx="17988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  <a:latin typeface="Lucida Sans Unicode" panose="020B0602030504020204" pitchFamily="34" charset="0"/>
                <a:cs typeface="Lucida Sans Unicode" panose="020B0602030504020204" pitchFamily="34" charset="0"/>
              </a:rPr>
              <a:t>Enhance study</a:t>
            </a:r>
          </a:p>
        </p:txBody>
      </p:sp>
    </p:spTree>
    <p:extLst>
      <p:ext uri="{BB962C8B-B14F-4D97-AF65-F5344CB8AC3E}">
        <p14:creationId xmlns:p14="http://schemas.microsoft.com/office/powerpoint/2010/main" val="922053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2ED7E64-F822-7D48-A7E4-171480B51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6496" y="908720"/>
            <a:ext cx="8485605" cy="4465662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AR was introduced in Biomolecules &amp; Cells module</a:t>
            </a:r>
          </a:p>
          <a:p>
            <a:r>
              <a:rPr lang="en-US" dirty="0"/>
              <a:t>Used to facilitate discussions</a:t>
            </a:r>
          </a:p>
          <a:p>
            <a:r>
              <a:rPr lang="en-US" dirty="0"/>
              <a:t>Questions posed that prompted students to use AR with a focus</a:t>
            </a:r>
          </a:p>
          <a:p>
            <a:pPr marL="857250" lvl="2" indent="0">
              <a:buNone/>
            </a:pPr>
            <a:r>
              <a:rPr lang="en-US" i="1" dirty="0"/>
              <a:t>e.g.</a:t>
            </a:r>
            <a:r>
              <a:rPr lang="en-US" dirty="0"/>
              <a:t> identifying parallel and anti-parallel hydrogen patterns in </a:t>
            </a:r>
            <a:r>
              <a:rPr lang="en-US" dirty="0">
                <a:latin typeface="Symbol" pitchFamily="2" charset="2"/>
              </a:rPr>
              <a:t>b</a:t>
            </a:r>
            <a:r>
              <a:rPr lang="en-US" dirty="0"/>
              <a:t>-sheets</a:t>
            </a:r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9F0ACCB-7DE0-0047-83C8-469F6B448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C17B1D-1A7F-9445-9DE8-8D2A9E3BE140}" type="datetime3">
              <a:rPr lang="en-GB" smtClean="0"/>
              <a:pPr>
                <a:defRPr/>
              </a:pPr>
              <a:t>19 February, 2020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ADAE5CD-0328-A54C-BCF4-A95376A178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Overcoming Barriers in Chemistry Teaching within the Biosciences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A4372A-C61C-E64F-986F-6A944E8B3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FE1304-5EA2-684F-B7B5-51836D88BD52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xmlns="" id="{05C64A94-F8C9-DB48-B85F-70520F7A67E4}"/>
              </a:ext>
            </a:extLst>
          </p:cNvPr>
          <p:cNvSpPr/>
          <p:nvPr/>
        </p:nvSpPr>
        <p:spPr>
          <a:xfrm>
            <a:off x="632520" y="3309516"/>
            <a:ext cx="8496944" cy="278378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Lucida Sans"/>
              <a:cs typeface="Lucida San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A7D3E98-8388-F542-BC19-F1534BF4980B}"/>
              </a:ext>
            </a:extLst>
          </p:cNvPr>
          <p:cNvSpPr txBox="1"/>
          <p:nvPr/>
        </p:nvSpPr>
        <p:spPr>
          <a:xfrm>
            <a:off x="1237706" y="3487648"/>
            <a:ext cx="728657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Student Feedback</a:t>
            </a:r>
          </a:p>
          <a:p>
            <a:pPr algn="ctr"/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Easy to use </a:t>
            </a:r>
            <a:r>
              <a:rPr lang="en-US" sz="2000" i="1" dirty="0">
                <a:latin typeface="Arial" panose="020B0604020202020204" pitchFamily="34" charset="0"/>
                <a:cs typeface="Arial" panose="020B0604020202020204" pitchFamily="34" charset="0"/>
              </a:rPr>
              <a:t>(simply scan an image with phone/tablet)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Fun!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Easier to engage with material through individual device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Encouraged sharing and team work in small groups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Valuable in independent study 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204673"/>
      </p:ext>
    </p:extLst>
  </p:cSld>
  <p:clrMapOvr>
    <a:masterClrMapping/>
  </p:clrMapOvr>
</p:sld>
</file>

<file path=ppt/theme/theme1.xml><?xml version="1.0" encoding="utf-8"?>
<a:theme xmlns:a="http://schemas.openxmlformats.org/drawingml/2006/main" name="UOB3687_Bradford PPT_Green_External_TEMPLATE">
  <a:themeElements>
    <a:clrScheme name="UOB Green">
      <a:dk1>
        <a:sysClr val="windowText" lastClr="000000"/>
      </a:dk1>
      <a:lt1>
        <a:sysClr val="window" lastClr="FFFFFF"/>
      </a:lt1>
      <a:dk2>
        <a:srgbClr val="005359"/>
      </a:dk2>
      <a:lt2>
        <a:srgbClr val="FFFFFF"/>
      </a:lt2>
      <a:accent1>
        <a:srgbClr val="87A529"/>
      </a:accent1>
      <a:accent2>
        <a:srgbClr val="009EB2"/>
      </a:accent2>
      <a:accent3>
        <a:srgbClr val="395E14"/>
      </a:accent3>
      <a:accent4>
        <a:srgbClr val="E6E7E8"/>
      </a:accent4>
      <a:accent5>
        <a:srgbClr val="C0E064"/>
      </a:accent5>
      <a:accent6>
        <a:srgbClr val="005359"/>
      </a:accent6>
      <a:hlink>
        <a:srgbClr val="009EB2"/>
      </a:hlink>
      <a:folHlink>
        <a:srgbClr val="87A52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81BE"/>
          </a:solidFill>
        </a:ln>
        <a:effectLst/>
      </a:spPr>
      <a:bodyPr anchor="ctr"/>
      <a:lstStyle>
        <a:defPPr algn="ctr">
          <a:defRPr dirty="0">
            <a:latin typeface="Lucida Sans"/>
            <a:cs typeface="Lucida Sans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rgbClr val="87A529"/>
          </a:solidFill>
          <a:prstDash val="sysDash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latin typeface="Lucida Sans Unicode" panose="020B0602030504020204" pitchFamily="34" charset="0"/>
            <a:cs typeface="Lucida Sans Unicode" panose="020B0602030504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uob-green-template</Template>
  <TotalTime>2889</TotalTime>
  <Words>762</Words>
  <Application>Microsoft Office PowerPoint</Application>
  <PresentationFormat>A4 Paper (210x297 mm)</PresentationFormat>
  <Paragraphs>162</Paragraphs>
  <Slides>11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UOB3687_Bradford PPT_Green_External_TEMPLATE</vt:lpstr>
      <vt:lpstr>Barrier Crossing with Technology</vt:lpstr>
      <vt:lpstr>How Technology Impacts Learning</vt:lpstr>
      <vt:lpstr>How Technology Impacts Learning</vt:lpstr>
      <vt:lpstr>What is augmented reality? </vt:lpstr>
      <vt:lpstr>From the lab…</vt:lpstr>
      <vt:lpstr>to teaching…</vt:lpstr>
      <vt:lpstr>Let’s have a go!</vt:lpstr>
      <vt:lpstr>PowerPoint Presentation</vt:lpstr>
      <vt:lpstr>PowerPoint Presentation</vt:lpstr>
      <vt:lpstr>Impact of AR on Learning</vt:lpstr>
      <vt:lpstr>Try it yourself…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Today’s Objectives </dc:title>
  <dc:creator>Microsoft Office User</dc:creator>
  <cp:lastModifiedBy>cpeyton</cp:lastModifiedBy>
  <cp:revision>73</cp:revision>
  <cp:lastPrinted>2014-07-11T09:48:52Z</cp:lastPrinted>
  <dcterms:created xsi:type="dcterms:W3CDTF">2018-05-30T10:16:42Z</dcterms:created>
  <dcterms:modified xsi:type="dcterms:W3CDTF">2020-02-19T07:59:02Z</dcterms:modified>
</cp:coreProperties>
</file>